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ABFF"/>
    <a:srgbClr val="FEDDFF"/>
    <a:srgbClr val="BEDCFE"/>
    <a:srgbClr val="B5A6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60" y="-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E22CA-5C85-4D7E-871A-A8D1679FFFEF}" type="datetimeFigureOut">
              <a:rPr lang="en-GB" smtClean="0"/>
              <a:t>21/06/2016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0A479-E551-4BE2-B758-40EE16E33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8250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E22CA-5C85-4D7E-871A-A8D1679FFFEF}" type="datetimeFigureOut">
              <a:rPr lang="en-GB" smtClean="0"/>
              <a:t>21/06/2016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0A479-E551-4BE2-B758-40EE16E33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1213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E22CA-5C85-4D7E-871A-A8D1679FFFEF}" type="datetimeFigureOut">
              <a:rPr lang="en-GB" smtClean="0"/>
              <a:t>21/06/2016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0A479-E551-4BE2-B758-40EE16E33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3547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E22CA-5C85-4D7E-871A-A8D1679FFFEF}" type="datetimeFigureOut">
              <a:rPr lang="en-GB" smtClean="0"/>
              <a:t>21/06/2016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0A479-E551-4BE2-B758-40EE16E33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2876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E22CA-5C85-4D7E-871A-A8D1679FFFEF}" type="datetimeFigureOut">
              <a:rPr lang="en-GB" smtClean="0"/>
              <a:t>21/06/2016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0A479-E551-4BE2-B758-40EE16E33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6195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E22CA-5C85-4D7E-871A-A8D1679FFFEF}" type="datetimeFigureOut">
              <a:rPr lang="en-GB" smtClean="0"/>
              <a:t>21/06/2016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0A479-E551-4BE2-B758-40EE16E33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734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E22CA-5C85-4D7E-871A-A8D1679FFFEF}" type="datetimeFigureOut">
              <a:rPr lang="en-GB" smtClean="0"/>
              <a:t>21/06/2016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0A479-E551-4BE2-B758-40EE16E33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921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E22CA-5C85-4D7E-871A-A8D1679FFFEF}" type="datetimeFigureOut">
              <a:rPr lang="en-GB" smtClean="0"/>
              <a:t>21/06/2016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0A479-E551-4BE2-B758-40EE16E33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4845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E22CA-5C85-4D7E-871A-A8D1679FFFEF}" type="datetimeFigureOut">
              <a:rPr lang="en-GB" smtClean="0"/>
              <a:t>21/06/2016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0A479-E551-4BE2-B758-40EE16E33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2382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E22CA-5C85-4D7E-871A-A8D1679FFFEF}" type="datetimeFigureOut">
              <a:rPr lang="en-GB" smtClean="0"/>
              <a:t>21/06/2016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0A479-E551-4BE2-B758-40EE16E33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1918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E22CA-5C85-4D7E-871A-A8D1679FFFEF}" type="datetimeFigureOut">
              <a:rPr lang="en-GB" smtClean="0"/>
              <a:t>21/06/2016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0A479-E551-4BE2-B758-40EE16E33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9030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CE22CA-5C85-4D7E-871A-A8D1679FFFEF}" type="datetimeFigureOut">
              <a:rPr lang="en-GB" smtClean="0"/>
              <a:t>21/06/2016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0A479-E551-4BE2-B758-40EE16E33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4480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http://www.google.co.uk/url?sa=i&amp;rct=j&amp;q=&amp;esrc=s&amp;source=images&amp;cd=&amp;cad=rja&amp;uact=8&amp;ved=0ahUKEwjxlbeQgvrLAhVH3A4KHQPnAZIQjRwIBw&amp;url=http://www.quirurgica.com/en/especialidad/hepatobiliary-pancreatic-surgery/&amp;psig=AFQjCNEAqrEwIMDsyqJx6MDiy-VMoAtugA&amp;ust=1460032231550543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K:\wirral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9435" y="46680"/>
            <a:ext cx="2849245" cy="50771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S:\Groups\HPB\macmillan logo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392"/>
            <a:ext cx="1829435" cy="50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8783" y="50392"/>
            <a:ext cx="2179217" cy="5040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332641" y="616431"/>
            <a:ext cx="6295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tx2"/>
                </a:solidFill>
              </a:rPr>
              <a:t>ROLE OF THE MACMILLAN HEPATOBILIARY (HPB) </a:t>
            </a:r>
          </a:p>
          <a:p>
            <a:pPr algn="ctr"/>
            <a:r>
              <a:rPr lang="en-GB" sz="2400" b="1" dirty="0" smtClean="0">
                <a:solidFill>
                  <a:schemeClr val="tx2"/>
                </a:solidFill>
              </a:rPr>
              <a:t>CLINICAL NURSE SPECIALIST</a:t>
            </a:r>
            <a:endParaRPr lang="en-GB" sz="2400" b="1" dirty="0">
              <a:solidFill>
                <a:schemeClr val="tx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24744" y="1419494"/>
            <a:ext cx="17643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tx2"/>
                </a:solidFill>
              </a:rPr>
              <a:t>Joanne Reynolds</a:t>
            </a:r>
            <a:endParaRPr lang="en-GB" b="1" dirty="0">
              <a:solidFill>
                <a:schemeClr val="tx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02281" y="1417961"/>
            <a:ext cx="2417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tx2"/>
                </a:solidFill>
              </a:rPr>
              <a:t>Annette Redwood</a:t>
            </a:r>
            <a:endParaRPr lang="en-GB" b="1" dirty="0">
              <a:solidFill>
                <a:schemeClr val="tx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6632" y="1787293"/>
            <a:ext cx="3240360" cy="5047536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500" b="1" dirty="0" smtClean="0">
                <a:solidFill>
                  <a:schemeClr val="tx2"/>
                </a:solidFill>
              </a:rPr>
              <a:t>What is a Macmillan HPB </a:t>
            </a:r>
          </a:p>
          <a:p>
            <a:pPr algn="ctr"/>
            <a:r>
              <a:rPr lang="en-GB" sz="1500" b="1" dirty="0" smtClean="0">
                <a:solidFill>
                  <a:schemeClr val="tx2"/>
                </a:solidFill>
              </a:rPr>
              <a:t>Clinical Nurse Specialist?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2"/>
                </a:solidFill>
              </a:rPr>
              <a:t>An experienced nurse who works within the </a:t>
            </a:r>
            <a:r>
              <a:rPr lang="en-GB" sz="1400" i="1" dirty="0" smtClean="0">
                <a:solidFill>
                  <a:schemeClr val="tx2"/>
                </a:solidFill>
              </a:rPr>
              <a:t>Wirral HPB Team</a:t>
            </a:r>
            <a:r>
              <a:rPr lang="en-GB" sz="1400" dirty="0" smtClean="0">
                <a:solidFill>
                  <a:schemeClr val="tx2"/>
                </a:solidFill>
              </a:rPr>
              <a:t>, specialising in the care of inpatients and outpatients with disorders affecting the liver, pancreas, gall bladder and bile ducts, which are </a:t>
            </a:r>
            <a:r>
              <a:rPr lang="en-GB" sz="1400" i="1" u="sng" dirty="0" smtClean="0">
                <a:solidFill>
                  <a:schemeClr val="tx2"/>
                </a:solidFill>
              </a:rPr>
              <a:t>predominantly</a:t>
            </a:r>
            <a:r>
              <a:rPr lang="en-GB" sz="1400" dirty="0" smtClean="0">
                <a:solidFill>
                  <a:schemeClr val="tx2"/>
                </a:solidFill>
              </a:rPr>
              <a:t> cancer related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2"/>
                </a:solidFill>
              </a:rPr>
              <a:t>Actively case </a:t>
            </a:r>
            <a:r>
              <a:rPr lang="en-GB" sz="1400" dirty="0" smtClean="0">
                <a:solidFill>
                  <a:schemeClr val="tx2"/>
                </a:solidFill>
              </a:rPr>
              <a:t>manages </a:t>
            </a:r>
            <a:r>
              <a:rPr lang="en-GB" sz="1400" dirty="0">
                <a:solidFill>
                  <a:schemeClr val="tx2"/>
                </a:solidFill>
              </a:rPr>
              <a:t>the patients through diagnostic and treatment processes at WUTH and tertiary </a:t>
            </a:r>
            <a:r>
              <a:rPr lang="en-GB" sz="1400" dirty="0" smtClean="0">
                <a:solidFill>
                  <a:schemeClr val="tx2"/>
                </a:solidFill>
              </a:rPr>
              <a:t>centres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2"/>
                </a:solidFill>
              </a:rPr>
              <a:t>Works closely with staff within WUTH, the community setting and tertiary centres which </a:t>
            </a:r>
            <a:r>
              <a:rPr lang="en-GB" sz="1400" dirty="0">
                <a:solidFill>
                  <a:schemeClr val="tx2"/>
                </a:solidFill>
              </a:rPr>
              <a:t>include University Hospital Aintree, Royal Liverpool University Hospital and Clatterbridge Cancer </a:t>
            </a:r>
            <a:r>
              <a:rPr lang="en-GB" sz="1400" dirty="0" smtClean="0">
                <a:solidFill>
                  <a:schemeClr val="tx2"/>
                </a:solidFill>
              </a:rPr>
              <a:t>Centre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2"/>
                </a:solidFill>
              </a:rPr>
              <a:t>Employed by WUTH but adopted by Macmillan Cancer Support, a UK-wide charity supporting those affected by cancer</a:t>
            </a:r>
            <a:endParaRPr lang="en-GB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3667816" y="1787293"/>
            <a:ext cx="2920298" cy="969496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500" b="1" dirty="0" smtClean="0">
                <a:solidFill>
                  <a:schemeClr val="tx2"/>
                </a:solidFill>
              </a:rPr>
              <a:t>How many patients are referred?</a:t>
            </a:r>
          </a:p>
          <a:p>
            <a:pPr algn="ctr"/>
            <a:r>
              <a:rPr lang="en-GB" sz="1400" dirty="0" smtClean="0">
                <a:solidFill>
                  <a:schemeClr val="tx2"/>
                </a:solidFill>
              </a:rPr>
              <a:t>In </a:t>
            </a:r>
            <a:r>
              <a:rPr lang="en-GB" sz="1400" u="sng" dirty="0" smtClean="0">
                <a:solidFill>
                  <a:schemeClr val="tx2"/>
                </a:solidFill>
              </a:rPr>
              <a:t>2014</a:t>
            </a:r>
            <a:r>
              <a:rPr lang="en-GB" sz="1400" dirty="0" smtClean="0">
                <a:solidFill>
                  <a:schemeClr val="tx2"/>
                </a:solidFill>
              </a:rPr>
              <a:t>, 326 patients were referred with suspected cancer, indeterminate or pre-cancerous lesions</a:t>
            </a:r>
            <a:endParaRPr lang="en-GB" sz="1400" dirty="0">
              <a:solidFill>
                <a:schemeClr val="tx2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80391" y="2810530"/>
            <a:ext cx="3260977" cy="4416594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500" b="1" dirty="0">
                <a:solidFill>
                  <a:schemeClr val="tx2"/>
                </a:solidFill>
              </a:rPr>
              <a:t>How can  we help patients?</a:t>
            </a:r>
            <a:endParaRPr lang="en-GB" sz="1500" b="1" dirty="0" smtClean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2"/>
                </a:solidFill>
              </a:rPr>
              <a:t>Provide support to patients and families in a timely manner throughout their journey, identifying their main concerns and exploring how these might be addressed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2"/>
                </a:solidFill>
              </a:rPr>
              <a:t>Facilitate case discussion at the regional MDT where appropriate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2"/>
                </a:solidFill>
              </a:rPr>
              <a:t>Act as a point of contact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2"/>
                </a:solidFill>
              </a:rPr>
              <a:t>Provide clear communication and information to the extent required to patients/carers, and those involved in their care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2"/>
                </a:solidFill>
              </a:rPr>
              <a:t>Signposting and working in collaboration with other agencies including Maggie’s Centre, Macmillan Cancer Information Centre, CAB, DWP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2"/>
                </a:solidFill>
              </a:rPr>
              <a:t>Act as a conduit between health care professionals within the community, WUTH and tertiary centres</a:t>
            </a:r>
            <a:endParaRPr lang="en-GB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3731814" y="7316459"/>
            <a:ext cx="2758129" cy="1738938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500" b="1" dirty="0" smtClean="0">
                <a:solidFill>
                  <a:schemeClr val="tx2"/>
                </a:solidFill>
              </a:rPr>
              <a:t>How can we be contacted?</a:t>
            </a:r>
          </a:p>
          <a:p>
            <a:pPr algn="ctr"/>
            <a:r>
              <a:rPr lang="en-GB" sz="1400" i="1" dirty="0" smtClean="0">
                <a:solidFill>
                  <a:schemeClr val="tx2"/>
                </a:solidFill>
              </a:rPr>
              <a:t>Joanne Reynolds </a:t>
            </a:r>
            <a:r>
              <a:rPr lang="en-GB" sz="1400" dirty="0" smtClean="0">
                <a:solidFill>
                  <a:schemeClr val="tx2"/>
                </a:solidFill>
              </a:rPr>
              <a:t>(Pancreas)</a:t>
            </a:r>
          </a:p>
          <a:p>
            <a:pPr algn="ctr"/>
            <a:r>
              <a:rPr lang="en-GB" sz="1400" dirty="0" smtClean="0">
                <a:solidFill>
                  <a:schemeClr val="tx2"/>
                </a:solidFill>
              </a:rPr>
              <a:t>Tel: 0151 678 5111 Ext 2854</a:t>
            </a:r>
          </a:p>
          <a:p>
            <a:pPr algn="ctr"/>
            <a:r>
              <a:rPr lang="en-GB" sz="1400" dirty="0" smtClean="0">
                <a:solidFill>
                  <a:schemeClr val="tx2"/>
                </a:solidFill>
              </a:rPr>
              <a:t>Email: joanne.reynolds7@nhs.net</a:t>
            </a:r>
          </a:p>
          <a:p>
            <a:pPr algn="ctr"/>
            <a:endParaRPr lang="en-GB" sz="800" dirty="0">
              <a:solidFill>
                <a:schemeClr val="tx2"/>
              </a:solidFill>
            </a:endParaRPr>
          </a:p>
          <a:p>
            <a:pPr algn="ctr"/>
            <a:r>
              <a:rPr lang="en-GB" sz="1400" i="1" dirty="0" smtClean="0">
                <a:solidFill>
                  <a:schemeClr val="tx2"/>
                </a:solidFill>
              </a:rPr>
              <a:t>Annette Redwood </a:t>
            </a:r>
            <a:r>
              <a:rPr lang="en-GB" sz="1400" dirty="0" smtClean="0">
                <a:solidFill>
                  <a:schemeClr val="tx2"/>
                </a:solidFill>
              </a:rPr>
              <a:t>(Liver)</a:t>
            </a:r>
          </a:p>
          <a:p>
            <a:pPr algn="ctr"/>
            <a:r>
              <a:rPr lang="en-GB" sz="1400" dirty="0" smtClean="0">
                <a:solidFill>
                  <a:schemeClr val="tx2"/>
                </a:solidFill>
              </a:rPr>
              <a:t>Tel: 0151 678 5111 Ext 7305</a:t>
            </a:r>
          </a:p>
          <a:p>
            <a:pPr algn="ctr"/>
            <a:r>
              <a:rPr lang="en-GB" sz="1400" dirty="0" smtClean="0">
                <a:solidFill>
                  <a:schemeClr val="tx2"/>
                </a:solidFill>
              </a:rPr>
              <a:t>Email: annette.redwood@nhs.net</a:t>
            </a:r>
          </a:p>
        </p:txBody>
      </p:sp>
      <p:pic>
        <p:nvPicPr>
          <p:cNvPr id="1026" name="Picture 2" descr="http://www.quirurgica.com/wp-content/uploads/2013/05/cirugia_pancreas.png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578" y="6928032"/>
            <a:ext cx="2918468" cy="21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95698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279</Words>
  <Application>Microsoft Office PowerPoint</Application>
  <PresentationFormat>On-screen Show (4:3)</PresentationFormat>
  <Paragraphs>27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NHS Wirral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WUTH</dc:creator>
  <cp:lastModifiedBy>WUTH</cp:lastModifiedBy>
  <cp:revision>18</cp:revision>
  <cp:lastPrinted>2016-04-04T12:50:30Z</cp:lastPrinted>
  <dcterms:created xsi:type="dcterms:W3CDTF">2016-04-04T09:17:29Z</dcterms:created>
  <dcterms:modified xsi:type="dcterms:W3CDTF">2016-06-21T10:02:58Z</dcterms:modified>
</cp:coreProperties>
</file>