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ABFF"/>
    <a:srgbClr val="FEDDFF"/>
    <a:srgbClr val="BEDCFE"/>
    <a:srgbClr val="B5A6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3" d="100"/>
          <a:sy n="83" d="100"/>
        </p:scale>
        <p:origin x="-1206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22CA-5C85-4D7E-871A-A8D1679FFFEF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A479-E551-4BE2-B758-40EE16E33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250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22CA-5C85-4D7E-871A-A8D1679FFFEF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A479-E551-4BE2-B758-40EE16E33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213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22CA-5C85-4D7E-871A-A8D1679FFFEF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A479-E551-4BE2-B758-40EE16E33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547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22CA-5C85-4D7E-871A-A8D1679FFFEF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A479-E551-4BE2-B758-40EE16E33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876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22CA-5C85-4D7E-871A-A8D1679FFFEF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A479-E551-4BE2-B758-40EE16E33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195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22CA-5C85-4D7E-871A-A8D1679FFFEF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A479-E551-4BE2-B758-40EE16E33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734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22CA-5C85-4D7E-871A-A8D1679FFFEF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A479-E551-4BE2-B758-40EE16E33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21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22CA-5C85-4D7E-871A-A8D1679FFFEF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A479-E551-4BE2-B758-40EE16E33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845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22CA-5C85-4D7E-871A-A8D1679FFFEF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A479-E551-4BE2-B758-40EE16E33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38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22CA-5C85-4D7E-871A-A8D1679FFFEF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A479-E551-4BE2-B758-40EE16E33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918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22CA-5C85-4D7E-871A-A8D1679FFFEF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A479-E551-4BE2-B758-40EE16E33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030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E22CA-5C85-4D7E-871A-A8D1679FFFEF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0A479-E551-4BE2-B758-40EE16E33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480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K:\wirral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435" y="46680"/>
            <a:ext cx="2849245" cy="50771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S:\Groups\HPB\macmillan logo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392"/>
            <a:ext cx="1829435" cy="50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783" y="50392"/>
            <a:ext cx="2179217" cy="504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32641" y="616431"/>
            <a:ext cx="6295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/>
                </a:solidFill>
              </a:rPr>
              <a:t>ROLE OF THE MACMILLAN HEAD &amp; NECK</a:t>
            </a:r>
          </a:p>
          <a:p>
            <a:pPr algn="ctr"/>
            <a:r>
              <a:rPr lang="en-GB" sz="2400" b="1" dirty="0" smtClean="0">
                <a:solidFill>
                  <a:schemeClr val="tx2"/>
                </a:solidFill>
              </a:rPr>
              <a:t>CLINICAL NURSE SPECIALIST</a:t>
            </a:r>
            <a:endParaRPr lang="en-GB" sz="24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64904" y="1417961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/>
                </a:solidFill>
              </a:rPr>
              <a:t>Kate Roberts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6632" y="1787293"/>
            <a:ext cx="3240360" cy="5078313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 smtClean="0">
                <a:solidFill>
                  <a:schemeClr val="tx2"/>
                </a:solidFill>
              </a:rPr>
              <a:t>What is a Macmillan Head &amp; Neck </a:t>
            </a:r>
          </a:p>
          <a:p>
            <a:pPr algn="ctr"/>
            <a:r>
              <a:rPr lang="en-GB" sz="1500" b="1" dirty="0" smtClean="0">
                <a:solidFill>
                  <a:schemeClr val="tx2"/>
                </a:solidFill>
              </a:rPr>
              <a:t>Clinical Nurse Specialist?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</a:rPr>
              <a:t>An experienced nurse who works within the Cheshire &amp; Merseyside network supporting patients during diagnosis and follow up. This includes those with thyroid cancer and oral cancers.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</a:rPr>
              <a:t>Actively </a:t>
            </a:r>
            <a:r>
              <a:rPr lang="en-GB" sz="1400" dirty="0">
                <a:solidFill>
                  <a:schemeClr val="tx2"/>
                </a:solidFill>
              </a:rPr>
              <a:t>case </a:t>
            </a:r>
            <a:r>
              <a:rPr lang="en-GB" sz="1400" dirty="0" smtClean="0">
                <a:solidFill>
                  <a:schemeClr val="tx2"/>
                </a:solidFill>
              </a:rPr>
              <a:t>manages </a:t>
            </a:r>
            <a:r>
              <a:rPr lang="en-GB" sz="1400" dirty="0">
                <a:solidFill>
                  <a:schemeClr val="tx2"/>
                </a:solidFill>
              </a:rPr>
              <a:t>the patients through diagnostic and </a:t>
            </a:r>
            <a:r>
              <a:rPr lang="en-GB" sz="1400" dirty="0" smtClean="0">
                <a:solidFill>
                  <a:schemeClr val="tx2"/>
                </a:solidFill>
              </a:rPr>
              <a:t>follow up</a:t>
            </a:r>
            <a:r>
              <a:rPr lang="en-GB" sz="1400" dirty="0" smtClean="0">
                <a:solidFill>
                  <a:schemeClr val="tx2"/>
                </a:solidFill>
              </a:rPr>
              <a:t> processes.</a:t>
            </a:r>
            <a:endParaRPr lang="en-GB" sz="1400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</a:rPr>
              <a:t>Provides surgical voice restoration, tracheostomy and laryngectomy support.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</a:rPr>
              <a:t>Works closely with staff within WUTH, the community setting and tertiary centres which </a:t>
            </a:r>
            <a:r>
              <a:rPr lang="en-GB" sz="1400" dirty="0">
                <a:solidFill>
                  <a:schemeClr val="tx2"/>
                </a:solidFill>
              </a:rPr>
              <a:t>include University Hospital </a:t>
            </a:r>
            <a:r>
              <a:rPr lang="en-GB" sz="1400" dirty="0" smtClean="0">
                <a:solidFill>
                  <a:schemeClr val="tx2"/>
                </a:solidFill>
              </a:rPr>
              <a:t>Aintree </a:t>
            </a:r>
            <a:r>
              <a:rPr lang="en-GB" sz="1400" dirty="0">
                <a:solidFill>
                  <a:schemeClr val="tx2"/>
                </a:solidFill>
              </a:rPr>
              <a:t>and Clatterbridge Cancer </a:t>
            </a:r>
            <a:r>
              <a:rPr lang="en-GB" sz="1400" dirty="0" smtClean="0">
                <a:solidFill>
                  <a:schemeClr val="tx2"/>
                </a:solidFill>
              </a:rPr>
              <a:t>Centre.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</a:rPr>
              <a:t>Employed by WUTH but adopted by Macmillan Cancer Support, a UK-wide charity supporting those affected by cancer.</a:t>
            </a:r>
            <a:endParaRPr lang="en-GB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3667816" y="1787293"/>
            <a:ext cx="2920298" cy="738664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2"/>
                </a:solidFill>
              </a:rPr>
              <a:t>Head &amp; Neck Squamous Cell Carcinoma’s are the 6</a:t>
            </a:r>
            <a:r>
              <a:rPr lang="en-GB" sz="1400" baseline="30000" dirty="0" smtClean="0">
                <a:solidFill>
                  <a:schemeClr val="tx2"/>
                </a:solidFill>
              </a:rPr>
              <a:t>th</a:t>
            </a:r>
            <a:r>
              <a:rPr lang="en-GB" sz="1400" dirty="0" smtClean="0">
                <a:solidFill>
                  <a:schemeClr val="tx2"/>
                </a:solidFill>
              </a:rPr>
              <a:t> most common cancer worldwide</a:t>
            </a:r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80391" y="2702104"/>
            <a:ext cx="3260977" cy="5062924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>
                <a:solidFill>
                  <a:schemeClr val="tx2"/>
                </a:solidFill>
              </a:rPr>
              <a:t>How can  we help patients?</a:t>
            </a:r>
            <a:endParaRPr lang="en-GB" sz="1500" b="1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</a:rPr>
              <a:t>Provide </a:t>
            </a:r>
            <a:r>
              <a:rPr lang="en-GB" sz="1400" dirty="0" smtClean="0">
                <a:solidFill>
                  <a:schemeClr val="tx2"/>
                </a:solidFill>
              </a:rPr>
              <a:t>information </a:t>
            </a:r>
            <a:r>
              <a:rPr lang="en-GB" sz="1400" dirty="0">
                <a:solidFill>
                  <a:schemeClr val="tx2"/>
                </a:solidFill>
              </a:rPr>
              <a:t> </a:t>
            </a:r>
            <a:r>
              <a:rPr lang="en-GB" sz="1400" dirty="0" smtClean="0">
                <a:solidFill>
                  <a:schemeClr val="tx2"/>
                </a:solidFill>
              </a:rPr>
              <a:t>&amp; support </a:t>
            </a:r>
            <a:r>
              <a:rPr lang="en-GB" sz="1400" dirty="0" smtClean="0">
                <a:solidFill>
                  <a:schemeClr val="tx2"/>
                </a:solidFill>
              </a:rPr>
              <a:t> </a:t>
            </a:r>
            <a:r>
              <a:rPr lang="en-GB" sz="1400" dirty="0" smtClean="0">
                <a:solidFill>
                  <a:schemeClr val="tx2"/>
                </a:solidFill>
              </a:rPr>
              <a:t>to Wirral patients </a:t>
            </a:r>
            <a:r>
              <a:rPr lang="en-GB" sz="1400" dirty="0" smtClean="0">
                <a:solidFill>
                  <a:schemeClr val="tx2"/>
                </a:solidFill>
              </a:rPr>
              <a:t>, </a:t>
            </a:r>
            <a:r>
              <a:rPr lang="en-GB" sz="1400" dirty="0" smtClean="0">
                <a:solidFill>
                  <a:schemeClr val="tx2"/>
                </a:solidFill>
              </a:rPr>
              <a:t>families &amp; carers in </a:t>
            </a:r>
            <a:r>
              <a:rPr lang="en-GB" sz="1400" dirty="0" smtClean="0">
                <a:solidFill>
                  <a:schemeClr val="tx2"/>
                </a:solidFill>
              </a:rPr>
              <a:t>a timely manner throughout their </a:t>
            </a:r>
            <a:r>
              <a:rPr lang="en-GB" sz="1400" dirty="0" smtClean="0">
                <a:solidFill>
                  <a:schemeClr val="tx2"/>
                </a:solidFill>
              </a:rPr>
              <a:t>journey.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</a:rPr>
              <a:t>Facilitate </a:t>
            </a:r>
            <a:r>
              <a:rPr lang="en-GB" sz="1400" dirty="0" smtClean="0">
                <a:solidFill>
                  <a:schemeClr val="tx2"/>
                </a:solidFill>
              </a:rPr>
              <a:t>case discussion at the regional MDT where </a:t>
            </a:r>
            <a:r>
              <a:rPr lang="en-GB" sz="1400" dirty="0" smtClean="0">
                <a:solidFill>
                  <a:schemeClr val="tx2"/>
                </a:solidFill>
              </a:rPr>
              <a:t>appropriate.</a:t>
            </a:r>
            <a:endParaRPr lang="en-GB" sz="1400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</a:rPr>
              <a:t>Work in collaboration with Specialist Speech &amp; Language </a:t>
            </a:r>
            <a:r>
              <a:rPr lang="en-GB" sz="1400" dirty="0" smtClean="0">
                <a:solidFill>
                  <a:schemeClr val="tx2"/>
                </a:solidFill>
              </a:rPr>
              <a:t>Therapists.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</a:rPr>
              <a:t>Offer specialist support </a:t>
            </a:r>
            <a:r>
              <a:rPr lang="en-GB" sz="1400" dirty="0" smtClean="0">
                <a:solidFill>
                  <a:schemeClr val="tx2"/>
                </a:solidFill>
              </a:rPr>
              <a:t>via a nurse led </a:t>
            </a:r>
            <a:r>
              <a:rPr lang="en-GB" sz="1400" dirty="0" smtClean="0">
                <a:solidFill>
                  <a:schemeClr val="tx2"/>
                </a:solidFill>
              </a:rPr>
              <a:t>clinic for management of side effects of treatment.</a:t>
            </a:r>
            <a:endParaRPr lang="en-GB" sz="1400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</a:rPr>
              <a:t>Offer Holistic Needs Assessment to identify main causes of concern and begin care planning.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</a:rPr>
              <a:t>Signposting </a:t>
            </a:r>
            <a:r>
              <a:rPr lang="en-GB" sz="1400" dirty="0" smtClean="0">
                <a:solidFill>
                  <a:schemeClr val="tx2"/>
                </a:solidFill>
              </a:rPr>
              <a:t>and working in collaboration </a:t>
            </a:r>
            <a:r>
              <a:rPr lang="en-GB" sz="1400" dirty="0" smtClean="0">
                <a:solidFill>
                  <a:schemeClr val="tx2"/>
                </a:solidFill>
              </a:rPr>
              <a:t>other </a:t>
            </a:r>
            <a:r>
              <a:rPr lang="en-GB" sz="1400" dirty="0" smtClean="0">
                <a:solidFill>
                  <a:schemeClr val="tx2"/>
                </a:solidFill>
              </a:rPr>
              <a:t>agencies including Maggie’s Centre, Macmillan Cancer Information Centre, CAB, </a:t>
            </a:r>
            <a:r>
              <a:rPr lang="en-GB" sz="1400" dirty="0" smtClean="0">
                <a:solidFill>
                  <a:schemeClr val="tx2"/>
                </a:solidFill>
              </a:rPr>
              <a:t>DWP.</a:t>
            </a:r>
            <a:endParaRPr lang="en-GB" sz="1400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</a:rPr>
              <a:t>Liaise with health </a:t>
            </a:r>
            <a:r>
              <a:rPr lang="en-GB" sz="1400" dirty="0" smtClean="0">
                <a:solidFill>
                  <a:schemeClr val="tx2"/>
                </a:solidFill>
              </a:rPr>
              <a:t>care professionals within the community, WUTH and tertiary </a:t>
            </a:r>
            <a:r>
              <a:rPr lang="en-GB" sz="1400" dirty="0" smtClean="0">
                <a:solidFill>
                  <a:schemeClr val="tx2"/>
                </a:solidFill>
              </a:rPr>
              <a:t>centres to improve continuity of care.</a:t>
            </a:r>
            <a:endParaRPr lang="en-GB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3734712" y="7884368"/>
            <a:ext cx="2752333" cy="969496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 smtClean="0">
                <a:solidFill>
                  <a:schemeClr val="tx2"/>
                </a:solidFill>
              </a:rPr>
              <a:t>How can we be contacted?</a:t>
            </a:r>
          </a:p>
          <a:p>
            <a:pPr algn="ctr"/>
            <a:r>
              <a:rPr lang="en-GB" sz="1400" dirty="0" smtClean="0">
                <a:solidFill>
                  <a:schemeClr val="tx2"/>
                </a:solidFill>
              </a:rPr>
              <a:t>Kate Roberts</a:t>
            </a:r>
          </a:p>
          <a:p>
            <a:pPr algn="ctr"/>
            <a:r>
              <a:rPr lang="en-GB" sz="1400" dirty="0" smtClean="0">
                <a:solidFill>
                  <a:schemeClr val="tx2"/>
                </a:solidFill>
              </a:rPr>
              <a:t>Tel: 0151 678 5111 Ext 8528</a:t>
            </a:r>
          </a:p>
          <a:p>
            <a:pPr algn="ctr"/>
            <a:r>
              <a:rPr lang="en-GB" sz="1400" dirty="0" smtClean="0">
                <a:solidFill>
                  <a:schemeClr val="tx2"/>
                </a:solidFill>
              </a:rPr>
              <a:t>Email: kate.roberts14@nhs.net</a:t>
            </a:r>
            <a:endParaRPr lang="en-GB" sz="800" dirty="0">
              <a:solidFill>
                <a:schemeClr val="tx2"/>
              </a:solidFill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553" y="6934374"/>
            <a:ext cx="2163763" cy="196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9569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262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NHS Wirral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WUTH</dc:creator>
  <cp:lastModifiedBy>Kate2 Roberts</cp:lastModifiedBy>
  <cp:revision>29</cp:revision>
  <cp:lastPrinted>2016-06-20T11:29:02Z</cp:lastPrinted>
  <dcterms:created xsi:type="dcterms:W3CDTF">2016-04-04T09:17:29Z</dcterms:created>
  <dcterms:modified xsi:type="dcterms:W3CDTF">2016-06-20T11:31:33Z</dcterms:modified>
</cp:coreProperties>
</file>