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814" r:id="rId6"/>
    <p:sldMasterId id="2147483827" r:id="rId7"/>
  </p:sldMasterIdLst>
  <p:notesMasterIdLst>
    <p:notesMasterId r:id="rId86"/>
  </p:notesMasterIdLst>
  <p:sldIdLst>
    <p:sldId id="256" r:id="rId8"/>
    <p:sldId id="263" r:id="rId9"/>
    <p:sldId id="28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48" r:id="rId23"/>
    <p:sldId id="299" r:id="rId24"/>
    <p:sldId id="461" r:id="rId25"/>
    <p:sldId id="462" r:id="rId26"/>
    <p:sldId id="463" r:id="rId27"/>
    <p:sldId id="464" r:id="rId28"/>
    <p:sldId id="296" r:id="rId29"/>
    <p:sldId id="311" r:id="rId30"/>
    <p:sldId id="350" r:id="rId31"/>
    <p:sldId id="352" r:id="rId32"/>
    <p:sldId id="366" r:id="rId33"/>
    <p:sldId id="367" r:id="rId34"/>
    <p:sldId id="368" r:id="rId35"/>
    <p:sldId id="371" r:id="rId36"/>
    <p:sldId id="369" r:id="rId37"/>
    <p:sldId id="363" r:id="rId38"/>
    <p:sldId id="373" r:id="rId39"/>
    <p:sldId id="372" r:id="rId40"/>
    <p:sldId id="370" r:id="rId41"/>
    <p:sldId id="310" r:id="rId42"/>
    <p:sldId id="314" r:id="rId43"/>
    <p:sldId id="465" r:id="rId44"/>
    <p:sldId id="466" r:id="rId45"/>
    <p:sldId id="467" r:id="rId46"/>
    <p:sldId id="468" r:id="rId47"/>
    <p:sldId id="469" r:id="rId48"/>
    <p:sldId id="470" r:id="rId49"/>
    <p:sldId id="471" r:id="rId50"/>
    <p:sldId id="472" r:id="rId51"/>
    <p:sldId id="473" r:id="rId52"/>
    <p:sldId id="474" r:id="rId53"/>
    <p:sldId id="475" r:id="rId54"/>
    <p:sldId id="476" r:id="rId55"/>
    <p:sldId id="427" r:id="rId56"/>
    <p:sldId id="449" r:id="rId57"/>
    <p:sldId id="451" r:id="rId58"/>
    <p:sldId id="365" r:id="rId59"/>
    <p:sldId id="452" r:id="rId60"/>
    <p:sldId id="453" r:id="rId61"/>
    <p:sldId id="454" r:id="rId62"/>
    <p:sldId id="455" r:id="rId63"/>
    <p:sldId id="361" r:id="rId64"/>
    <p:sldId id="456" r:id="rId65"/>
    <p:sldId id="457" r:id="rId66"/>
    <p:sldId id="458" r:id="rId67"/>
    <p:sldId id="337" r:id="rId68"/>
    <p:sldId id="328" r:id="rId69"/>
    <p:sldId id="450" r:id="rId70"/>
    <p:sldId id="257" r:id="rId71"/>
    <p:sldId id="258" r:id="rId72"/>
    <p:sldId id="266" r:id="rId73"/>
    <p:sldId id="259" r:id="rId74"/>
    <p:sldId id="261" r:id="rId75"/>
    <p:sldId id="260" r:id="rId76"/>
    <p:sldId id="267" r:id="rId77"/>
    <p:sldId id="264" r:id="rId78"/>
    <p:sldId id="262" r:id="rId79"/>
    <p:sldId id="268" r:id="rId80"/>
    <p:sldId id="265" r:id="rId81"/>
    <p:sldId id="477" r:id="rId82"/>
    <p:sldId id="360" r:id="rId83"/>
    <p:sldId id="391" r:id="rId84"/>
    <p:sldId id="392" r:id="rId8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02"/>
      </p:cViewPr>
      <p:guideLst/>
    </p:cSldViewPr>
  </p:slideViewPr>
  <p:notesTextViewPr>
    <p:cViewPr>
      <p:scale>
        <a:sx n="1" d="1"/>
        <a:sy n="1" d="1"/>
      </p:scale>
      <p:origin x="0" y="0"/>
    </p:cViewPr>
  </p:notesTextViewPr>
  <p:sorterViewPr>
    <p:cViewPr varScale="1">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2"/>
          <c:order val="0"/>
          <c:tx>
            <c:strRef>
              <c:f>'[360 WUTH Leading Teams Keris November 2023.xlsx]CALCS'!$C$10</c:f>
              <c:strCache>
                <c:ptCount val="1"/>
                <c:pt idx="0">
                  <c:v>Average Rating (excludes self)</c:v>
                </c:pt>
              </c:strCache>
            </c:strRef>
          </c:tx>
          <c:spPr>
            <a:solidFill>
              <a:srgbClr val="00B0F0"/>
            </a:solidFill>
            <a:ln>
              <a:solidFill>
                <a:schemeClr val="tx2"/>
              </a:solidFill>
            </a:ln>
          </c:spPr>
          <c:invertIfNegative val="0"/>
          <c:cat>
            <c:strRef>
              <c:f>[1]CALCS!$A$11:$A$15</c:f>
              <c:strCache>
                <c:ptCount val="5"/>
                <c:pt idx="0">
                  <c:v>Self Aware </c:v>
                </c:pt>
                <c:pt idx="1">
                  <c:v>Enabling People</c:v>
                </c:pt>
                <c:pt idx="2">
                  <c:v>Compassionate &amp; Inclusive</c:v>
                </c:pt>
                <c:pt idx="3">
                  <c:v>Outcome Focus </c:v>
                </c:pt>
                <c:pt idx="4">
                  <c:v>Transformational </c:v>
                </c:pt>
              </c:strCache>
            </c:strRef>
          </c:cat>
          <c:val>
            <c:numRef>
              <c:f>[1]CALCS!$C$11:$C$15</c:f>
              <c:numCache>
                <c:formatCode>0.0</c:formatCode>
                <c:ptCount val="5"/>
                <c:pt idx="0">
                  <c:v>4.6499999999999995</c:v>
                </c:pt>
                <c:pt idx="1">
                  <c:v>4.55</c:v>
                </c:pt>
                <c:pt idx="2">
                  <c:v>4.7166666666666659</c:v>
                </c:pt>
                <c:pt idx="3">
                  <c:v>4.7166666666666659</c:v>
                </c:pt>
                <c:pt idx="4">
                  <c:v>4.7</c:v>
                </c:pt>
              </c:numCache>
            </c:numRef>
          </c:val>
          <c:extLst>
            <c:ext xmlns:c16="http://schemas.microsoft.com/office/drawing/2014/chart" uri="{C3380CC4-5D6E-409C-BE32-E72D297353CC}">
              <c16:uniqueId val="{00000000-9B44-47DF-A265-BC7C6E18C009}"/>
            </c:ext>
          </c:extLst>
        </c:ser>
        <c:dLbls>
          <c:showLegendKey val="0"/>
          <c:showVal val="0"/>
          <c:showCatName val="0"/>
          <c:showSerName val="0"/>
          <c:showPercent val="0"/>
          <c:showBubbleSize val="0"/>
        </c:dLbls>
        <c:gapWidth val="150"/>
        <c:axId val="85134336"/>
        <c:axId val="85136128"/>
      </c:barChart>
      <c:catAx>
        <c:axId val="85134336"/>
        <c:scaling>
          <c:orientation val="minMax"/>
        </c:scaling>
        <c:delete val="0"/>
        <c:axPos val="b"/>
        <c:majorGridlines/>
        <c:numFmt formatCode="General" sourceLinked="0"/>
        <c:majorTickMark val="out"/>
        <c:minorTickMark val="none"/>
        <c:tickLblPos val="nextTo"/>
        <c:txPr>
          <a:bodyPr/>
          <a:lstStyle/>
          <a:p>
            <a:pPr>
              <a:defRPr sz="900" b="1">
                <a:solidFill>
                  <a:schemeClr val="accent5">
                    <a:lumMod val="50000"/>
                  </a:schemeClr>
                </a:solidFill>
              </a:defRPr>
            </a:pPr>
            <a:endParaRPr lang="en-US"/>
          </a:p>
        </c:txPr>
        <c:crossAx val="85136128"/>
        <c:crosses val="autoZero"/>
        <c:auto val="1"/>
        <c:lblAlgn val="ctr"/>
        <c:lblOffset val="100"/>
        <c:noMultiLvlLbl val="0"/>
      </c:catAx>
      <c:valAx>
        <c:axId val="85136128"/>
        <c:scaling>
          <c:orientation val="minMax"/>
          <c:max val="5"/>
          <c:min val="0"/>
        </c:scaling>
        <c:delete val="0"/>
        <c:axPos val="l"/>
        <c:majorGridlines>
          <c:spPr>
            <a:ln>
              <a:solidFill>
                <a:schemeClr val="tx2">
                  <a:lumMod val="60000"/>
                  <a:lumOff val="40000"/>
                </a:schemeClr>
              </a:solidFill>
            </a:ln>
          </c:spPr>
        </c:majorGridlines>
        <c:numFmt formatCode="0.0" sourceLinked="1"/>
        <c:majorTickMark val="cross"/>
        <c:minorTickMark val="none"/>
        <c:tickLblPos val="nextTo"/>
        <c:txPr>
          <a:bodyPr/>
          <a:lstStyle/>
          <a:p>
            <a:pPr>
              <a:defRPr sz="900">
                <a:solidFill>
                  <a:schemeClr val="accent5">
                    <a:lumMod val="50000"/>
                  </a:schemeClr>
                </a:solidFill>
              </a:defRPr>
            </a:pPr>
            <a:endParaRPr lang="en-US"/>
          </a:p>
        </c:txPr>
        <c:crossAx val="85134336"/>
        <c:crosses val="autoZero"/>
        <c:crossBetween val="between"/>
      </c:valAx>
      <c:spPr>
        <a:solidFill>
          <a:schemeClr val="accent5">
            <a:lumMod val="20000"/>
            <a:lumOff val="80000"/>
          </a:schemeClr>
        </a:solidFill>
      </c:spPr>
    </c:plotArea>
    <c:legend>
      <c:legendPos val="r"/>
      <c:layout>
        <c:manualLayout>
          <c:xMode val="edge"/>
          <c:yMode val="edge"/>
          <c:x val="0.6298552948170667"/>
          <c:y val="0.71876425952592504"/>
          <c:w val="0.34463852612624241"/>
          <c:h val="4.3774625448083589E-2"/>
        </c:manualLayout>
      </c:layout>
      <c:overlay val="0"/>
      <c:txPr>
        <a:bodyPr/>
        <a:lstStyle/>
        <a:p>
          <a:pPr>
            <a:defRPr sz="900"/>
          </a:pPr>
          <a:endParaRPr lang="en-US"/>
        </a:p>
      </c:txPr>
    </c:legend>
    <c:plotVisOnly val="1"/>
    <c:dispBlanksAs val="gap"/>
    <c:showDLblsOverMax val="0"/>
  </c:chart>
  <c:spPr>
    <a:solidFill>
      <a:schemeClr val="accent5">
        <a:lumMod val="20000"/>
        <a:lumOff val="80000"/>
      </a:schemeClr>
    </a:soli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Emails Raised </a:t>
            </a:r>
          </a:p>
        </c:rich>
      </c:tx>
      <c:layout>
        <c:manualLayout>
          <c:xMode val="edge"/>
          <c:yMode val="edge"/>
          <c:x val="0.38734711286089246"/>
          <c:y val="2.314814814814814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92D05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'Helpdesk Stats January 2024'!$L$28:$N$28</c:f>
              <c:numCache>
                <c:formatCode>General</c:formatCode>
                <c:ptCount val="3"/>
                <c:pt idx="0">
                  <c:v>2021</c:v>
                </c:pt>
                <c:pt idx="1">
                  <c:v>2022</c:v>
                </c:pt>
                <c:pt idx="2">
                  <c:v>2023</c:v>
                </c:pt>
              </c:numCache>
            </c:numRef>
          </c:cat>
          <c:val>
            <c:numRef>
              <c:f>'Helpdesk Stats January 2024'!$L$29:$N$29</c:f>
              <c:numCache>
                <c:formatCode>General</c:formatCode>
                <c:ptCount val="3"/>
                <c:pt idx="0">
                  <c:v>5054</c:v>
                </c:pt>
                <c:pt idx="1">
                  <c:v>2554</c:v>
                </c:pt>
                <c:pt idx="2">
                  <c:v>953</c:v>
                </c:pt>
              </c:numCache>
            </c:numRef>
          </c:val>
          <c:extLst>
            <c:ext xmlns:c16="http://schemas.microsoft.com/office/drawing/2014/chart" uri="{C3380CC4-5D6E-409C-BE32-E72D297353CC}">
              <c16:uniqueId val="{00000000-F9C6-4B5A-AD18-2BF44159EE19}"/>
            </c:ext>
          </c:extLst>
        </c:ser>
        <c:dLbls>
          <c:showLegendKey val="0"/>
          <c:showVal val="1"/>
          <c:showCatName val="0"/>
          <c:showSerName val="0"/>
          <c:showPercent val="0"/>
          <c:showBubbleSize val="0"/>
        </c:dLbls>
        <c:gapWidth val="219"/>
        <c:shape val="box"/>
        <c:axId val="1875501295"/>
        <c:axId val="1621162303"/>
        <c:axId val="0"/>
      </c:bar3DChart>
      <c:catAx>
        <c:axId val="1875501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1162303"/>
        <c:crosses val="autoZero"/>
        <c:auto val="1"/>
        <c:lblAlgn val="ctr"/>
        <c:lblOffset val="100"/>
        <c:noMultiLvlLbl val="0"/>
      </c:catAx>
      <c:valAx>
        <c:axId val="1621162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55012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Telephone Calls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'Helpdesk Stats January 2024'!$E$3:$G$3</c:f>
              <c:numCache>
                <c:formatCode>General</c:formatCode>
                <c:ptCount val="3"/>
                <c:pt idx="0">
                  <c:v>2021</c:v>
                </c:pt>
                <c:pt idx="1">
                  <c:v>2022</c:v>
                </c:pt>
                <c:pt idx="2">
                  <c:v>2023</c:v>
                </c:pt>
              </c:numCache>
            </c:numRef>
          </c:cat>
          <c:val>
            <c:numRef>
              <c:f>'Helpdesk Stats January 2024'!$E$4:$G$4</c:f>
              <c:numCache>
                <c:formatCode>General</c:formatCode>
                <c:ptCount val="3"/>
                <c:pt idx="0">
                  <c:v>22634</c:v>
                </c:pt>
                <c:pt idx="1">
                  <c:v>29469</c:v>
                </c:pt>
                <c:pt idx="2">
                  <c:v>15718</c:v>
                </c:pt>
              </c:numCache>
            </c:numRef>
          </c:val>
          <c:extLst>
            <c:ext xmlns:c16="http://schemas.microsoft.com/office/drawing/2014/chart" uri="{C3380CC4-5D6E-409C-BE32-E72D297353CC}">
              <c16:uniqueId val="{00000000-F9F6-4983-BA28-D02D1ADC998D}"/>
            </c:ext>
          </c:extLst>
        </c:ser>
        <c:dLbls>
          <c:showLegendKey val="0"/>
          <c:showVal val="0"/>
          <c:showCatName val="0"/>
          <c:showSerName val="0"/>
          <c:showPercent val="0"/>
          <c:showBubbleSize val="0"/>
        </c:dLbls>
        <c:gapWidth val="219"/>
        <c:shape val="box"/>
        <c:axId val="1886405711"/>
        <c:axId val="1901458639"/>
        <c:axId val="0"/>
      </c:bar3DChart>
      <c:catAx>
        <c:axId val="188640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1458639"/>
        <c:crosses val="autoZero"/>
        <c:auto val="1"/>
        <c:lblAlgn val="ctr"/>
        <c:lblOffset val="100"/>
        <c:noMultiLvlLbl val="0"/>
      </c:catAx>
      <c:valAx>
        <c:axId val="19014586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64057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[SNOPs Patient data for Jan 2024 WH Updated 12.02.2024.xlsx]Pivot!PivotTable1</c:name>
    <c:fmtId val="11"/>
  </c:pivotSource>
  <c:chart>
    <c:title>
      <c:tx>
        <c:strRef>
          <c:f>Pivot!$A$2</c:f>
          <c:strCache>
            <c:ptCount val="1"/>
            <c:pt idx="0">
              <c:v>SNOPs data</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Pivot!$B$4</c:f>
              <c:strCache>
                <c:ptCount val="1"/>
                <c:pt idx="0">
                  <c:v>Accepted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Pivot!$A$2</c:f>
              <c:strCache>
                <c:ptCount val="13"/>
                <c:pt idx="0">
                  <c:v>202301</c:v>
                </c:pt>
                <c:pt idx="1">
                  <c:v>202302</c:v>
                </c:pt>
                <c:pt idx="2">
                  <c:v>202303</c:v>
                </c:pt>
                <c:pt idx="3">
                  <c:v>202304</c:v>
                </c:pt>
                <c:pt idx="4">
                  <c:v>202305</c:v>
                </c:pt>
                <c:pt idx="5">
                  <c:v>202306</c:v>
                </c:pt>
                <c:pt idx="6">
                  <c:v>202307</c:v>
                </c:pt>
                <c:pt idx="7">
                  <c:v>202308</c:v>
                </c:pt>
                <c:pt idx="8">
                  <c:v>202309</c:v>
                </c:pt>
                <c:pt idx="9">
                  <c:v>202310</c:v>
                </c:pt>
                <c:pt idx="10">
                  <c:v>202311</c:v>
                </c:pt>
                <c:pt idx="11">
                  <c:v>202312</c:v>
                </c:pt>
                <c:pt idx="12">
                  <c:v>202401</c:v>
                </c:pt>
              </c:strCache>
            </c:strRef>
          </c:cat>
          <c:val>
            <c:numRef>
              <c:f>Pivot!$A$2</c:f>
              <c:numCache>
                <c:formatCode>General</c:formatCode>
                <c:ptCount val="13"/>
                <c:pt idx="0">
                  <c:v>84</c:v>
                </c:pt>
                <c:pt idx="1">
                  <c:v>157</c:v>
                </c:pt>
                <c:pt idx="2">
                  <c:v>232</c:v>
                </c:pt>
                <c:pt idx="3">
                  <c:v>171</c:v>
                </c:pt>
                <c:pt idx="4">
                  <c:v>230</c:v>
                </c:pt>
                <c:pt idx="5">
                  <c:v>210</c:v>
                </c:pt>
                <c:pt idx="6">
                  <c:v>297</c:v>
                </c:pt>
                <c:pt idx="7">
                  <c:v>442</c:v>
                </c:pt>
                <c:pt idx="8">
                  <c:v>551</c:v>
                </c:pt>
                <c:pt idx="9">
                  <c:v>587</c:v>
                </c:pt>
                <c:pt idx="10">
                  <c:v>586</c:v>
                </c:pt>
                <c:pt idx="11">
                  <c:v>513</c:v>
                </c:pt>
                <c:pt idx="12">
                  <c:v>553</c:v>
                </c:pt>
              </c:numCache>
            </c:numRef>
          </c:val>
          <c:extLst>
            <c:ext xmlns:c16="http://schemas.microsoft.com/office/drawing/2014/chart" uri="{C3380CC4-5D6E-409C-BE32-E72D297353CC}">
              <c16:uniqueId val="{00000000-1A86-4973-83A7-48999A2F7009}"/>
            </c:ext>
          </c:extLst>
        </c:ser>
        <c:ser>
          <c:idx val="1"/>
          <c:order val="1"/>
          <c:tx>
            <c:strRef>
              <c:f>Pivot!$C$4</c:f>
              <c:strCache>
                <c:ptCount val="1"/>
                <c:pt idx="0">
                  <c:v>Rejected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Pivot!$A$2</c:f>
              <c:strCache>
                <c:ptCount val="13"/>
                <c:pt idx="0">
                  <c:v>202301</c:v>
                </c:pt>
                <c:pt idx="1">
                  <c:v>202302</c:v>
                </c:pt>
                <c:pt idx="2">
                  <c:v>202303</c:v>
                </c:pt>
                <c:pt idx="3">
                  <c:v>202304</c:v>
                </c:pt>
                <c:pt idx="4">
                  <c:v>202305</c:v>
                </c:pt>
                <c:pt idx="5">
                  <c:v>202306</c:v>
                </c:pt>
                <c:pt idx="6">
                  <c:v>202307</c:v>
                </c:pt>
                <c:pt idx="7">
                  <c:v>202308</c:v>
                </c:pt>
                <c:pt idx="8">
                  <c:v>202309</c:v>
                </c:pt>
                <c:pt idx="9">
                  <c:v>202310</c:v>
                </c:pt>
                <c:pt idx="10">
                  <c:v>202311</c:v>
                </c:pt>
                <c:pt idx="11">
                  <c:v>202312</c:v>
                </c:pt>
                <c:pt idx="12">
                  <c:v>202401</c:v>
                </c:pt>
              </c:strCache>
            </c:strRef>
          </c:cat>
          <c:val>
            <c:numRef>
              <c:f>Pivot!$A$2</c:f>
              <c:numCache>
                <c:formatCode>General</c:formatCode>
                <c:ptCount val="13"/>
                <c:pt idx="0">
                  <c:v>8</c:v>
                </c:pt>
                <c:pt idx="1">
                  <c:v>10</c:v>
                </c:pt>
                <c:pt idx="2">
                  <c:v>57</c:v>
                </c:pt>
                <c:pt idx="3">
                  <c:v>56</c:v>
                </c:pt>
                <c:pt idx="4">
                  <c:v>68</c:v>
                </c:pt>
                <c:pt idx="5">
                  <c:v>79</c:v>
                </c:pt>
                <c:pt idx="6">
                  <c:v>38</c:v>
                </c:pt>
                <c:pt idx="7">
                  <c:v>21</c:v>
                </c:pt>
                <c:pt idx="8">
                  <c:v>27</c:v>
                </c:pt>
                <c:pt idx="9">
                  <c:v>5</c:v>
                </c:pt>
                <c:pt idx="10">
                  <c:v>18</c:v>
                </c:pt>
                <c:pt idx="11">
                  <c:v>45</c:v>
                </c:pt>
                <c:pt idx="12">
                  <c:v>28</c:v>
                </c:pt>
              </c:numCache>
            </c:numRef>
          </c:val>
          <c:extLst>
            <c:ext xmlns:c16="http://schemas.microsoft.com/office/drawing/2014/chart" uri="{C3380CC4-5D6E-409C-BE32-E72D297353CC}">
              <c16:uniqueId val="{00000001-1A86-4973-83A7-48999A2F7009}"/>
            </c:ext>
          </c:extLst>
        </c:ser>
        <c:dLbls>
          <c:showLegendKey val="0"/>
          <c:showVal val="0"/>
          <c:showCatName val="0"/>
          <c:showSerName val="0"/>
          <c:showPercent val="0"/>
          <c:showBubbleSize val="0"/>
        </c:dLbls>
        <c:gapWidth val="75"/>
        <c:overlap val="-25"/>
        <c:axId val="1459138208"/>
        <c:axId val="1327887728"/>
      </c:barChart>
      <c:catAx>
        <c:axId val="145913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7887728"/>
        <c:crosses val="autoZero"/>
        <c:auto val="1"/>
        <c:lblAlgn val="ctr"/>
        <c:lblOffset val="100"/>
        <c:noMultiLvlLbl val="0"/>
      </c:catAx>
      <c:valAx>
        <c:axId val="1327887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9138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4DDDBB-05F6-45D4-BD85-7061D666B9BB}"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GB"/>
        </a:p>
      </dgm:t>
    </dgm:pt>
    <dgm:pt modelId="{C9CFBCEF-67E5-4367-BA61-1E1A685192BF}">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Head of HR</a:t>
          </a:r>
        </a:p>
      </dgm:t>
    </dgm:pt>
    <dgm:pt modelId="{8060D405-8E78-4C61-B0A4-696248763921}" type="parTrans" cxnId="{018C6DCA-1DBB-49B9-B85F-7596C820576F}">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A4066206-FEAD-49C4-B5FE-7E10F8DCD562}" type="sibTrans" cxnId="{018C6DCA-1DBB-49B9-B85F-7596C820576F}">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D1B3AA72-1CF7-4636-AB25-190124072761}">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Staff Side</a:t>
          </a:r>
        </a:p>
      </dgm:t>
    </dgm:pt>
    <dgm:pt modelId="{C07A2365-AD7A-4F83-8A1C-0B2669AAA551}" type="parTrans" cxnId="{C92918AE-5141-4EB4-A4C7-F79A80E3F384}">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5F394EE1-9847-41C4-9E97-297C2B91B28D}" type="sibTrans" cxnId="{C92918AE-5141-4EB4-A4C7-F79A80E3F384}">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4E5BDDEE-C50F-4CA0-B1A0-6C45738C0E9D}">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Executives / Directors</a:t>
          </a:r>
        </a:p>
      </dgm:t>
    </dgm:pt>
    <dgm:pt modelId="{BE1F1F6E-353E-4230-8E6A-3B70BFC340A5}" type="parTrans" cxnId="{B1988E3B-A8E8-40CA-9F07-FD794BCDDA62}">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D50947EE-4A93-4DD3-8F01-A4CBF31724F4}" type="sibTrans" cxnId="{B1988E3B-A8E8-40CA-9F07-FD794BCDDA62}">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7665D862-583F-4FEB-B681-FECD22E97B54}">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Commissioners / Regulators</a:t>
          </a:r>
        </a:p>
      </dgm:t>
    </dgm:pt>
    <dgm:pt modelId="{CFF3E2F8-C6DA-43CA-9A2B-EFE1132007F0}" type="parTrans" cxnId="{65A3A263-6BEC-4D4F-B531-DFEB038FFE11}">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13516D92-A9CB-46C2-B065-B9F2DBE1DCD2}" type="sibTrans" cxnId="{65A3A263-6BEC-4D4F-B531-DFEB038FFE11}">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0BC51AE0-F45C-4A14-AD2F-5AA85F20932A}">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Employees</a:t>
          </a:r>
        </a:p>
      </dgm:t>
    </dgm:pt>
    <dgm:pt modelId="{6721EAC9-E590-43D1-A07B-3A02AA6A7A83}" type="parTrans" cxnId="{70BB3D6B-E25E-4EDF-9B3E-8A788EDA68DA}">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20A56B11-9F2D-4AD0-9B59-21218EC3E8F3}" type="sibTrans" cxnId="{70BB3D6B-E25E-4EDF-9B3E-8A788EDA68DA}">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A729430C-8090-4B26-8478-2BB7FFA75199}">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Managers</a:t>
          </a:r>
        </a:p>
      </dgm:t>
    </dgm:pt>
    <dgm:pt modelId="{6E363ECF-1202-4451-A54F-2094F5FF66C1}" type="parTrans" cxnId="{48FDFD0A-0424-4725-A411-FE88187C1E4D}">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E641413A-66ED-4A49-9391-4E3E708093A4}" type="sibTrans" cxnId="{48FDFD0A-0424-4725-A411-FE88187C1E4D}">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B105CE3E-3134-4A8A-A894-7DD457BDC8D2}">
      <dgm:prSet phldrT="[Text]" custT="1"/>
      <dgm:spPr/>
      <dgm:t>
        <a:bodyPr/>
        <a:lstStyle/>
        <a:p>
          <a:r>
            <a:rPr lang="en-GB" sz="900" dirty="0">
              <a:solidFill>
                <a:schemeClr val="tx1"/>
              </a:solidFill>
              <a:latin typeface="Gill Sans MT" panose="020B0502020104020203" pitchFamily="34" charset="0"/>
              <a:cs typeface="Calibri" panose="020F0502020204030204" pitchFamily="34" charset="0"/>
            </a:rPr>
            <a:t>HRBPs / HRMs / Workforce Colleagues</a:t>
          </a:r>
        </a:p>
      </dgm:t>
    </dgm:pt>
    <dgm:pt modelId="{CE07B922-6331-467D-AC4C-BC09A5966A27}" type="parTrans" cxnId="{81EB5199-FB52-4C11-87CB-F0203D4185F3}">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D75EBC84-AD43-426D-B564-0B002BA7A6D6}" type="sibTrans" cxnId="{81EB5199-FB52-4C11-87CB-F0203D4185F3}">
      <dgm:prSet/>
      <dgm:spPr/>
      <dgm:t>
        <a:bodyPr/>
        <a:lstStyle/>
        <a:p>
          <a:endParaRPr lang="en-GB" sz="1600">
            <a:solidFill>
              <a:schemeClr val="tx1"/>
            </a:solidFill>
            <a:latin typeface="Gill Sans MT" panose="020B0502020104020203" pitchFamily="34" charset="0"/>
            <a:cs typeface="Calibri" panose="020F0502020204030204" pitchFamily="34" charset="0"/>
          </a:endParaRPr>
        </a:p>
      </dgm:t>
    </dgm:pt>
    <dgm:pt modelId="{CA85187F-47B4-4814-BC0B-C4D0CAE86D18}" type="pres">
      <dgm:prSet presAssocID="{044DDDBB-05F6-45D4-BD85-7061D666B9BB}" presName="Name0" presStyleCnt="0">
        <dgm:presLayoutVars>
          <dgm:chMax val="1"/>
          <dgm:chPref val="1"/>
          <dgm:dir/>
          <dgm:animOne val="branch"/>
          <dgm:animLvl val="lvl"/>
        </dgm:presLayoutVars>
      </dgm:prSet>
      <dgm:spPr/>
    </dgm:pt>
    <dgm:pt modelId="{D1D0CE42-227E-4142-AB86-8CDB1625E680}" type="pres">
      <dgm:prSet presAssocID="{C9CFBCEF-67E5-4367-BA61-1E1A685192BF}" presName="Parent" presStyleLbl="node0" presStyleIdx="0" presStyleCnt="1">
        <dgm:presLayoutVars>
          <dgm:chMax val="6"/>
          <dgm:chPref val="6"/>
        </dgm:presLayoutVars>
      </dgm:prSet>
      <dgm:spPr/>
    </dgm:pt>
    <dgm:pt modelId="{D7F7A28F-4162-4E1F-AA57-CACB583DE833}" type="pres">
      <dgm:prSet presAssocID="{D1B3AA72-1CF7-4636-AB25-190124072761}" presName="Accent1" presStyleCnt="0"/>
      <dgm:spPr/>
    </dgm:pt>
    <dgm:pt modelId="{24542491-DF36-4A77-B10A-768E3A49B0BA}" type="pres">
      <dgm:prSet presAssocID="{D1B3AA72-1CF7-4636-AB25-190124072761}" presName="Accent" presStyleLbl="bgShp" presStyleIdx="0" presStyleCnt="6"/>
      <dgm:spPr/>
    </dgm:pt>
    <dgm:pt modelId="{F20C9976-9C34-4ABE-A7DB-E773F1DD3EDE}" type="pres">
      <dgm:prSet presAssocID="{D1B3AA72-1CF7-4636-AB25-190124072761}" presName="Child1" presStyleLbl="node1" presStyleIdx="0" presStyleCnt="6">
        <dgm:presLayoutVars>
          <dgm:chMax val="0"/>
          <dgm:chPref val="0"/>
          <dgm:bulletEnabled val="1"/>
        </dgm:presLayoutVars>
      </dgm:prSet>
      <dgm:spPr/>
    </dgm:pt>
    <dgm:pt modelId="{25903231-D6CD-4717-951B-B8E4919BDB2A}" type="pres">
      <dgm:prSet presAssocID="{4E5BDDEE-C50F-4CA0-B1A0-6C45738C0E9D}" presName="Accent2" presStyleCnt="0"/>
      <dgm:spPr/>
    </dgm:pt>
    <dgm:pt modelId="{B4E367E9-6CA2-4897-B558-B04340E001B3}" type="pres">
      <dgm:prSet presAssocID="{4E5BDDEE-C50F-4CA0-B1A0-6C45738C0E9D}" presName="Accent" presStyleLbl="bgShp" presStyleIdx="1" presStyleCnt="6"/>
      <dgm:spPr/>
    </dgm:pt>
    <dgm:pt modelId="{6171CB6B-6078-400A-9DD9-7AED163D7409}" type="pres">
      <dgm:prSet presAssocID="{4E5BDDEE-C50F-4CA0-B1A0-6C45738C0E9D}" presName="Child2" presStyleLbl="node1" presStyleIdx="1" presStyleCnt="6">
        <dgm:presLayoutVars>
          <dgm:chMax val="0"/>
          <dgm:chPref val="0"/>
          <dgm:bulletEnabled val="1"/>
        </dgm:presLayoutVars>
      </dgm:prSet>
      <dgm:spPr/>
    </dgm:pt>
    <dgm:pt modelId="{A75146DC-2347-4E3F-BC42-D842517FAD67}" type="pres">
      <dgm:prSet presAssocID="{7665D862-583F-4FEB-B681-FECD22E97B54}" presName="Accent3" presStyleCnt="0"/>
      <dgm:spPr/>
    </dgm:pt>
    <dgm:pt modelId="{D044F060-9CE4-45C9-BAFF-0AA7B0762F44}" type="pres">
      <dgm:prSet presAssocID="{7665D862-583F-4FEB-B681-FECD22E97B54}" presName="Accent" presStyleLbl="bgShp" presStyleIdx="2" presStyleCnt="6"/>
      <dgm:spPr/>
    </dgm:pt>
    <dgm:pt modelId="{EAA47C79-7CC8-4F03-8E67-71BF0D3AC4AA}" type="pres">
      <dgm:prSet presAssocID="{7665D862-583F-4FEB-B681-FECD22E97B54}" presName="Child3" presStyleLbl="node1" presStyleIdx="2" presStyleCnt="6">
        <dgm:presLayoutVars>
          <dgm:chMax val="0"/>
          <dgm:chPref val="0"/>
          <dgm:bulletEnabled val="1"/>
        </dgm:presLayoutVars>
      </dgm:prSet>
      <dgm:spPr/>
    </dgm:pt>
    <dgm:pt modelId="{E4F10016-F809-444F-9878-2FEB5F5C426E}" type="pres">
      <dgm:prSet presAssocID="{0BC51AE0-F45C-4A14-AD2F-5AA85F20932A}" presName="Accent4" presStyleCnt="0"/>
      <dgm:spPr/>
    </dgm:pt>
    <dgm:pt modelId="{4432A206-802B-419B-978A-9E51640894D8}" type="pres">
      <dgm:prSet presAssocID="{0BC51AE0-F45C-4A14-AD2F-5AA85F20932A}" presName="Accent" presStyleLbl="bgShp" presStyleIdx="3" presStyleCnt="6"/>
      <dgm:spPr/>
    </dgm:pt>
    <dgm:pt modelId="{AFE0E45F-6B26-4F15-962A-FB91901B76A9}" type="pres">
      <dgm:prSet presAssocID="{0BC51AE0-F45C-4A14-AD2F-5AA85F20932A}" presName="Child4" presStyleLbl="node1" presStyleIdx="3" presStyleCnt="6">
        <dgm:presLayoutVars>
          <dgm:chMax val="0"/>
          <dgm:chPref val="0"/>
          <dgm:bulletEnabled val="1"/>
        </dgm:presLayoutVars>
      </dgm:prSet>
      <dgm:spPr/>
    </dgm:pt>
    <dgm:pt modelId="{B1695C8F-81A8-48B5-9DB8-DE3C6915C609}" type="pres">
      <dgm:prSet presAssocID="{A729430C-8090-4B26-8478-2BB7FFA75199}" presName="Accent5" presStyleCnt="0"/>
      <dgm:spPr/>
    </dgm:pt>
    <dgm:pt modelId="{DBCA4753-D3A8-44CB-9AC0-E8A63B826974}" type="pres">
      <dgm:prSet presAssocID="{A729430C-8090-4B26-8478-2BB7FFA75199}" presName="Accent" presStyleLbl="bgShp" presStyleIdx="4" presStyleCnt="6"/>
      <dgm:spPr/>
    </dgm:pt>
    <dgm:pt modelId="{02D4DBD6-E45D-4952-B90B-97A2ABCAD4C0}" type="pres">
      <dgm:prSet presAssocID="{A729430C-8090-4B26-8478-2BB7FFA75199}" presName="Child5" presStyleLbl="node1" presStyleIdx="4" presStyleCnt="6">
        <dgm:presLayoutVars>
          <dgm:chMax val="0"/>
          <dgm:chPref val="0"/>
          <dgm:bulletEnabled val="1"/>
        </dgm:presLayoutVars>
      </dgm:prSet>
      <dgm:spPr/>
    </dgm:pt>
    <dgm:pt modelId="{A917976D-51B8-48A5-A267-0B62B6D1C1F5}" type="pres">
      <dgm:prSet presAssocID="{B105CE3E-3134-4A8A-A894-7DD457BDC8D2}" presName="Accent6" presStyleCnt="0"/>
      <dgm:spPr/>
    </dgm:pt>
    <dgm:pt modelId="{B29A069F-5EEA-42F4-98C9-A233A2C35061}" type="pres">
      <dgm:prSet presAssocID="{B105CE3E-3134-4A8A-A894-7DD457BDC8D2}" presName="Accent" presStyleLbl="bgShp" presStyleIdx="5" presStyleCnt="6"/>
      <dgm:spPr/>
    </dgm:pt>
    <dgm:pt modelId="{1BC1755B-27BA-48FA-9A0F-0B2AB803A033}" type="pres">
      <dgm:prSet presAssocID="{B105CE3E-3134-4A8A-A894-7DD457BDC8D2}" presName="Child6" presStyleLbl="node1" presStyleIdx="5" presStyleCnt="6">
        <dgm:presLayoutVars>
          <dgm:chMax val="0"/>
          <dgm:chPref val="0"/>
          <dgm:bulletEnabled val="1"/>
        </dgm:presLayoutVars>
      </dgm:prSet>
      <dgm:spPr/>
    </dgm:pt>
  </dgm:ptLst>
  <dgm:cxnLst>
    <dgm:cxn modelId="{48FDFD0A-0424-4725-A411-FE88187C1E4D}" srcId="{C9CFBCEF-67E5-4367-BA61-1E1A685192BF}" destId="{A729430C-8090-4B26-8478-2BB7FFA75199}" srcOrd="4" destOrd="0" parTransId="{6E363ECF-1202-4451-A54F-2094F5FF66C1}" sibTransId="{E641413A-66ED-4A49-9391-4E3E708093A4}"/>
    <dgm:cxn modelId="{2D689A0C-02F4-47CB-87CD-B4049200A59D}" type="presOf" srcId="{7665D862-583F-4FEB-B681-FECD22E97B54}" destId="{EAA47C79-7CC8-4F03-8E67-71BF0D3AC4AA}" srcOrd="0" destOrd="0" presId="urn:microsoft.com/office/officeart/2011/layout/HexagonRadial"/>
    <dgm:cxn modelId="{5F2AAE0E-5D33-4A45-80DD-7B41B3FBF370}" type="presOf" srcId="{044DDDBB-05F6-45D4-BD85-7061D666B9BB}" destId="{CA85187F-47B4-4814-BC0B-C4D0CAE86D18}" srcOrd="0" destOrd="0" presId="urn:microsoft.com/office/officeart/2011/layout/HexagonRadial"/>
    <dgm:cxn modelId="{B1988E3B-A8E8-40CA-9F07-FD794BCDDA62}" srcId="{C9CFBCEF-67E5-4367-BA61-1E1A685192BF}" destId="{4E5BDDEE-C50F-4CA0-B1A0-6C45738C0E9D}" srcOrd="1" destOrd="0" parTransId="{BE1F1F6E-353E-4230-8E6A-3B70BFC340A5}" sibTransId="{D50947EE-4A93-4DD3-8F01-A4CBF31724F4}"/>
    <dgm:cxn modelId="{65A3A263-6BEC-4D4F-B531-DFEB038FFE11}" srcId="{C9CFBCEF-67E5-4367-BA61-1E1A685192BF}" destId="{7665D862-583F-4FEB-B681-FECD22E97B54}" srcOrd="2" destOrd="0" parTransId="{CFF3E2F8-C6DA-43CA-9A2B-EFE1132007F0}" sibTransId="{13516D92-A9CB-46C2-B065-B9F2DBE1DCD2}"/>
    <dgm:cxn modelId="{70BB3D6B-E25E-4EDF-9B3E-8A788EDA68DA}" srcId="{C9CFBCEF-67E5-4367-BA61-1E1A685192BF}" destId="{0BC51AE0-F45C-4A14-AD2F-5AA85F20932A}" srcOrd="3" destOrd="0" parTransId="{6721EAC9-E590-43D1-A07B-3A02AA6A7A83}" sibTransId="{20A56B11-9F2D-4AD0-9B59-21218EC3E8F3}"/>
    <dgm:cxn modelId="{844C046C-04BB-4865-91B3-60E33A5393CC}" type="presOf" srcId="{4E5BDDEE-C50F-4CA0-B1A0-6C45738C0E9D}" destId="{6171CB6B-6078-400A-9DD9-7AED163D7409}" srcOrd="0" destOrd="0" presId="urn:microsoft.com/office/officeart/2011/layout/HexagonRadial"/>
    <dgm:cxn modelId="{04E1DB98-124F-4B09-AEA9-44AC7A3CFA7A}" type="presOf" srcId="{A729430C-8090-4B26-8478-2BB7FFA75199}" destId="{02D4DBD6-E45D-4952-B90B-97A2ABCAD4C0}" srcOrd="0" destOrd="0" presId="urn:microsoft.com/office/officeart/2011/layout/HexagonRadial"/>
    <dgm:cxn modelId="{81EB5199-FB52-4C11-87CB-F0203D4185F3}" srcId="{C9CFBCEF-67E5-4367-BA61-1E1A685192BF}" destId="{B105CE3E-3134-4A8A-A894-7DD457BDC8D2}" srcOrd="5" destOrd="0" parTransId="{CE07B922-6331-467D-AC4C-BC09A5966A27}" sibTransId="{D75EBC84-AD43-426D-B564-0B002BA7A6D6}"/>
    <dgm:cxn modelId="{4CB569A3-1C3E-4C57-9191-AFEF56315401}" type="presOf" srcId="{C9CFBCEF-67E5-4367-BA61-1E1A685192BF}" destId="{D1D0CE42-227E-4142-AB86-8CDB1625E680}" srcOrd="0" destOrd="0" presId="urn:microsoft.com/office/officeart/2011/layout/HexagonRadial"/>
    <dgm:cxn modelId="{C92918AE-5141-4EB4-A4C7-F79A80E3F384}" srcId="{C9CFBCEF-67E5-4367-BA61-1E1A685192BF}" destId="{D1B3AA72-1CF7-4636-AB25-190124072761}" srcOrd="0" destOrd="0" parTransId="{C07A2365-AD7A-4F83-8A1C-0B2669AAA551}" sibTransId="{5F394EE1-9847-41C4-9E97-297C2B91B28D}"/>
    <dgm:cxn modelId="{018C6DCA-1DBB-49B9-B85F-7596C820576F}" srcId="{044DDDBB-05F6-45D4-BD85-7061D666B9BB}" destId="{C9CFBCEF-67E5-4367-BA61-1E1A685192BF}" srcOrd="0" destOrd="0" parTransId="{8060D405-8E78-4C61-B0A4-696248763921}" sibTransId="{A4066206-FEAD-49C4-B5FE-7E10F8DCD562}"/>
    <dgm:cxn modelId="{931F55D2-26D5-42D2-897B-2EAC48F1AC2C}" type="presOf" srcId="{0BC51AE0-F45C-4A14-AD2F-5AA85F20932A}" destId="{AFE0E45F-6B26-4F15-962A-FB91901B76A9}" srcOrd="0" destOrd="0" presId="urn:microsoft.com/office/officeart/2011/layout/HexagonRadial"/>
    <dgm:cxn modelId="{279783E6-F065-4AD8-B963-F1B3455385FC}" type="presOf" srcId="{B105CE3E-3134-4A8A-A894-7DD457BDC8D2}" destId="{1BC1755B-27BA-48FA-9A0F-0B2AB803A033}" srcOrd="0" destOrd="0" presId="urn:microsoft.com/office/officeart/2011/layout/HexagonRadial"/>
    <dgm:cxn modelId="{76A3B1FD-41B6-4346-BBCD-FACF751B05CD}" type="presOf" srcId="{D1B3AA72-1CF7-4636-AB25-190124072761}" destId="{F20C9976-9C34-4ABE-A7DB-E773F1DD3EDE}" srcOrd="0" destOrd="0" presId="urn:microsoft.com/office/officeart/2011/layout/HexagonRadial"/>
    <dgm:cxn modelId="{86B9DE0F-8AE6-415A-B28F-A67940BF77E5}" type="presParOf" srcId="{CA85187F-47B4-4814-BC0B-C4D0CAE86D18}" destId="{D1D0CE42-227E-4142-AB86-8CDB1625E680}" srcOrd="0" destOrd="0" presId="urn:microsoft.com/office/officeart/2011/layout/HexagonRadial"/>
    <dgm:cxn modelId="{7E1E6AA1-4749-42BE-AA9D-F1868A481B12}" type="presParOf" srcId="{CA85187F-47B4-4814-BC0B-C4D0CAE86D18}" destId="{D7F7A28F-4162-4E1F-AA57-CACB583DE833}" srcOrd="1" destOrd="0" presId="urn:microsoft.com/office/officeart/2011/layout/HexagonRadial"/>
    <dgm:cxn modelId="{D11F2F27-6FDD-4947-B765-35F8C46A9BEF}" type="presParOf" srcId="{D7F7A28F-4162-4E1F-AA57-CACB583DE833}" destId="{24542491-DF36-4A77-B10A-768E3A49B0BA}" srcOrd="0" destOrd="0" presId="urn:microsoft.com/office/officeart/2011/layout/HexagonRadial"/>
    <dgm:cxn modelId="{F1AA44FD-2C53-401F-A5E0-A9AA4398FAF2}" type="presParOf" srcId="{CA85187F-47B4-4814-BC0B-C4D0CAE86D18}" destId="{F20C9976-9C34-4ABE-A7DB-E773F1DD3EDE}" srcOrd="2" destOrd="0" presId="urn:microsoft.com/office/officeart/2011/layout/HexagonRadial"/>
    <dgm:cxn modelId="{66D5D9F5-5BF8-449C-8F85-13787ECDB9CF}" type="presParOf" srcId="{CA85187F-47B4-4814-BC0B-C4D0CAE86D18}" destId="{25903231-D6CD-4717-951B-B8E4919BDB2A}" srcOrd="3" destOrd="0" presId="urn:microsoft.com/office/officeart/2011/layout/HexagonRadial"/>
    <dgm:cxn modelId="{FCD20F55-8FF3-4D3F-80A2-57D4157BBDA4}" type="presParOf" srcId="{25903231-D6CD-4717-951B-B8E4919BDB2A}" destId="{B4E367E9-6CA2-4897-B558-B04340E001B3}" srcOrd="0" destOrd="0" presId="urn:microsoft.com/office/officeart/2011/layout/HexagonRadial"/>
    <dgm:cxn modelId="{4D3B43D5-F062-47D0-BBED-D211F532926E}" type="presParOf" srcId="{CA85187F-47B4-4814-BC0B-C4D0CAE86D18}" destId="{6171CB6B-6078-400A-9DD9-7AED163D7409}" srcOrd="4" destOrd="0" presId="urn:microsoft.com/office/officeart/2011/layout/HexagonRadial"/>
    <dgm:cxn modelId="{EE393C5D-7162-4EFD-A817-4738469E19F9}" type="presParOf" srcId="{CA85187F-47B4-4814-BC0B-C4D0CAE86D18}" destId="{A75146DC-2347-4E3F-BC42-D842517FAD67}" srcOrd="5" destOrd="0" presId="urn:microsoft.com/office/officeart/2011/layout/HexagonRadial"/>
    <dgm:cxn modelId="{BC7562B2-71EF-4EB4-932F-15F6E3647D85}" type="presParOf" srcId="{A75146DC-2347-4E3F-BC42-D842517FAD67}" destId="{D044F060-9CE4-45C9-BAFF-0AA7B0762F44}" srcOrd="0" destOrd="0" presId="urn:microsoft.com/office/officeart/2011/layout/HexagonRadial"/>
    <dgm:cxn modelId="{A053641A-8FCD-4A50-A1CF-7A5009086F58}" type="presParOf" srcId="{CA85187F-47B4-4814-BC0B-C4D0CAE86D18}" destId="{EAA47C79-7CC8-4F03-8E67-71BF0D3AC4AA}" srcOrd="6" destOrd="0" presId="urn:microsoft.com/office/officeart/2011/layout/HexagonRadial"/>
    <dgm:cxn modelId="{B94211A3-E7D9-493D-88D2-E77F0FE93AE7}" type="presParOf" srcId="{CA85187F-47B4-4814-BC0B-C4D0CAE86D18}" destId="{E4F10016-F809-444F-9878-2FEB5F5C426E}" srcOrd="7" destOrd="0" presId="urn:microsoft.com/office/officeart/2011/layout/HexagonRadial"/>
    <dgm:cxn modelId="{696ABE78-01E1-4E52-88A7-0F1E5AEDF43A}" type="presParOf" srcId="{E4F10016-F809-444F-9878-2FEB5F5C426E}" destId="{4432A206-802B-419B-978A-9E51640894D8}" srcOrd="0" destOrd="0" presId="urn:microsoft.com/office/officeart/2011/layout/HexagonRadial"/>
    <dgm:cxn modelId="{9121262F-8577-42B7-9D1C-2151F3D9C31A}" type="presParOf" srcId="{CA85187F-47B4-4814-BC0B-C4D0CAE86D18}" destId="{AFE0E45F-6B26-4F15-962A-FB91901B76A9}" srcOrd="8" destOrd="0" presId="urn:microsoft.com/office/officeart/2011/layout/HexagonRadial"/>
    <dgm:cxn modelId="{0E63C047-F465-42B9-872E-9E82524F37FE}" type="presParOf" srcId="{CA85187F-47B4-4814-BC0B-C4D0CAE86D18}" destId="{B1695C8F-81A8-48B5-9DB8-DE3C6915C609}" srcOrd="9" destOrd="0" presId="urn:microsoft.com/office/officeart/2011/layout/HexagonRadial"/>
    <dgm:cxn modelId="{0FFEFDB0-BB78-4B2A-89E8-47C66E740CE3}" type="presParOf" srcId="{B1695C8F-81A8-48B5-9DB8-DE3C6915C609}" destId="{DBCA4753-D3A8-44CB-9AC0-E8A63B826974}" srcOrd="0" destOrd="0" presId="urn:microsoft.com/office/officeart/2011/layout/HexagonRadial"/>
    <dgm:cxn modelId="{E82BDEBE-0D97-460D-9268-4809150620E7}" type="presParOf" srcId="{CA85187F-47B4-4814-BC0B-C4D0CAE86D18}" destId="{02D4DBD6-E45D-4952-B90B-97A2ABCAD4C0}" srcOrd="10" destOrd="0" presId="urn:microsoft.com/office/officeart/2011/layout/HexagonRadial"/>
    <dgm:cxn modelId="{AF04EF98-B05B-48C4-BF3F-D1B44EE7C81C}" type="presParOf" srcId="{CA85187F-47B4-4814-BC0B-C4D0CAE86D18}" destId="{A917976D-51B8-48A5-A267-0B62B6D1C1F5}" srcOrd="11" destOrd="0" presId="urn:microsoft.com/office/officeart/2011/layout/HexagonRadial"/>
    <dgm:cxn modelId="{67134BF6-CFBA-4C9F-A635-2F1C8BC323C8}" type="presParOf" srcId="{A917976D-51B8-48A5-A267-0B62B6D1C1F5}" destId="{B29A069F-5EEA-42F4-98C9-A233A2C35061}" srcOrd="0" destOrd="0" presId="urn:microsoft.com/office/officeart/2011/layout/HexagonRadial"/>
    <dgm:cxn modelId="{566BFC6D-A862-4E5B-A355-0A70AA69077E}" type="presParOf" srcId="{CA85187F-47B4-4814-BC0B-C4D0CAE86D18}" destId="{1BC1755B-27BA-48FA-9A0F-0B2AB803A03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0CE42-227E-4142-AB86-8CDB1625E680}">
      <dsp:nvSpPr>
        <dsp:cNvPr id="0" name=""/>
        <dsp:cNvSpPr/>
      </dsp:nvSpPr>
      <dsp:spPr>
        <a:xfrm>
          <a:off x="1331538" y="1189501"/>
          <a:ext cx="1511907" cy="130786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Head of HR</a:t>
          </a:r>
        </a:p>
      </dsp:txBody>
      <dsp:txXfrm>
        <a:off x="1582082" y="1406232"/>
        <a:ext cx="1010819" cy="874399"/>
      </dsp:txXfrm>
    </dsp:sp>
    <dsp:sp modelId="{B4E367E9-6CA2-4897-B558-B04340E001B3}">
      <dsp:nvSpPr>
        <dsp:cNvPr id="0" name=""/>
        <dsp:cNvSpPr/>
      </dsp:nvSpPr>
      <dsp:spPr>
        <a:xfrm>
          <a:off x="2278283" y="563777"/>
          <a:ext cx="570438" cy="4915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C9976-9C34-4ABE-A7DB-E773F1DD3EDE}">
      <dsp:nvSpPr>
        <dsp:cNvPr id="0" name=""/>
        <dsp:cNvSpPr/>
      </dsp:nvSpPr>
      <dsp:spPr>
        <a:xfrm>
          <a:off x="1470807" y="0"/>
          <a:ext cx="1238997" cy="10718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Staff Side</a:t>
          </a:r>
        </a:p>
      </dsp:txBody>
      <dsp:txXfrm>
        <a:off x="1676135" y="177633"/>
        <a:ext cx="828341" cy="716612"/>
      </dsp:txXfrm>
    </dsp:sp>
    <dsp:sp modelId="{D044F060-9CE4-45C9-BAFF-0AA7B0762F44}">
      <dsp:nvSpPr>
        <dsp:cNvPr id="0" name=""/>
        <dsp:cNvSpPr/>
      </dsp:nvSpPr>
      <dsp:spPr>
        <a:xfrm>
          <a:off x="2944029" y="1482636"/>
          <a:ext cx="570438" cy="4915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71CB6B-6078-400A-9DD9-7AED163D7409}">
      <dsp:nvSpPr>
        <dsp:cNvPr id="0" name=""/>
        <dsp:cNvSpPr/>
      </dsp:nvSpPr>
      <dsp:spPr>
        <a:xfrm>
          <a:off x="2607112" y="659277"/>
          <a:ext cx="1238997" cy="10718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Executives / Directors</a:t>
          </a:r>
        </a:p>
      </dsp:txBody>
      <dsp:txXfrm>
        <a:off x="2812440" y="836910"/>
        <a:ext cx="828341" cy="716612"/>
      </dsp:txXfrm>
    </dsp:sp>
    <dsp:sp modelId="{4432A206-802B-419B-978A-9E51640894D8}">
      <dsp:nvSpPr>
        <dsp:cNvPr id="0" name=""/>
        <dsp:cNvSpPr/>
      </dsp:nvSpPr>
      <dsp:spPr>
        <a:xfrm>
          <a:off x="2481559" y="2519855"/>
          <a:ext cx="570438" cy="4915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A47C79-7CC8-4F03-8E67-71BF0D3AC4AA}">
      <dsp:nvSpPr>
        <dsp:cNvPr id="0" name=""/>
        <dsp:cNvSpPr/>
      </dsp:nvSpPr>
      <dsp:spPr>
        <a:xfrm>
          <a:off x="2607112" y="1955339"/>
          <a:ext cx="1238997" cy="10718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Commissioners / Regulators</a:t>
          </a:r>
        </a:p>
      </dsp:txBody>
      <dsp:txXfrm>
        <a:off x="2812440" y="2132972"/>
        <a:ext cx="828341" cy="716612"/>
      </dsp:txXfrm>
    </dsp:sp>
    <dsp:sp modelId="{DBCA4753-D3A8-44CB-9AC0-E8A63B826974}">
      <dsp:nvSpPr>
        <dsp:cNvPr id="0" name=""/>
        <dsp:cNvSpPr/>
      </dsp:nvSpPr>
      <dsp:spPr>
        <a:xfrm>
          <a:off x="1334352" y="2627522"/>
          <a:ext cx="570438" cy="4915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E0E45F-6B26-4F15-962A-FB91901B76A9}">
      <dsp:nvSpPr>
        <dsp:cNvPr id="0" name=""/>
        <dsp:cNvSpPr/>
      </dsp:nvSpPr>
      <dsp:spPr>
        <a:xfrm>
          <a:off x="1470807" y="2615354"/>
          <a:ext cx="1238997" cy="10718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Employees</a:t>
          </a:r>
        </a:p>
      </dsp:txBody>
      <dsp:txXfrm>
        <a:off x="1676135" y="2792987"/>
        <a:ext cx="828341" cy="716612"/>
      </dsp:txXfrm>
    </dsp:sp>
    <dsp:sp modelId="{B29A069F-5EEA-42F4-98C9-A233A2C35061}">
      <dsp:nvSpPr>
        <dsp:cNvPr id="0" name=""/>
        <dsp:cNvSpPr/>
      </dsp:nvSpPr>
      <dsp:spPr>
        <a:xfrm>
          <a:off x="657703" y="1709032"/>
          <a:ext cx="570438" cy="491508"/>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4DBD6-E45D-4952-B90B-97A2ABCAD4C0}">
      <dsp:nvSpPr>
        <dsp:cNvPr id="0" name=""/>
        <dsp:cNvSpPr/>
      </dsp:nvSpPr>
      <dsp:spPr>
        <a:xfrm>
          <a:off x="329227" y="1956077"/>
          <a:ext cx="1238997" cy="10718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Managers</a:t>
          </a:r>
        </a:p>
      </dsp:txBody>
      <dsp:txXfrm>
        <a:off x="534555" y="2133710"/>
        <a:ext cx="828341" cy="716612"/>
      </dsp:txXfrm>
    </dsp:sp>
    <dsp:sp modelId="{1BC1755B-27BA-48FA-9A0F-0B2AB803A033}">
      <dsp:nvSpPr>
        <dsp:cNvPr id="0" name=""/>
        <dsp:cNvSpPr/>
      </dsp:nvSpPr>
      <dsp:spPr>
        <a:xfrm>
          <a:off x="329227" y="657802"/>
          <a:ext cx="1238997" cy="107187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solidFill>
                <a:schemeClr val="tx1"/>
              </a:solidFill>
              <a:latin typeface="Gill Sans MT" panose="020B0502020104020203" pitchFamily="34" charset="0"/>
              <a:cs typeface="Calibri" panose="020F0502020204030204" pitchFamily="34" charset="0"/>
            </a:rPr>
            <a:t>HRBPs / HRMs / Workforce Colleagues</a:t>
          </a:r>
        </a:p>
      </dsp:txBody>
      <dsp:txXfrm>
        <a:off x="534555" y="835435"/>
        <a:ext cx="828341" cy="71661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606BBDB-0DF0-40F5-84A2-113290FE1CC5}" type="datetimeFigureOut">
              <a:rPr lang="en-GB" smtClean="0"/>
              <a:t>20/03/2024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CDD94F-D797-4EBF-8BD6-2FF954AA7120}" type="slidenum">
              <a:rPr lang="en-GB" smtClean="0"/>
              <a:t>‹#›</a:t>
            </a:fld>
            <a:endParaRPr lang="en-GB"/>
          </a:p>
        </p:txBody>
      </p:sp>
    </p:spTree>
    <p:extLst>
      <p:ext uri="{BB962C8B-B14F-4D97-AF65-F5344CB8AC3E}">
        <p14:creationId xmlns:p14="http://schemas.microsoft.com/office/powerpoint/2010/main" val="53918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CDD94F-D797-4EBF-8BD6-2FF954AA7120}" type="slidenum">
              <a:rPr lang="en-GB" smtClean="0"/>
              <a:t>2</a:t>
            </a:fld>
            <a:endParaRPr lang="en-GB"/>
          </a:p>
        </p:txBody>
      </p:sp>
    </p:spTree>
    <p:extLst>
      <p:ext uri="{BB962C8B-B14F-4D97-AF65-F5344CB8AC3E}">
        <p14:creationId xmlns:p14="http://schemas.microsoft.com/office/powerpoint/2010/main" val="49215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60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came across this leadership model during the course and found it very useful to reflect on my different leadership skills. </a:t>
            </a:r>
          </a:p>
          <a:p>
            <a:r>
              <a:rPr lang="en-GB" dirty="0"/>
              <a:t>As you can see there are four different areas and then I adapt this based on the development of the individual, the amount of support they need in the task and the amount of direction they may need. </a:t>
            </a:r>
          </a:p>
          <a:p>
            <a:r>
              <a:rPr lang="en-GB" dirty="0"/>
              <a:t>I am able to change my approach based on the different situations I come across and also based on the different staff members I manage. </a:t>
            </a:r>
          </a:p>
          <a:p>
            <a:r>
              <a:rPr lang="en-GB" dirty="0"/>
              <a:t>We also completed a 360 feedback tool during the leading teams course which is something I’ve not done before but this was interesting in seeing how my colleagues view me as a manager and gave me areas in which I needed to improve. But overall I was pleased with the feedback I received.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5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completing the Leading Teams course it has taught me a lot about how to be more resilient. I’ve looked at different models but I think this Robertson cooper model is well suited to my leadership style when thinking about resilience. I’ve recently had a </a:t>
            </a:r>
            <a:r>
              <a:rPr lang="en-GB"/>
              <a:t>promotion ……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03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I found that reflecting on my own practice is an extremely important part of being a leader. By thinking about how I can improve and by learning from mistakes I will in turn become more resilient and a well-rounded leader. Also getting feedback from my colleagues provides me with important information, I completed 360-degree feedback, which allowed me to see how my peers see me as a leader and gave me areas in which I need to look into.</a:t>
            </a:r>
          </a:p>
          <a:p>
            <a:r>
              <a:rPr lang="en-GB" dirty="0"/>
              <a:t>-I found the WUTH’s people strategy really useful – as this really encapsulates our current position in our unit. We need to start by supporting a positive well-being culture, and creating a safe space for people to work and can speak up when they need too. Therefore, by transforming our processes and ways of working, we can streamline our service and continue to make the highest quality products for our patients. In turn, we are shaping our future, as hopefully we will achieve our end goal of having our own bespoke aseptic unit.</a:t>
            </a:r>
          </a:p>
          <a:p>
            <a:r>
              <a:rPr lang="en-GB" dirty="0"/>
              <a:t>-The course has given me the tools I need to tackle conflict and difficult conversations head on, as I have taken on new roles in the trust, this is something I will have to do more and more, so I feel much more confident now in dealing with situations and trying to get the best outcome for everyone.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73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recently been offered 2 new roles in my department, which will be a big step up for me, but I want to make the most of the opportunities I have been given and make a difference to the unit and my colleagues, the skills and knowledge I have gained from the course, not only helped me prep for my interview, but I will be able to take forward with me and make me the best leader I can be.</a:t>
            </a:r>
          </a:p>
          <a:p>
            <a:r>
              <a:rPr lang="en-GB" dirty="0"/>
              <a:t>-I will continue to self-reflect regularly and think about what I do well and what I could do better. Now I am aware of the learning opportunities the trust offers, I will take full advantage and I have already enrolled on the managers essentials course.</a:t>
            </a:r>
          </a:p>
          <a:p>
            <a:r>
              <a:rPr lang="en-GB" dirty="0"/>
              <a:t>-I found the coaching aspect of the course really interesting and is something I have already started to introduce in my practice. I want to really focus on my staff’s development so by coaching them through problems and various situations, instead of giving them solutions or taking it on myself. This will benefit myself and my colleagues, as it will encourage them to be more decisive and learn from seeing tasks through til the end.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105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58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90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52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20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neonatal staff complete NLS as soon as </a:t>
            </a:r>
            <a:r>
              <a:rPr lang="en-US" dirty="0" err="1">
                <a:cs typeface="Calibri"/>
              </a:rPr>
              <a:t>resonably</a:t>
            </a:r>
            <a:r>
              <a:rPr lang="en-US" dirty="0">
                <a:cs typeface="Calibri"/>
              </a:rPr>
              <a:t> possible meaning in theory they can attend high risk deliveries.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632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D4B40D-990C-4E90-901C-AC4C8154E9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776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t>Currently shift leader attends all high risk/emergency deliveries</a:t>
            </a:r>
          </a:p>
          <a:p>
            <a:pPr marL="228600" indent="-228600">
              <a:buAutoNum type="arabicParenR"/>
            </a:pPr>
            <a:r>
              <a:rPr lang="en-GB" dirty="0">
                <a:cs typeface="Calibri"/>
              </a:rPr>
              <a:t>Part of shift leader checks equipment – can be delegated  </a:t>
            </a:r>
            <a:endParaRPr lang="en-GB" dirty="0"/>
          </a:p>
          <a:p>
            <a:pPr marL="228600" indent="-228600">
              <a:buAutoNum type="arabicParenR"/>
            </a:pPr>
            <a:r>
              <a:rPr lang="en-GB" dirty="0">
                <a:cs typeface="Calibri"/>
              </a:rPr>
              <a:t>Equipment that is vital to </a:t>
            </a:r>
            <a:r>
              <a:rPr lang="en-GB" dirty="0" err="1">
                <a:cs typeface="Calibri"/>
              </a:rPr>
              <a:t>resusitation</a:t>
            </a:r>
            <a:r>
              <a:rPr lang="en-GB" dirty="0">
                <a:cs typeface="Calibri"/>
              </a:rPr>
              <a:t> of the newborn</a:t>
            </a:r>
          </a:p>
          <a:p>
            <a:pPr marL="228600" indent="-228600">
              <a:buAutoNum type="arabicParenR"/>
            </a:pPr>
            <a:r>
              <a:rPr lang="en-GB" dirty="0"/>
              <a:t>Staff Lacking confidence – raised during appraisals </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81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received feedback which has made us look at how we come across in our roles as team leaders and what we need to work on. </a:t>
            </a:r>
          </a:p>
          <a:p>
            <a:r>
              <a:rPr lang="en-US" dirty="0">
                <a:cs typeface="Calibri"/>
              </a:rPr>
              <a:t>We have developed our skills to improve our staffs experience of appraisals and get the best out of them which in turn made us more aware of the fact that some staff did not feel confident in attending deliveries.</a:t>
            </a:r>
            <a:endParaRPr lang="en-US" dirty="0"/>
          </a:p>
          <a:p>
            <a:r>
              <a:rPr lang="en-US" dirty="0">
                <a:cs typeface="Calibri"/>
              </a:rPr>
              <a:t>We have tried to have coaching conversations to help say what they need and what we can do about it.  </a:t>
            </a:r>
          </a:p>
          <a:p>
            <a:r>
              <a:rPr lang="en-US" dirty="0">
                <a:cs typeface="Calibri"/>
              </a:rPr>
              <a:t>We also  looked at the 4 principles of Our Peoples Strategy.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106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1 ) All </a:t>
            </a:r>
            <a:r>
              <a:rPr lang="en-US" dirty="0" err="1">
                <a:cs typeface="Calibri"/>
              </a:rPr>
              <a:t>nnu</a:t>
            </a:r>
            <a:r>
              <a:rPr lang="en-US" dirty="0">
                <a:cs typeface="Calibri"/>
              </a:rPr>
              <a:t> Staff complete NLS as soon as possible and refresh this every 3 years </a:t>
            </a:r>
            <a:endParaRPr lang="en-US"/>
          </a:p>
          <a:p>
            <a:r>
              <a:rPr lang="en-US" dirty="0">
                <a:cs typeface="Calibri"/>
              </a:rPr>
              <a:t>2) Emergency checks include the </a:t>
            </a:r>
            <a:r>
              <a:rPr lang="en-US" dirty="0" err="1">
                <a:cs typeface="Calibri"/>
              </a:rPr>
              <a:t>lifestart</a:t>
            </a:r>
            <a:r>
              <a:rPr lang="en-US" dirty="0">
                <a:cs typeface="Calibri"/>
              </a:rPr>
              <a:t> – trolley to aid resuscitation of the newborn whilst enabling DCC and keeping the baby as close to mum, parents can see baby during initial resuscitation. </a:t>
            </a:r>
          </a:p>
          <a:p>
            <a:r>
              <a:rPr lang="en-US" dirty="0">
                <a:cs typeface="Calibri"/>
              </a:rPr>
              <a:t>Also includes resus trolley with emergency equipment and transport </a:t>
            </a:r>
            <a:r>
              <a:rPr lang="en-US" dirty="0" err="1">
                <a:cs typeface="Calibri"/>
              </a:rPr>
              <a:t>inc</a:t>
            </a:r>
            <a:r>
              <a:rPr lang="en-US" dirty="0">
                <a:cs typeface="Calibri"/>
              </a:rPr>
              <a:t> </a:t>
            </a:r>
          </a:p>
          <a:p>
            <a:r>
              <a:rPr lang="en-US" dirty="0">
                <a:cs typeface="Calibri"/>
              </a:rPr>
              <a:t>All equipment vital for sufficient resuscitation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837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Same bleep number as SL – Attend deliveries with SL till confident </a:t>
            </a:r>
          </a:p>
          <a:p>
            <a:r>
              <a:rPr lang="en-GB" dirty="0">
                <a:cs typeface="Calibri"/>
              </a:rPr>
              <a:t>SL to let junior staff take the lead as nurse but there to support and offer guidance</a:t>
            </a:r>
            <a:endParaRPr lang="en-GB" dirty="0">
              <a:ea typeface="Calibri"/>
              <a:cs typeface="Calibri"/>
            </a:endParaRPr>
          </a:p>
          <a:p>
            <a:endParaRPr lang="en-GB" dirty="0"/>
          </a:p>
          <a:p>
            <a:r>
              <a:rPr lang="en-GB" dirty="0"/>
              <a:t>Bleep/Check rotation system – form that staff sign to say attended delivery/carried out checks </a:t>
            </a:r>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78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Communicated with staff via email, Facebook page, safety huddle. </a:t>
            </a:r>
          </a:p>
          <a:p>
            <a:r>
              <a:rPr lang="en-GB" dirty="0"/>
              <a:t>Communicated the need for change and how it will improve practice and outcomes for patients and staff </a:t>
            </a:r>
          </a:p>
          <a:p>
            <a:r>
              <a:rPr lang="en-GB" dirty="0"/>
              <a:t>Opportunity to raise concerns </a:t>
            </a:r>
          </a:p>
          <a:p>
            <a:r>
              <a:rPr lang="en-GB" dirty="0"/>
              <a:t>Rota of who has held the bleep, if a delivery was attended and safety checks carried out </a:t>
            </a:r>
          </a:p>
          <a:p>
            <a:r>
              <a:rPr lang="en-GB" dirty="0"/>
              <a:t>Feedback – how confident they now feel after attending 3 deliveries. </a:t>
            </a:r>
          </a:p>
          <a:p>
            <a:r>
              <a:rPr lang="en-GB" dirty="0"/>
              <a:t>Feedback forms, appraisals and check ins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39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Four principles of our people strategy</a:t>
            </a:r>
          </a:p>
          <a:p>
            <a:r>
              <a:rPr lang="en-US" dirty="0">
                <a:ea typeface="Calibri"/>
                <a:cs typeface="Calibri"/>
              </a:rPr>
              <a:t>*Looking after ourselves and each other- identified lack of confidence which can lead to stress, we wanted to change this to support wellbeing</a:t>
            </a:r>
          </a:p>
          <a:p>
            <a:r>
              <a:rPr lang="en-US" dirty="0">
                <a:ea typeface="Calibri"/>
                <a:cs typeface="Calibri"/>
              </a:rPr>
              <a:t>*Belonging at WUTH- want to  ensure everyone feels a </a:t>
            </a:r>
            <a:r>
              <a:rPr lang="en-US" dirty="0" err="1">
                <a:ea typeface="Calibri"/>
                <a:cs typeface="Calibri"/>
              </a:rPr>
              <a:t>vauled</a:t>
            </a:r>
            <a:r>
              <a:rPr lang="en-US" dirty="0">
                <a:ea typeface="Calibri"/>
                <a:cs typeface="Calibri"/>
              </a:rPr>
              <a:t> part of the team</a:t>
            </a:r>
          </a:p>
          <a:p>
            <a:r>
              <a:rPr lang="en-US" dirty="0">
                <a:ea typeface="Calibri"/>
                <a:cs typeface="Calibri"/>
              </a:rPr>
              <a:t>*Transforming ways of working- embrace new way of working with trainer bleep to enable others to achieve their potential</a:t>
            </a:r>
          </a:p>
          <a:p>
            <a:r>
              <a:rPr lang="en-US" dirty="0">
                <a:ea typeface="Calibri"/>
                <a:cs typeface="Calibri"/>
              </a:rPr>
              <a:t>*Shaping our future- improve skills of staff which will improve outcomes for our patients.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242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Lewins model of change </a:t>
            </a:r>
          </a:p>
          <a:p>
            <a:r>
              <a:rPr lang="en-US" dirty="0">
                <a:cs typeface="Calibri"/>
              </a:rPr>
              <a:t>Unfreeze – recognized the need for change – consulted staff (what, when, why, who, how) </a:t>
            </a:r>
          </a:p>
          <a:p>
            <a:r>
              <a:rPr lang="en-US" dirty="0">
                <a:cs typeface="Calibri"/>
              </a:rPr>
              <a:t>Change – Implement, support staff, use of coaching techniques, regular feedback to staff </a:t>
            </a:r>
          </a:p>
          <a:p>
            <a:r>
              <a:rPr lang="en-US" dirty="0">
                <a:cs typeface="Calibri"/>
              </a:rPr>
              <a:t>Refreeze – currently in process – obtained staff feedback, celebrate success – positive feedback to staff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572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 showing increased confidence in holding bleep and attending deliveries </a:t>
            </a:r>
          </a:p>
          <a:p>
            <a:r>
              <a:rPr lang="en-GB" dirty="0"/>
              <a:t>Feedback reflects this, they feel more supported.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52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F368ED-9332-418F-92D8-ED467BB261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40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ECDD94F-D797-4EBF-8BD6-2FF954AA7120}" type="slidenum">
              <a:rPr lang="en-GB" smtClean="0"/>
              <a:t>78</a:t>
            </a:fld>
            <a:endParaRPr lang="en-GB"/>
          </a:p>
        </p:txBody>
      </p:sp>
    </p:spTree>
    <p:extLst>
      <p:ext uri="{BB962C8B-B14F-4D97-AF65-F5344CB8AC3E}">
        <p14:creationId xmlns:p14="http://schemas.microsoft.com/office/powerpoint/2010/main" val="125448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DD94F-D797-4EBF-8BD6-2FF954AA7120}" type="slidenum">
              <a:rPr lang="en-GB" smtClean="0"/>
              <a:t>20</a:t>
            </a:fld>
            <a:endParaRPr lang="en-GB"/>
          </a:p>
        </p:txBody>
      </p:sp>
    </p:spTree>
    <p:extLst>
      <p:ext uri="{BB962C8B-B14F-4D97-AF65-F5344CB8AC3E}">
        <p14:creationId xmlns:p14="http://schemas.microsoft.com/office/powerpoint/2010/main" val="75176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CDD94F-D797-4EBF-8BD6-2FF954AA7120}" type="slidenum">
              <a:rPr lang="en-GB" smtClean="0"/>
              <a:t>21</a:t>
            </a:fld>
            <a:endParaRPr lang="en-GB"/>
          </a:p>
        </p:txBody>
      </p:sp>
    </p:spTree>
    <p:extLst>
      <p:ext uri="{BB962C8B-B14F-4D97-AF65-F5344CB8AC3E}">
        <p14:creationId xmlns:p14="http://schemas.microsoft.com/office/powerpoint/2010/main" val="252317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58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Who are we – We are a team of ?? people housed in the main Pharmacy department on the Arrowe Park site. We are a none patient facing role. We manufacture aseptic products for a wide variety of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team – Made up of housekeeper, support workers, technicians, scientists and pharmacists.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we do – Provide high quality ready to inject medicine to most areas of the trust and across the UK. We are a crucial part of the trust as we free up nurse time so they can be by the bedside, rather than making up injectable medicine. We are responsible for keeping error rates low on the ward, and provide high quality medication made in a clean room environment to vulnerable people (chemotherapy patients/premature babies).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GET SOME STATS?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INTERNAL SUPPLY? NNU/HAEM/TPN/GENERAL PIP/TAZ PCAS (ANTIBIOTICS/ANALGESIAS)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79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Age of the unit – sits on the trust risk register. </a:t>
            </a:r>
          </a:p>
          <a:p>
            <a:r>
              <a:rPr lang="en-GB" dirty="0"/>
              <a:t>Staff didn’t take it lightly – course helped develop having crucial conversations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83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map shows all of our current customers based all over the UK.</a:t>
            </a:r>
          </a:p>
          <a:p>
            <a:r>
              <a:rPr lang="en-GB" dirty="0"/>
              <a:t>Challenges – Increased supply and demand for internal and external users.</a:t>
            </a:r>
          </a:p>
          <a:p>
            <a:r>
              <a:rPr lang="en-GB" dirty="0"/>
              <a:t>We have had to create a waiting list for external supply due to the capacity limit we have here at WUTH. </a:t>
            </a:r>
          </a:p>
          <a:p>
            <a:r>
              <a:rPr lang="en-GB" dirty="0"/>
              <a:t>Changes – introduced weekend working on a Saturday to extend our working week, which has alleviated some pressure.</a:t>
            </a:r>
          </a:p>
          <a:p>
            <a:r>
              <a:rPr lang="en-GB" dirty="0"/>
              <a:t>Currently looking at extending our working day and introducing new staff who start earlier and work later.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7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biggest challenges we face is our teams morale and motivation – we work in a very pressured busy environment which can take a toll on our staff’s productivity. Through our learning on the course, we have incorporated some changes to try and tackle this.</a:t>
            </a:r>
          </a:p>
          <a:p>
            <a:r>
              <a:rPr lang="en-GB" dirty="0"/>
              <a:t>We want to support and develop our staff by providing them training opportunities. We have become aware of the various channels of support and education available through the trust, so we give the staff a chance to take advantage of these.</a:t>
            </a:r>
          </a:p>
          <a:p>
            <a:r>
              <a:rPr lang="en-GB" dirty="0"/>
              <a:t>We recently held a team building event we did ourselves on the course, and found this to be very beneficial to the staff, by encouraging different people to work together and it gave a much needed break away from the working day – we got really good feedback from the staff around this.</a:t>
            </a:r>
          </a:p>
          <a:p>
            <a:r>
              <a:rPr lang="en-GB" dirty="0"/>
              <a:t>We are now introducing down days – were we give the staff opportunity to read SOP’s, attend training sessions and catch up with their line managers to keep their knowledge up to date and talk about any issues or improvements they may have. We also keep up to date with regular staff check ins to help out staff both in and outside of work.</a:t>
            </a:r>
          </a:p>
          <a:p>
            <a:r>
              <a:rPr lang="en-GB" dirty="0"/>
              <a:t>With the current changes we are facing, we want to avoid staff remaining in this “fear zone”, and encourage them to learn and grow by developing their knowledge, skills and well-being.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632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3" descr="A picture containing logo&#10;&#10;Description automatically generated">
            <a:extLst>
              <a:ext uri="{FF2B5EF4-FFF2-40B4-BE49-F238E27FC236}">
                <a16:creationId xmlns:a16="http://schemas.microsoft.com/office/drawing/2014/main" id="{C8AAC697-0019-474D-B278-F9979C57F629}"/>
              </a:ext>
            </a:extLst>
          </p:cNvPr>
          <p:cNvPicPr>
            <a:picLocks noChangeAspect="1"/>
          </p:cNvPicPr>
          <p:nvPr userDrawn="1"/>
        </p:nvPicPr>
        <p:blipFill>
          <a:blip r:embed="rId2"/>
          <a:stretch>
            <a:fillRect/>
          </a:stretch>
        </p:blipFill>
        <p:spPr>
          <a:xfrm>
            <a:off x="-5751" y="-2336"/>
            <a:ext cx="12217879" cy="6862672"/>
          </a:xfrm>
          <a:prstGeom prst="rect">
            <a:avLst/>
          </a:prstGeom>
        </p:spPr>
      </p:pic>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48950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114575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Tree>
    <p:extLst>
      <p:ext uri="{BB962C8B-B14F-4D97-AF65-F5344CB8AC3E}">
        <p14:creationId xmlns:p14="http://schemas.microsoft.com/office/powerpoint/2010/main" val="3095994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088499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2665513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70461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282136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2338984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244560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66065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ckground 1">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78958096-F27C-6640-AB73-D977CBE49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1763085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a:p>
        </p:txBody>
      </p:sp>
    </p:spTree>
    <p:extLst>
      <p:ext uri="{BB962C8B-B14F-4D97-AF65-F5344CB8AC3E}">
        <p14:creationId xmlns:p14="http://schemas.microsoft.com/office/powerpoint/2010/main" val="358953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pic>
        <p:nvPicPr>
          <p:cNvPr id="7" name="Picture 3" descr="A picture containing logo&#10;&#10;Description automatically generated">
            <a:extLst>
              <a:ext uri="{FF2B5EF4-FFF2-40B4-BE49-F238E27FC236}">
                <a16:creationId xmlns:a16="http://schemas.microsoft.com/office/drawing/2014/main" id="{C8AAC697-0019-474D-B278-F9979C57F629}"/>
              </a:ext>
            </a:extLst>
          </p:cNvPr>
          <p:cNvPicPr>
            <a:picLocks noChangeAspect="1"/>
          </p:cNvPicPr>
          <p:nvPr userDrawn="1"/>
        </p:nvPicPr>
        <p:blipFill>
          <a:blip r:embed="rId2"/>
          <a:stretch>
            <a:fillRect/>
          </a:stretch>
        </p:blipFill>
        <p:spPr>
          <a:xfrm>
            <a:off x="-5751" y="-2336"/>
            <a:ext cx="12217879" cy="6862672"/>
          </a:xfrm>
          <a:prstGeom prst="rect">
            <a:avLst/>
          </a:prstGeom>
        </p:spPr>
      </p:pic>
    </p:spTree>
    <p:extLst>
      <p:ext uri="{BB962C8B-B14F-4D97-AF65-F5344CB8AC3E}">
        <p14:creationId xmlns:p14="http://schemas.microsoft.com/office/powerpoint/2010/main" val="4070459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41918CC5-5A44-CB4C-B646-E3E041C65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760AC695-3F0F-A748-B370-C76DA8C0A98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32B657B0-EEAD-3948-8DFC-392854A6266B}"/>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28038F8-8816-0049-B832-3BF2EB8C1237}"/>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a:p>
        </p:txBody>
      </p:sp>
      <p:sp>
        <p:nvSpPr>
          <p:cNvPr id="11" name="Footer Placeholder 4">
            <a:extLst>
              <a:ext uri="{FF2B5EF4-FFF2-40B4-BE49-F238E27FC236}">
                <a16:creationId xmlns:a16="http://schemas.microsoft.com/office/drawing/2014/main" id="{DEC6BFE3-F397-5C47-8B37-AF1B2C7ABA9C}"/>
              </a:ext>
            </a:extLst>
          </p:cNvPr>
          <p:cNvSpPr>
            <a:spLocks noGrp="1"/>
          </p:cNvSpPr>
          <p:nvPr>
            <p:ph type="ftr" sz="quarter" idx="11"/>
          </p:nvPr>
        </p:nvSpPr>
        <p:spPr>
          <a:xfrm>
            <a:off x="4038600" y="6356350"/>
            <a:ext cx="4114800" cy="365125"/>
          </a:xfrm>
        </p:spPr>
        <p:txBody>
          <a:bodyPr/>
          <a:lstStyle/>
          <a:p>
            <a:endParaRPr lang="en-US"/>
          </a:p>
        </p:txBody>
      </p:sp>
      <p:sp>
        <p:nvSpPr>
          <p:cNvPr id="12" name="Slide Number Placeholder 5">
            <a:extLst>
              <a:ext uri="{FF2B5EF4-FFF2-40B4-BE49-F238E27FC236}">
                <a16:creationId xmlns:a16="http://schemas.microsoft.com/office/drawing/2014/main" id="{A1657BDA-3920-D947-81A8-DEE65960B4E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1033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ackground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2AE8C367-E696-EC4F-9E29-F199B84F4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D615CE6-98DD-0745-ACCD-955B327365F8}"/>
              </a:ext>
            </a:extLst>
          </p:cNvPr>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2" name="Content Placeholder 2">
            <a:extLst>
              <a:ext uri="{FF2B5EF4-FFF2-40B4-BE49-F238E27FC236}">
                <a16:creationId xmlns:a16="http://schemas.microsoft.com/office/drawing/2014/main" id="{A457269F-8905-BE4B-A335-2257EBFBA8A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D8E6612B-E513-CA4F-8DC2-C74B008A5270}"/>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dirty="0"/>
          </a:p>
        </p:txBody>
      </p:sp>
      <p:sp>
        <p:nvSpPr>
          <p:cNvPr id="14" name="Footer Placeholder 4">
            <a:extLst>
              <a:ext uri="{FF2B5EF4-FFF2-40B4-BE49-F238E27FC236}">
                <a16:creationId xmlns:a16="http://schemas.microsoft.com/office/drawing/2014/main" id="{68FA3C07-E6CA-C049-A16E-E98CFB69D8D8}"/>
              </a:ext>
            </a:extLst>
          </p:cNvPr>
          <p:cNvSpPr>
            <a:spLocks noGrp="1"/>
          </p:cNvSpPr>
          <p:nvPr>
            <p:ph type="ftr" sz="quarter" idx="11"/>
          </p:nvPr>
        </p:nvSpPr>
        <p:spPr>
          <a:xfrm>
            <a:off x="4038600" y="6356350"/>
            <a:ext cx="4114800" cy="365125"/>
          </a:xfrm>
        </p:spPr>
        <p:txBody>
          <a:bodyPr/>
          <a:lstStyle/>
          <a:p>
            <a:endParaRPr lang="en-US"/>
          </a:p>
        </p:txBody>
      </p:sp>
      <p:sp>
        <p:nvSpPr>
          <p:cNvPr id="15" name="Slide Number Placeholder 5">
            <a:extLst>
              <a:ext uri="{FF2B5EF4-FFF2-40B4-BE49-F238E27FC236}">
                <a16:creationId xmlns:a16="http://schemas.microsoft.com/office/drawing/2014/main" id="{438CC877-CFAE-C54C-920A-1EF16FCB9204}"/>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275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8287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44176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3440259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2390099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226139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41918CC5-5A44-CB4C-B646-E3E041C65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760AC695-3F0F-A748-B370-C76DA8C0A987}"/>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32B657B0-EEAD-3948-8DFC-392854A6266B}"/>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128038F8-8816-0049-B832-3BF2EB8C1237}"/>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a:p>
        </p:txBody>
      </p:sp>
      <p:sp>
        <p:nvSpPr>
          <p:cNvPr id="11" name="Footer Placeholder 4">
            <a:extLst>
              <a:ext uri="{FF2B5EF4-FFF2-40B4-BE49-F238E27FC236}">
                <a16:creationId xmlns:a16="http://schemas.microsoft.com/office/drawing/2014/main" id="{DEC6BFE3-F397-5C47-8B37-AF1B2C7ABA9C}"/>
              </a:ext>
            </a:extLst>
          </p:cNvPr>
          <p:cNvSpPr>
            <a:spLocks noGrp="1"/>
          </p:cNvSpPr>
          <p:nvPr>
            <p:ph type="ftr" sz="quarter" idx="11"/>
          </p:nvPr>
        </p:nvSpPr>
        <p:spPr>
          <a:xfrm>
            <a:off x="4038600" y="6356350"/>
            <a:ext cx="4114800" cy="365125"/>
          </a:xfrm>
        </p:spPr>
        <p:txBody>
          <a:bodyPr/>
          <a:lstStyle/>
          <a:p>
            <a:endParaRPr lang="en-US"/>
          </a:p>
        </p:txBody>
      </p:sp>
      <p:sp>
        <p:nvSpPr>
          <p:cNvPr id="12" name="Slide Number Placeholder 5">
            <a:extLst>
              <a:ext uri="{FF2B5EF4-FFF2-40B4-BE49-F238E27FC236}">
                <a16:creationId xmlns:a16="http://schemas.microsoft.com/office/drawing/2014/main" id="{A1657BDA-3920-D947-81A8-DEE65960B4E5}"/>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3231278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3586850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3668022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1092610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4221311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CAE63-D472-284B-98EE-030864C817A2}" type="datetimeFigureOut">
              <a:rPr lang="en-US" smtClean="0"/>
              <a:t>3/20/2024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1174579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fld id="{295CAE63-D472-284B-98EE-030864C817A2}" type="datetimeFigureOut">
              <a:rPr lang="en-US" smtClean="0"/>
              <a:t>3/20/2024</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1330542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rtlCol="0" anchor="b">
            <a:noAutofit/>
          </a:bodyPr>
          <a:lstStyle>
            <a:lvl1pPr algn="l">
              <a:defRPr sz="6000" b="1" i="0" spc="100" baseline="0">
                <a:solidFill>
                  <a:schemeClr val="bg1"/>
                </a:solidFill>
                <a:latin typeface="+mj-lt"/>
              </a:defRPr>
            </a:lvl1pPr>
          </a:lstStyle>
          <a:p>
            <a:pPr rtl="0"/>
            <a:r>
              <a:rPr lang="en-US" noProof="0"/>
              <a:t>Click to edit Master title style</a:t>
            </a:r>
            <a:endParaRPr lang="en-GB" noProof="0"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rtlCol="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60816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spc="50" baseline="0">
                <a:latin typeface="+mj-lt"/>
              </a:defRPr>
            </a:lvl1pPr>
          </a:lstStyle>
          <a:p>
            <a:pPr rtl="0"/>
            <a:r>
              <a:rPr lang="en-US" noProof="0"/>
              <a:t>Click to edit Master title style</a:t>
            </a:r>
            <a:endParaRPr lang="en-GB" noProof="0"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rtlCol="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rtlCol="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rtlCol="0"/>
          <a:lstStyle/>
          <a:p>
            <a:pPr rtl="0"/>
            <a:fld id="{C02CDA83-4160-4EEB-AD7D-1C57C21837F3}" type="datetime3">
              <a:rPr lang="en-GB" noProof="0" smtClean="0">
                <a:latin typeface="+mn-lt"/>
              </a:rPr>
              <a:t>20 March, 2024</a:t>
            </a:fld>
            <a:endParaRPr lang="en-GB" noProof="0" dirty="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rtlCol="0"/>
          <a:lstStyle/>
          <a:p>
            <a:pPr rtl="0"/>
            <a:r>
              <a:rPr lang="en-GB" noProof="0" dirty="0"/>
              <a:t>Annual Review</a:t>
            </a:r>
            <a:endParaRPr lang="en-GB" b="0" noProof="0"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rtlCol="0"/>
          <a:lstStyle/>
          <a:p>
            <a:pPr rtl="0"/>
            <a:fld id="{294A09A9-5501-47C1-A89A-A340965A2BE2}" type="slidenum">
              <a:rPr lang="en-GB" noProof="0" smtClean="0"/>
              <a:pPr/>
              <a:t>‹#›</a:t>
            </a:fld>
            <a:endParaRPr lang="en-GB" noProof="0" dirty="0"/>
          </a:p>
        </p:txBody>
      </p:sp>
    </p:spTree>
    <p:extLst>
      <p:ext uri="{BB962C8B-B14F-4D97-AF65-F5344CB8AC3E}">
        <p14:creationId xmlns:p14="http://schemas.microsoft.com/office/powerpoint/2010/main" val="410507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rtlCol="0"/>
          <a:lstStyle/>
          <a:p>
            <a:pPr rtl="0"/>
            <a:r>
              <a:rPr lang="en-US" noProof="0"/>
              <a:t>Click icon to add picture</a:t>
            </a:r>
            <a:endParaRPr lang="en-GB" noProof="0"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rtlCol="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rtlCol="0"/>
          <a:lstStyle/>
          <a:p>
            <a:pPr rtl="0"/>
            <a:fld id="{94200668-9301-4F8B-89F3-A4E2AEA80049}" type="datetime3">
              <a:rPr lang="en-GB" noProof="0" smtClean="0">
                <a:latin typeface="+mn-lt"/>
              </a:rPr>
              <a:t>20 March, 2024</a:t>
            </a:fld>
            <a:endParaRPr lang="en-GB" noProof="0"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rtlCol="0"/>
          <a:lstStyle/>
          <a:p>
            <a:pPr rtl="0"/>
            <a:r>
              <a:rPr lang="en-GB" noProof="0" dirty="0"/>
              <a:t>Annual Review</a:t>
            </a:r>
            <a:endParaRPr lang="en-GB" b="0" noProof="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rtlCol="0"/>
          <a:lstStyle/>
          <a:p>
            <a:pPr rtl="0"/>
            <a:fld id="{294A09A9-5501-47C1-A89A-A340965A2BE2}" type="slidenum">
              <a:rPr lang="en-GB" noProof="0" smtClean="0"/>
              <a:pPr/>
              <a:t>‹#›</a:t>
            </a:fld>
            <a:endParaRPr lang="en-GB" noProof="0" dirty="0"/>
          </a:p>
        </p:txBody>
      </p:sp>
    </p:spTree>
    <p:extLst>
      <p:ext uri="{BB962C8B-B14F-4D97-AF65-F5344CB8AC3E}">
        <p14:creationId xmlns:p14="http://schemas.microsoft.com/office/powerpoint/2010/main" val="1069265398"/>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5E25A915-58E1-7E4B-8C03-D66A84C6AC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86301B0-F3A7-8A4A-9DB2-272D9737FAA8}"/>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DE0E5E6C-AC37-A244-9500-76A282C3AD1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C92A14C9-1B59-0345-8F6A-A132E87A3217}"/>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a:p>
        </p:txBody>
      </p:sp>
      <p:sp>
        <p:nvSpPr>
          <p:cNvPr id="12" name="Footer Placeholder 4">
            <a:extLst>
              <a:ext uri="{FF2B5EF4-FFF2-40B4-BE49-F238E27FC236}">
                <a16:creationId xmlns:a16="http://schemas.microsoft.com/office/drawing/2014/main" id="{B0908F49-4611-9843-8149-B494F2CBB81F}"/>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5">
            <a:extLst>
              <a:ext uri="{FF2B5EF4-FFF2-40B4-BE49-F238E27FC236}">
                <a16:creationId xmlns:a16="http://schemas.microsoft.com/office/drawing/2014/main" id="{884C83DC-8148-6E48-99E3-EA7A93B1D571}"/>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rtlCol="0"/>
          <a:lstStyle/>
          <a:p>
            <a:pPr rtl="0"/>
            <a:r>
              <a:rPr lang="en-US" noProof="0"/>
              <a:t>Click icon to add picture</a:t>
            </a:r>
            <a:endParaRPr lang="en-GB" noProof="0"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rtlCol="0" anchor="b" anchorCtr="0">
            <a:normAutofit/>
          </a:bodyPr>
          <a:lstStyle>
            <a:lvl1pPr>
              <a:defRPr sz="4100" b="1" i="0" baseline="0">
                <a:solidFill>
                  <a:schemeClr val="tx1"/>
                </a:solidFill>
                <a:latin typeface="+mj-lt"/>
              </a:defRPr>
            </a:lvl1pPr>
          </a:lstStyle>
          <a:p>
            <a:pPr rtl="0"/>
            <a:r>
              <a:rPr lang="en-US" noProof="0"/>
              <a:t>Click to edit Master title style</a:t>
            </a:r>
            <a:endParaRPr lang="en-GB" noProof="0"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Tree>
    <p:extLst>
      <p:ext uri="{BB962C8B-B14F-4D97-AF65-F5344CB8AC3E}">
        <p14:creationId xmlns:p14="http://schemas.microsoft.com/office/powerpoint/2010/main" val="1687565595"/>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rtlCol="0"/>
          <a:lstStyle>
            <a:lvl1pPr>
              <a:defRPr>
                <a:solidFill>
                  <a:schemeClr val="tx1"/>
                </a:solidFill>
              </a:defRPr>
            </a:lvl1pPr>
          </a:lstStyle>
          <a:p>
            <a:pPr rtl="0"/>
            <a:r>
              <a:rPr lang="en-US" noProof="0"/>
              <a:t>Click icon to add chart</a:t>
            </a:r>
            <a:endParaRPr lang="en-GB" noProof="0"/>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rtlCol="0"/>
          <a:lstStyle/>
          <a:p>
            <a:pPr rtl="0"/>
            <a:fld id="{029ECAD1-3047-43DC-81B7-231597E81F19}" type="datetime3">
              <a:rPr lang="en-GB" noProof="0" smtClean="0">
                <a:latin typeface="+mn-lt"/>
              </a:rPr>
              <a:t>20 March, 2024</a:t>
            </a:fld>
            <a:endParaRPr lang="en-GB" noProof="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rtlCol="0"/>
          <a:lstStyle/>
          <a:p>
            <a:pPr rtl="0"/>
            <a:fld id="{294A09A9-5501-47C1-A89A-A340965A2BE2}" type="slidenum">
              <a:rPr lang="en-GB" noProof="0" smtClean="0"/>
              <a:pPr/>
              <a:t>‹#›</a:t>
            </a:fld>
            <a:endParaRPr lang="en-GB" noProof="0">
              <a:latin typeface="+mn-lt"/>
            </a:endParaRPr>
          </a:p>
        </p:txBody>
      </p:sp>
    </p:spTree>
    <p:extLst>
      <p:ext uri="{BB962C8B-B14F-4D97-AF65-F5344CB8AC3E}">
        <p14:creationId xmlns:p14="http://schemas.microsoft.com/office/powerpoint/2010/main" val="4235891106"/>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rtlCol="0"/>
          <a:lstStyle/>
          <a:p>
            <a:pPr rtl="0"/>
            <a:r>
              <a:rPr lang="en-US" noProof="0"/>
              <a:t>Click icon to add table</a:t>
            </a:r>
            <a:endParaRPr lang="en-GB" noProof="0"/>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rtlCol="0"/>
          <a:lstStyle/>
          <a:p>
            <a:pPr rtl="0"/>
            <a:fld id="{1E6A16EE-7FBD-4E62-A186-69A1E1C8758D}" type="datetime3">
              <a:rPr lang="en-GB" noProof="0" smtClean="0">
                <a:latin typeface="+mn-lt"/>
              </a:rPr>
              <a:t>20 March, 2024</a:t>
            </a:fld>
            <a:endParaRPr lang="en-GB" noProof="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rtlCol="0"/>
          <a:lstStyle/>
          <a:p>
            <a:pPr rtl="0"/>
            <a:fld id="{294A09A9-5501-47C1-A89A-A340965A2BE2}" type="slidenum">
              <a:rPr lang="en-GB" noProof="0" smtClean="0"/>
              <a:pPr/>
              <a:t>‹#›</a:t>
            </a:fld>
            <a:endParaRPr lang="en-GB" noProof="0">
              <a:latin typeface="+mn-lt"/>
            </a:endParaRPr>
          </a:p>
        </p:txBody>
      </p:sp>
    </p:spTree>
    <p:extLst>
      <p:ext uri="{BB962C8B-B14F-4D97-AF65-F5344CB8AC3E}">
        <p14:creationId xmlns:p14="http://schemas.microsoft.com/office/powerpoint/2010/main" val="4172401918"/>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rtlCol="0" anchor="t" anchorCtr="0">
            <a:normAutofit/>
          </a:bodyPr>
          <a:lstStyle>
            <a:lvl1pPr>
              <a:lnSpc>
                <a:spcPct val="100000"/>
              </a:lnSpc>
              <a:defRPr sz="2800" b="0" i="0">
                <a:solidFill>
                  <a:schemeClr val="bg1"/>
                </a:solidFill>
                <a:latin typeface="+mn-lt"/>
              </a:defRPr>
            </a:lvl1pPr>
          </a:lstStyle>
          <a:p>
            <a:pPr rtl="0"/>
            <a:r>
              <a:rPr lang="en-US" noProof="0"/>
              <a:t>Click to edit Master title style</a:t>
            </a:r>
            <a:endParaRPr lang="en-GB" noProof="0" dirty="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pPr rtl="0"/>
            <a:r>
              <a:rPr lang="en-GB" sz="20000" b="1" noProof="0" dirty="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Tree>
    <p:extLst>
      <p:ext uri="{BB962C8B-B14F-4D97-AF65-F5344CB8AC3E}">
        <p14:creationId xmlns:p14="http://schemas.microsoft.com/office/powerpoint/2010/main" val="16286474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rtlCol="0"/>
          <a:lstStyle/>
          <a:p>
            <a:pPr rtl="0"/>
            <a:r>
              <a:rPr lang="en-US" noProof="0"/>
              <a:t>Click icon to add picture</a:t>
            </a:r>
            <a:endParaRPr lang="en-GB" noProof="0" dirty="0"/>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rtlCol="0"/>
          <a:lstStyle/>
          <a:p>
            <a:pPr rtl="0"/>
            <a:r>
              <a:rPr lang="en-US" noProof="0"/>
              <a:t>Click icon to add picture</a:t>
            </a:r>
            <a:endParaRPr lang="en-GB" noProof="0" dirty="0"/>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p>
              <a:pPr rtl="0"/>
              <a:endParaRPr lang="en-GB" noProof="0"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rtlCol="0"/>
          <a:lstStyle/>
          <a:p>
            <a:pPr rtl="0"/>
            <a:r>
              <a:rPr lang="en-US" noProof="0"/>
              <a:t>Click icon to add picture</a:t>
            </a:r>
            <a:endParaRPr lang="en-GB" noProof="0" dirty="0"/>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rtlCol="0"/>
          <a:lstStyle/>
          <a:p>
            <a:pPr rtl="0"/>
            <a:r>
              <a:rPr lang="en-US" noProof="0"/>
              <a:t>Click icon to add picture</a:t>
            </a:r>
            <a:endParaRPr lang="en-GB" noProof="0" dirty="0"/>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rtlCol="0"/>
          <a:lstStyle/>
          <a:p>
            <a:pPr rtl="0"/>
            <a:fld id="{D21FA074-9295-430E-9633-F682F8C96958}" type="datetime3">
              <a:rPr lang="en-GB" noProof="0" smtClean="0">
                <a:latin typeface="+mn-lt"/>
              </a:rPr>
              <a:t>20 March, 2024</a:t>
            </a:fld>
            <a:endParaRPr lang="en-GB" noProof="0" dirty="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rtlCol="0"/>
          <a:lstStyle/>
          <a:p>
            <a:pPr rtl="0"/>
            <a:r>
              <a:rPr lang="en-GB" noProof="0" dirty="0"/>
              <a:t>Annual Review</a:t>
            </a:r>
            <a:endParaRPr lang="en-GB" b="0" noProof="0"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rtlCol="0"/>
          <a:lstStyle/>
          <a:p>
            <a:pPr rtl="0"/>
            <a:fld id="{294A09A9-5501-47C1-A89A-A340965A2BE2}" type="slidenum">
              <a:rPr lang="en-GB" noProof="0" smtClean="0"/>
              <a:pPr/>
              <a:t>‹#›</a:t>
            </a:fld>
            <a:endParaRPr lang="en-GB" noProof="0" dirty="0"/>
          </a:p>
        </p:txBody>
      </p:sp>
    </p:spTree>
    <p:extLst>
      <p:ext uri="{BB962C8B-B14F-4D97-AF65-F5344CB8AC3E}">
        <p14:creationId xmlns:p14="http://schemas.microsoft.com/office/powerpoint/2010/main" val="36960036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4008">
          <p15:clr>
            <a:srgbClr val="FBAE40"/>
          </p15:clr>
        </p15:guide>
        <p15:guide id="5" pos="1944">
          <p15:clr>
            <a:srgbClr val="FBAE40"/>
          </p15:clr>
        </p15:guide>
        <p15:guide id="6" pos="3648">
          <p15:clr>
            <a:srgbClr val="FBAE40"/>
          </p15:clr>
        </p15:guide>
        <p15:guide id="7" orient="horz" pos="1392">
          <p15:clr>
            <a:srgbClr val="FBAE40"/>
          </p15:clr>
        </p15:guide>
        <p15:guide id="8" orient="horz" pos="552">
          <p15:clr>
            <a:srgbClr val="FBAE40"/>
          </p15:clr>
        </p15:guide>
        <p15:guide id="9" orient="horz" pos="1224">
          <p15:clr>
            <a:srgbClr val="FBAE40"/>
          </p15:clr>
        </p15:guide>
        <p15:guide id="10" pos="5352">
          <p15:clr>
            <a:srgbClr val="FBAE40"/>
          </p15:clr>
        </p15:guide>
        <p15:guide id="11" pos="5736">
          <p15:clr>
            <a:srgbClr val="FBAE40"/>
          </p15:clr>
        </p15:guide>
        <p15:guide id="12" orient="horz" pos="2904">
          <p15:clr>
            <a:srgbClr val="FBAE40"/>
          </p15:clr>
        </p15:guide>
        <p15:guide id="13" orient="horz" pos="160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n-US" noProof="0"/>
              <a:t>Click to edit Master title style</a:t>
            </a:r>
            <a:endParaRPr lang="en-GB" noProof="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n-US" noProof="0"/>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n-US" noProof="0"/>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n-US" noProof="0"/>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D33AD83D-9671-4762-AF03-9C719A9CD695}" type="datetime3">
              <a:rPr lang="en-GB" noProof="0" smtClean="0">
                <a:latin typeface="+mn-lt"/>
              </a:rPr>
              <a:t>20 March, 2024</a:t>
            </a:fld>
            <a:endParaRPr lang="en-GB" noProof="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en-GB" noProof="0"/>
              <a:t>Annual Review</a:t>
            </a:r>
            <a:endParaRPr lang="en-GB" b="0" noProof="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en-GB" noProof="0" smtClean="0"/>
              <a:pPr/>
              <a:t>‹#›</a:t>
            </a:fld>
            <a:endParaRPr lang="en-GB" noProof="0">
              <a:latin typeface="+mn-lt"/>
            </a:endParaRPr>
          </a:p>
        </p:txBody>
      </p:sp>
    </p:spTree>
    <p:extLst>
      <p:ext uri="{BB962C8B-B14F-4D97-AF65-F5344CB8AC3E}">
        <p14:creationId xmlns:p14="http://schemas.microsoft.com/office/powerpoint/2010/main" val="4880716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rtlCol="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rtlCol="0"/>
          <a:lstStyle/>
          <a:p>
            <a:pPr rtl="0"/>
            <a:fld id="{F88F5F63-8808-4375-85CE-D0FAFA3BBE65}" type="datetime3">
              <a:rPr lang="en-GB" noProof="0" smtClean="0">
                <a:latin typeface="+mn-lt"/>
              </a:rPr>
              <a:t>20 March, 2024</a:t>
            </a:fld>
            <a:endParaRPr lang="en-GB" noProof="0" dirty="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rtlCol="0"/>
          <a:lstStyle/>
          <a:p>
            <a:pPr rtl="0"/>
            <a:r>
              <a:rPr lang="en-GB" noProof="0" dirty="0"/>
              <a:t>Annual Review</a:t>
            </a:r>
            <a:endParaRPr lang="en-GB" b="0" noProof="0" dirty="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rtlCol="0"/>
          <a:lstStyle/>
          <a:p>
            <a:pPr rtl="0"/>
            <a:fld id="{294A09A9-5501-47C1-A89A-A340965A2BE2}" type="slidenum">
              <a:rPr lang="en-GB" noProof="0" smtClean="0"/>
              <a:pPr/>
              <a:t>‹#›</a:t>
            </a:fld>
            <a:endParaRPr lang="en-GB" noProof="0" dirty="0"/>
          </a:p>
        </p:txBody>
      </p:sp>
    </p:spTree>
    <p:extLst>
      <p:ext uri="{BB962C8B-B14F-4D97-AF65-F5344CB8AC3E}">
        <p14:creationId xmlns:p14="http://schemas.microsoft.com/office/powerpoint/2010/main" val="38721872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rtl="0">
              <a:buNone/>
            </a:pPr>
            <a:r>
              <a:rPr lang="en-US" noProof="0"/>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rtlCol="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rtl="0"/>
            <a:r>
              <a:rPr lang="en-US" noProof="0"/>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rtlCol="0"/>
          <a:lstStyle/>
          <a:p>
            <a:pPr rtl="0"/>
            <a:fld id="{6D17C7AE-DC41-4D6E-8CE7-A0296D62536F}" type="datetime3">
              <a:rPr lang="en-GB" noProof="0" smtClean="0">
                <a:latin typeface="+mn-lt"/>
              </a:rPr>
              <a:t>20 March, 2024</a:t>
            </a:fld>
            <a:endParaRPr lang="en-GB" noProof="0" dirty="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rtlCol="0"/>
          <a:lstStyle/>
          <a:p>
            <a:pPr rtl="0"/>
            <a:r>
              <a:rPr lang="en-GB" noProof="0" dirty="0"/>
              <a:t>Annual Review</a:t>
            </a:r>
            <a:endParaRPr lang="en-GB" b="0" noProof="0" dirty="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rtlCol="0"/>
          <a:lstStyle/>
          <a:p>
            <a:pPr rtl="0"/>
            <a:fld id="{294A09A9-5501-47C1-A89A-A340965A2BE2}" type="slidenum">
              <a:rPr lang="en-GB" noProof="0" smtClean="0"/>
              <a:pPr/>
              <a:t>‹#›</a:t>
            </a:fld>
            <a:endParaRPr lang="en-GB" noProof="0" dirty="0"/>
          </a:p>
        </p:txBody>
      </p:sp>
    </p:spTree>
    <p:extLst>
      <p:ext uri="{BB962C8B-B14F-4D97-AF65-F5344CB8AC3E}">
        <p14:creationId xmlns:p14="http://schemas.microsoft.com/office/powerpoint/2010/main" val="4889432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p15:clr>
            <a:srgbClr val="FBAE40"/>
          </p15:clr>
        </p15:guide>
        <p15:guide id="4" pos="5160">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p15:clr>
            <a:srgbClr val="FBAE40"/>
          </p15:clr>
        </p15:guide>
        <p15:guide id="11" pos="2880">
          <p15:clr>
            <a:srgbClr val="FBAE40"/>
          </p15:clr>
        </p15:guide>
        <p15:guide id="12" orient="horz" pos="175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rtlCol="0">
            <a:noAutofit/>
          </a:bodyPr>
          <a:lstStyle>
            <a:lvl1pPr marL="0" indent="0">
              <a:buNone/>
              <a:defRPr sz="1600">
                <a:latin typeface="+mn-lt"/>
              </a:defRPr>
            </a:lvl1pPr>
          </a:lstStyle>
          <a:p>
            <a:pPr lvl="0" rtl="0"/>
            <a:r>
              <a:rPr lang="en-US" noProof="0"/>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rtlCol="0">
            <a:noAutofit/>
          </a:bodyPr>
          <a:lstStyle>
            <a:lvl1pPr marL="0" indent="0">
              <a:buNone/>
              <a:defRPr sz="1600">
                <a:latin typeface="+mn-lt"/>
              </a:defRPr>
            </a:lvl1pPr>
          </a:lstStyle>
          <a:p>
            <a:pPr lvl="0" rtl="0"/>
            <a:r>
              <a:rPr lang="en-US" noProof="0"/>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rtlCol="0">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rtl="0"/>
            <a:r>
              <a:rPr lang="en-US" noProof="0"/>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rtlCol="0"/>
          <a:lstStyle/>
          <a:p>
            <a:pPr rtl="0"/>
            <a:fld id="{0971D3F5-C297-4F98-9679-48877DEF0EC7}" type="datetime3">
              <a:rPr lang="en-GB" noProof="0" smtClean="0">
                <a:latin typeface="+mn-lt"/>
              </a:rPr>
              <a:t>20 March, 2024</a:t>
            </a:fld>
            <a:endParaRPr lang="en-GB" noProof="0" dirty="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rtlCol="0"/>
          <a:lstStyle/>
          <a:p>
            <a:pPr rtl="0"/>
            <a:r>
              <a:rPr lang="en-GB" noProof="0" dirty="0"/>
              <a:t>Annual Review</a:t>
            </a:r>
            <a:endParaRPr lang="en-GB" b="0" noProof="0" dirty="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rtlCol="0"/>
          <a:lstStyle/>
          <a:p>
            <a:pPr rtl="0"/>
            <a:fld id="{294A09A9-5501-47C1-A89A-A340965A2BE2}" type="slidenum">
              <a:rPr lang="en-GB" noProof="0" smtClean="0"/>
              <a:pPr/>
              <a:t>‹#›</a:t>
            </a:fld>
            <a:endParaRPr lang="en-GB" noProof="0" dirty="0"/>
          </a:p>
        </p:txBody>
      </p:sp>
    </p:spTree>
    <p:extLst>
      <p:ext uri="{BB962C8B-B14F-4D97-AF65-F5344CB8AC3E}">
        <p14:creationId xmlns:p14="http://schemas.microsoft.com/office/powerpoint/2010/main" val="29299269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rtlCol="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rtl="0"/>
            <a:r>
              <a:rPr lang="en-US" noProof="0"/>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rtlCol="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rtlCol="0" anchor="b" anchorCtr="0">
            <a:normAutofit/>
          </a:bodyPr>
          <a:lstStyle>
            <a:lvl1pPr>
              <a:defRPr sz="4400" b="1" i="0">
                <a:latin typeface="+mj-lt"/>
              </a:defRPr>
            </a:lvl1pPr>
          </a:lstStyle>
          <a:p>
            <a:pPr rtl="0"/>
            <a:r>
              <a:rPr lang="en-US" noProof="0"/>
              <a:t>Click to edit Master title style</a:t>
            </a:r>
            <a:endParaRPr lang="en-GB" noProof="0"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rtlCol="0"/>
          <a:lstStyle/>
          <a:p>
            <a:pPr rtl="0"/>
            <a:r>
              <a:rPr lang="en-US" noProof="0"/>
              <a:t>Click icon to add picture</a:t>
            </a:r>
            <a:endParaRPr lang="en-GB" noProof="0" dirty="0"/>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p>
              <a:pPr rtl="0"/>
              <a:endParaRPr lang="en-GB" noProof="0" dirty="0"/>
            </a:p>
          </p:txBody>
        </p:sp>
      </p:grpSp>
    </p:spTree>
    <p:extLst>
      <p:ext uri="{BB962C8B-B14F-4D97-AF65-F5344CB8AC3E}">
        <p14:creationId xmlns:p14="http://schemas.microsoft.com/office/powerpoint/2010/main" val="3346511883"/>
      </p:ext>
    </p:extLst>
  </p:cSld>
  <p:clrMapOvr>
    <a:masterClrMapping/>
  </p:clrMapOvr>
  <p:extLst>
    <p:ext uri="{DCECCB84-F9BA-43D5-87BE-67443E8EF086}">
      <p15:sldGuideLst xmlns:p15="http://schemas.microsoft.com/office/powerpoint/2012/main">
        <p15:guide id="1"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2AE8C367-E696-EC4F-9E29-F199B84F4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9D615CE6-98DD-0745-ACCD-955B327365F8}"/>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A457269F-8905-BE4B-A335-2257EBFBA8A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D8E6612B-E513-CA4F-8DC2-C74B008A5270}"/>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a:p>
        </p:txBody>
      </p:sp>
      <p:sp>
        <p:nvSpPr>
          <p:cNvPr id="14" name="Footer Placeholder 4">
            <a:extLst>
              <a:ext uri="{FF2B5EF4-FFF2-40B4-BE49-F238E27FC236}">
                <a16:creationId xmlns:a16="http://schemas.microsoft.com/office/drawing/2014/main" id="{68FA3C07-E6CA-C049-A16E-E98CFB69D8D8}"/>
              </a:ext>
            </a:extLst>
          </p:cNvPr>
          <p:cNvSpPr>
            <a:spLocks noGrp="1"/>
          </p:cNvSpPr>
          <p:nvPr>
            <p:ph type="ftr" sz="quarter" idx="11"/>
          </p:nvPr>
        </p:nvSpPr>
        <p:spPr>
          <a:xfrm>
            <a:off x="4038600" y="6356350"/>
            <a:ext cx="4114800" cy="365125"/>
          </a:xfrm>
        </p:spPr>
        <p:txBody>
          <a:bodyPr/>
          <a:lstStyle/>
          <a:p>
            <a:endParaRPr lang="en-US"/>
          </a:p>
        </p:txBody>
      </p:sp>
      <p:sp>
        <p:nvSpPr>
          <p:cNvPr id="15" name="Slide Number Placeholder 5">
            <a:extLst>
              <a:ext uri="{FF2B5EF4-FFF2-40B4-BE49-F238E27FC236}">
                <a16:creationId xmlns:a16="http://schemas.microsoft.com/office/drawing/2014/main" id="{438CC877-CFAE-C54C-920A-1EF16FCB9204}"/>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404EB5F-A3D1-3341-9609-864B41044B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5B16119-1A42-654D-857E-4133FB644FA3}"/>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7AEDB8DC-923A-8248-9FFC-70A8AA28AFA4}"/>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5E142238-F504-EA48-ABCB-9B2C6FC878F4}"/>
              </a:ext>
            </a:extLst>
          </p:cNvPr>
          <p:cNvSpPr>
            <a:spLocks noGrp="1"/>
          </p:cNvSpPr>
          <p:nvPr>
            <p:ph type="dt" sz="half" idx="10"/>
          </p:nvPr>
        </p:nvSpPr>
        <p:spPr>
          <a:xfrm>
            <a:off x="838200" y="6361596"/>
            <a:ext cx="2743200" cy="365125"/>
          </a:xfrm>
        </p:spPr>
        <p:txBody>
          <a:bodyPr/>
          <a:lstStyle/>
          <a:p>
            <a:fld id="{846CE7D5-CF57-46EF-B807-FDD0502418D4}" type="datetimeFigureOut">
              <a:rPr lang="en-US" smtClean="0"/>
              <a:t>3/20/2024</a:t>
            </a:fld>
            <a:endParaRPr lang="en-US"/>
          </a:p>
        </p:txBody>
      </p:sp>
      <p:sp>
        <p:nvSpPr>
          <p:cNvPr id="10" name="Footer Placeholder 4">
            <a:extLst>
              <a:ext uri="{FF2B5EF4-FFF2-40B4-BE49-F238E27FC236}">
                <a16:creationId xmlns:a16="http://schemas.microsoft.com/office/drawing/2014/main" id="{61D3B414-53B4-6F4F-822C-1634F7944C5D}"/>
              </a:ext>
            </a:extLst>
          </p:cNvPr>
          <p:cNvSpPr>
            <a:spLocks noGrp="1"/>
          </p:cNvSpPr>
          <p:nvPr>
            <p:ph type="ftr" sz="quarter" idx="11"/>
          </p:nvPr>
        </p:nvSpPr>
        <p:spPr>
          <a:xfrm>
            <a:off x="4038600" y="6356350"/>
            <a:ext cx="4114800" cy="365125"/>
          </a:xfrm>
        </p:spPr>
        <p:txBody>
          <a:bodyPr/>
          <a:lstStyle/>
          <a:p>
            <a:endParaRPr lang="en-US"/>
          </a:p>
        </p:txBody>
      </p:sp>
      <p:sp>
        <p:nvSpPr>
          <p:cNvPr id="11" name="Slide Number Placeholder 5">
            <a:extLst>
              <a:ext uri="{FF2B5EF4-FFF2-40B4-BE49-F238E27FC236}">
                <a16:creationId xmlns:a16="http://schemas.microsoft.com/office/drawing/2014/main" id="{B6F5E41D-D5DB-4348-AF33-C4DB1061067A}"/>
              </a:ext>
            </a:extLst>
          </p:cNvPr>
          <p:cNvSpPr>
            <a:spLocks noGrp="1"/>
          </p:cNvSpPr>
          <p:nvPr>
            <p:ph type="sldNum" sz="quarter" idx="12"/>
          </p:nvPr>
        </p:nvSpPr>
        <p:spPr>
          <a:xfrm>
            <a:off x="8610600" y="6356350"/>
            <a:ext cx="27432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Background">
    <p:spTree>
      <p:nvGrpSpPr>
        <p:cNvPr id="1" name=""/>
        <p:cNvGrpSpPr/>
        <p:nvPr/>
      </p:nvGrpSpPr>
      <p:grpSpPr>
        <a:xfrm>
          <a:off x="0" y="0"/>
          <a:ext cx="0" cy="0"/>
          <a:chOff x="0" y="0"/>
          <a:chExt cx="0" cy="0"/>
        </a:xfrm>
      </p:grpSpPr>
      <p:pic>
        <p:nvPicPr>
          <p:cNvPr id="8" name="Picture 4" descr="A picture containing chart&#10;&#10;Description automatically generated">
            <a:extLst>
              <a:ext uri="{FF2B5EF4-FFF2-40B4-BE49-F238E27FC236}">
                <a16:creationId xmlns:a16="http://schemas.microsoft.com/office/drawing/2014/main" id="{4AB92448-F77C-A640-BA14-889D33331D50}"/>
              </a:ext>
            </a:extLst>
          </p:cNvPr>
          <p:cNvPicPr>
            <a:picLocks noChangeAspect="1"/>
          </p:cNvPicPr>
          <p:nvPr userDrawn="1"/>
        </p:nvPicPr>
        <p:blipFill rotWithShape="1">
          <a:blip r:embed="rId2"/>
          <a:srcRect l="33265" t="18111"/>
          <a:stretch/>
        </p:blipFill>
        <p:spPr>
          <a:xfrm>
            <a:off x="0" y="0"/>
            <a:ext cx="12193411" cy="6854296"/>
          </a:xfrm>
          <a:prstGeom prst="rect">
            <a:avLst/>
          </a:prstGeom>
        </p:spPr>
      </p:pic>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Wednesday, March 20,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584695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Wednesday, March 20,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1342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9.png"/><Relationship Id="rId2" Type="http://schemas.openxmlformats.org/officeDocument/2006/relationships/slideLayout" Target="../slideLayouts/slideLayout12.xml"/><Relationship Id="rId16"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9.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974797" y="158020"/>
            <a:ext cx="2029940" cy="1177365"/>
          </a:xfrm>
          <a:prstGeom prst="rect">
            <a:avLst/>
          </a:prstGeom>
        </p:spPr>
      </p:pic>
      <p:pic>
        <p:nvPicPr>
          <p:cNvPr id="10" name="Picture 9">
            <a:extLst>
              <a:ext uri="{FF2B5EF4-FFF2-40B4-BE49-F238E27FC236}">
                <a16:creationId xmlns:a16="http://schemas.microsoft.com/office/drawing/2014/main" id="{27BE1C9A-C5BE-3A49-8438-C8E4F4BEB4D1}"/>
              </a:ext>
            </a:extLst>
          </p:cNvPr>
          <p:cNvPicPr>
            <a:picLocks noChangeAspect="1"/>
          </p:cNvPicPr>
          <p:nvPr userDrawn="1"/>
        </p:nvPicPr>
        <p:blipFill>
          <a:blip r:embed="rId17"/>
          <a:stretch>
            <a:fillRect/>
          </a:stretch>
        </p:blipFill>
        <p:spPr>
          <a:xfrm>
            <a:off x="9703448" y="6461238"/>
            <a:ext cx="2273403" cy="235585"/>
          </a:xfrm>
          <a:prstGeom prst="rect">
            <a:avLst/>
          </a:prstGeom>
        </p:spPr>
      </p:pic>
      <p:pic>
        <p:nvPicPr>
          <p:cNvPr id="11" name="Picture 10">
            <a:extLst>
              <a:ext uri="{FF2B5EF4-FFF2-40B4-BE49-F238E27FC236}">
                <a16:creationId xmlns:a16="http://schemas.microsoft.com/office/drawing/2014/main" id="{3916B64E-046A-494A-965F-BE0149D8C4FB}"/>
              </a:ext>
            </a:extLst>
          </p:cNvPr>
          <p:cNvPicPr>
            <a:picLocks noChangeAspect="1"/>
          </p:cNvPicPr>
          <p:nvPr userDrawn="1"/>
        </p:nvPicPr>
        <p:blipFill>
          <a:blip r:embed="rId18"/>
          <a:stretch>
            <a:fillRect/>
          </a:stretch>
        </p:blipFill>
        <p:spPr>
          <a:xfrm>
            <a:off x="372327" y="6003621"/>
            <a:ext cx="2072888" cy="718601"/>
          </a:xfrm>
          <a:prstGeom prst="rect">
            <a:avLst/>
          </a:prstGeom>
        </p:spPr>
      </p:pic>
      <p:sp>
        <p:nvSpPr>
          <p:cNvPr id="12" name="Bevel 11"/>
          <p:cNvSpPr/>
          <p:nvPr userDrawn="1"/>
        </p:nvSpPr>
        <p:spPr>
          <a:xfrm>
            <a:off x="-25640" y="1488782"/>
            <a:ext cx="12217640" cy="82193"/>
          </a:xfrm>
          <a:prstGeom prst="bevel">
            <a:avLst/>
          </a:prstGeom>
          <a:solidFill>
            <a:srgbClr val="1B69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561294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84" r:id="rId13"/>
    <p:sldLayoutId id="2147483841"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3/20/2024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08D46B1C-A9F0-3F34-52B8-96925599345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74797" y="158020"/>
            <a:ext cx="2029940" cy="1177365"/>
          </a:xfrm>
          <a:prstGeom prst="rect">
            <a:avLst/>
          </a:prstGeom>
        </p:spPr>
      </p:pic>
      <p:pic>
        <p:nvPicPr>
          <p:cNvPr id="8" name="Picture 7">
            <a:extLst>
              <a:ext uri="{FF2B5EF4-FFF2-40B4-BE49-F238E27FC236}">
                <a16:creationId xmlns:a16="http://schemas.microsoft.com/office/drawing/2014/main" id="{BE953628-D8AE-B95B-9AF1-15C56B47CEFE}"/>
              </a:ext>
            </a:extLst>
          </p:cNvPr>
          <p:cNvPicPr>
            <a:picLocks noChangeAspect="1"/>
          </p:cNvPicPr>
          <p:nvPr userDrawn="1"/>
        </p:nvPicPr>
        <p:blipFill>
          <a:blip r:embed="rId15"/>
          <a:stretch>
            <a:fillRect/>
          </a:stretch>
        </p:blipFill>
        <p:spPr>
          <a:xfrm>
            <a:off x="9703448" y="6461238"/>
            <a:ext cx="2273403" cy="235585"/>
          </a:xfrm>
          <a:prstGeom prst="rect">
            <a:avLst/>
          </a:prstGeom>
        </p:spPr>
      </p:pic>
      <p:pic>
        <p:nvPicPr>
          <p:cNvPr id="9" name="Picture 8">
            <a:extLst>
              <a:ext uri="{FF2B5EF4-FFF2-40B4-BE49-F238E27FC236}">
                <a16:creationId xmlns:a16="http://schemas.microsoft.com/office/drawing/2014/main" id="{48FD38A7-D9F9-C36E-DDA1-7B070BB244E9}"/>
              </a:ext>
            </a:extLst>
          </p:cNvPr>
          <p:cNvPicPr>
            <a:picLocks noChangeAspect="1"/>
          </p:cNvPicPr>
          <p:nvPr userDrawn="1"/>
        </p:nvPicPr>
        <p:blipFill>
          <a:blip r:embed="rId16"/>
          <a:stretch>
            <a:fillRect/>
          </a:stretch>
        </p:blipFill>
        <p:spPr>
          <a:xfrm>
            <a:off x="372327" y="6003621"/>
            <a:ext cx="2072888" cy="718601"/>
          </a:xfrm>
          <a:prstGeom prst="rect">
            <a:avLst/>
          </a:prstGeom>
        </p:spPr>
      </p:pic>
      <p:sp>
        <p:nvSpPr>
          <p:cNvPr id="10" name="Bevel 11">
            <a:extLst>
              <a:ext uri="{FF2B5EF4-FFF2-40B4-BE49-F238E27FC236}">
                <a16:creationId xmlns:a16="http://schemas.microsoft.com/office/drawing/2014/main" id="{621ED752-87EF-CCE7-A6D4-5E8AACD97743}"/>
              </a:ext>
            </a:extLst>
          </p:cNvPr>
          <p:cNvSpPr/>
          <p:nvPr userDrawn="1"/>
        </p:nvSpPr>
        <p:spPr>
          <a:xfrm>
            <a:off x="-25640" y="1488782"/>
            <a:ext cx="12217640" cy="82193"/>
          </a:xfrm>
          <a:prstGeom prst="bevel">
            <a:avLst/>
          </a:prstGeom>
          <a:solidFill>
            <a:srgbClr val="1B69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417163897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8AC5E797-DDC7-4716-ABC9-2C172A510C23}" type="datetime3">
              <a:rPr lang="en-GB" noProof="0" smtClean="0">
                <a:latin typeface="+mn-lt"/>
              </a:rPr>
              <a:t>20 March, 2024</a:t>
            </a:fld>
            <a:endParaRPr lang="en-GB" noProof="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pPr rtl="0"/>
            <a:r>
              <a:rPr lang="en-GB" noProof="0"/>
              <a:t>Annual Review</a:t>
            </a:r>
            <a:endParaRPr lang="en-GB" b="0" noProof="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pPr rtl="0"/>
            <a:fld id="{294A09A9-5501-47C1-A89A-A340965A2BE2}" type="slidenum">
              <a:rPr lang="en-GB" noProof="0" smtClean="0"/>
              <a:pPr/>
              <a:t>‹#›</a:t>
            </a:fld>
            <a:endParaRPr lang="en-GB" noProof="0">
              <a:latin typeface="+mn-lt"/>
            </a:endParaRPr>
          </a:p>
        </p:txBody>
      </p:sp>
    </p:spTree>
    <p:extLst>
      <p:ext uri="{BB962C8B-B14F-4D97-AF65-F5344CB8AC3E}">
        <p14:creationId xmlns:p14="http://schemas.microsoft.com/office/powerpoint/2010/main" val="1634399400"/>
      </p:ext>
    </p:extLst>
  </p:cSld>
  <p:clrMap bg1="dk1" tx1="lt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99EC8-7323-764D-94D9-F8E830B8EC3A}"/>
              </a:ext>
            </a:extLst>
          </p:cNvPr>
          <p:cNvSpPr>
            <a:spLocks noGrp="1"/>
          </p:cNvSpPr>
          <p:nvPr>
            <p:ph type="ctrTitle"/>
          </p:nvPr>
        </p:nvSpPr>
        <p:spPr>
          <a:xfrm>
            <a:off x="266098" y="614536"/>
            <a:ext cx="9828967" cy="1929469"/>
          </a:xfrm>
        </p:spPr>
        <p:txBody>
          <a:bodyPr>
            <a:noAutofit/>
          </a:bodyPr>
          <a:lstStyle/>
          <a:p>
            <a:r>
              <a:rPr lang="en-US" sz="7200" b="1" dirty="0">
                <a:solidFill>
                  <a:srgbClr val="0070C0"/>
                </a:solidFill>
              </a:rPr>
              <a:t>Leading Teams </a:t>
            </a:r>
            <a:br>
              <a:rPr lang="en-US" sz="7200" b="1" dirty="0">
                <a:solidFill>
                  <a:srgbClr val="0070C0"/>
                </a:solidFill>
              </a:rPr>
            </a:br>
            <a:r>
              <a:rPr lang="en-US" sz="7200" b="1" dirty="0" err="1">
                <a:solidFill>
                  <a:srgbClr val="0070C0"/>
                </a:solidFill>
              </a:rPr>
              <a:t>Programme</a:t>
            </a:r>
            <a:r>
              <a:rPr lang="en-US" sz="7200" b="1" dirty="0">
                <a:solidFill>
                  <a:srgbClr val="0070C0"/>
                </a:solidFill>
              </a:rPr>
              <a:t> </a:t>
            </a:r>
            <a:endParaRPr lang="en-US" dirty="0"/>
          </a:p>
        </p:txBody>
      </p:sp>
      <p:sp>
        <p:nvSpPr>
          <p:cNvPr id="3" name="Subtitle 2">
            <a:extLst>
              <a:ext uri="{FF2B5EF4-FFF2-40B4-BE49-F238E27FC236}">
                <a16:creationId xmlns:a16="http://schemas.microsoft.com/office/drawing/2014/main" id="{204F9F3A-E326-8846-AF06-EFC4D61402AC}"/>
              </a:ext>
            </a:extLst>
          </p:cNvPr>
          <p:cNvSpPr>
            <a:spLocks noGrp="1"/>
          </p:cNvSpPr>
          <p:nvPr>
            <p:ph type="subTitle" idx="1"/>
          </p:nvPr>
        </p:nvSpPr>
        <p:spPr>
          <a:xfrm>
            <a:off x="1085043" y="5308529"/>
            <a:ext cx="9144000" cy="861969"/>
          </a:xfrm>
        </p:spPr>
        <p:txBody>
          <a:bodyPr vert="horz" lIns="91440" tIns="45720" rIns="91440" bIns="45720" rtlCol="0" anchor="t">
            <a:normAutofit fontScale="77500" lnSpcReduction="20000"/>
          </a:bodyPr>
          <a:lstStyle/>
          <a:p>
            <a:r>
              <a:rPr lang="en-US" sz="3600" dirty="0">
                <a:solidFill>
                  <a:srgbClr val="0070C0"/>
                </a:solidFill>
              </a:rPr>
              <a:t>Monday 4</a:t>
            </a:r>
            <a:r>
              <a:rPr lang="en-US" sz="3600" baseline="30000" dirty="0">
                <a:solidFill>
                  <a:srgbClr val="0070C0"/>
                </a:solidFill>
              </a:rPr>
              <a:t>th</a:t>
            </a:r>
            <a:r>
              <a:rPr lang="en-US" sz="3600" dirty="0">
                <a:solidFill>
                  <a:srgbClr val="0070C0"/>
                </a:solidFill>
              </a:rPr>
              <a:t> March 2024</a:t>
            </a:r>
          </a:p>
          <a:p>
            <a:r>
              <a:rPr lang="en-US" sz="3600" dirty="0" err="1">
                <a:solidFill>
                  <a:srgbClr val="0070C0"/>
                </a:solidFill>
                <a:cs typeface="Calibri" panose="020F0502020204030204"/>
              </a:rPr>
              <a:t>Arrowe</a:t>
            </a:r>
            <a:r>
              <a:rPr lang="en-US" sz="3600" dirty="0">
                <a:solidFill>
                  <a:srgbClr val="0070C0"/>
                </a:solidFill>
                <a:cs typeface="Calibri" panose="020F0502020204030204"/>
              </a:rPr>
              <a:t> Park Hospital</a:t>
            </a:r>
          </a:p>
        </p:txBody>
      </p:sp>
      <p:sp>
        <p:nvSpPr>
          <p:cNvPr id="4" name="TextBox 3">
            <a:extLst>
              <a:ext uri="{FF2B5EF4-FFF2-40B4-BE49-F238E27FC236}">
                <a16:creationId xmlns:a16="http://schemas.microsoft.com/office/drawing/2014/main" id="{1CF9DE49-512B-081A-5DB9-8465AD9EFBE4}"/>
              </a:ext>
            </a:extLst>
          </p:cNvPr>
          <p:cNvSpPr txBox="1"/>
          <p:nvPr/>
        </p:nvSpPr>
        <p:spPr>
          <a:xfrm>
            <a:off x="266098" y="2970405"/>
            <a:ext cx="119259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7200" b="1" dirty="0">
                <a:solidFill>
                  <a:srgbClr val="0070C0"/>
                </a:solidFill>
                <a:latin typeface="Calibri Light"/>
                <a:cs typeface="Calibri"/>
              </a:rPr>
              <a:t>Cohort 3 </a:t>
            </a:r>
          </a:p>
          <a:p>
            <a:r>
              <a:rPr lang="en-GB" sz="7200" b="1" dirty="0">
                <a:solidFill>
                  <a:srgbClr val="0070C0"/>
                </a:solidFill>
                <a:latin typeface="Calibri Light"/>
                <a:cs typeface="Calibri"/>
              </a:rPr>
              <a:t>Celebration &amp; Pass-It-On Event</a:t>
            </a:r>
            <a:endParaRPr lang="en-GB" sz="7200" b="1" dirty="0">
              <a:solidFill>
                <a:srgbClr val="0070C0"/>
              </a:solidFill>
              <a:latin typeface="Calibri Light"/>
              <a:cs typeface="Calibri Light"/>
            </a:endParaRPr>
          </a:p>
        </p:txBody>
      </p:sp>
    </p:spTree>
    <p:extLst>
      <p:ext uri="{BB962C8B-B14F-4D97-AF65-F5344CB8AC3E}">
        <p14:creationId xmlns:p14="http://schemas.microsoft.com/office/powerpoint/2010/main" val="238840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Issues</a:t>
            </a:r>
          </a:p>
        </p:txBody>
      </p:sp>
      <p:sp>
        <p:nvSpPr>
          <p:cNvPr id="9" name="TextBox 8"/>
          <p:cNvSpPr txBox="1"/>
          <p:nvPr/>
        </p:nvSpPr>
        <p:spPr>
          <a:xfrm>
            <a:off x="457202" y="2477739"/>
            <a:ext cx="11277597" cy="3111108"/>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Staffing – Temporary contracts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Accounts &amp; Passwords – ward user, account security</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Hub hours (8am – 5pm)</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Call handlers; from 3 to 2</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Emails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Self-service</a:t>
            </a:r>
          </a:p>
        </p:txBody>
      </p:sp>
    </p:spTree>
    <p:extLst>
      <p:ext uri="{BB962C8B-B14F-4D97-AF65-F5344CB8AC3E}">
        <p14:creationId xmlns:p14="http://schemas.microsoft.com/office/powerpoint/2010/main" val="298146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Resolution </a:t>
            </a:r>
          </a:p>
        </p:txBody>
      </p:sp>
      <p:sp>
        <p:nvSpPr>
          <p:cNvPr id="9" name="TextBox 8"/>
          <p:cNvSpPr txBox="1"/>
          <p:nvPr/>
        </p:nvSpPr>
        <p:spPr>
          <a:xfrm>
            <a:off x="457201" y="2477739"/>
            <a:ext cx="11512163" cy="3111108"/>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Remove email for WUTH staff (From Oct 2023)</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Self-service – All staff </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External requests – </a:t>
            </a:r>
          </a:p>
          <a:p>
            <a:pPr defTabSz="609585">
              <a:spcAft>
                <a:spcPts val="51"/>
              </a:spcAft>
            </a:pPr>
            <a:r>
              <a:rPr lang="en-US" sz="3200" dirty="0">
                <a:solidFill>
                  <a:prstClr val="black">
                    <a:lumMod val="75000"/>
                    <a:lumOff val="25000"/>
                  </a:prstClr>
                </a:solidFill>
                <a:latin typeface="Arial" charset="0"/>
                <a:ea typeface="Arial" charset="0"/>
                <a:cs typeface="Arial" charset="0"/>
              </a:rPr>
              <a:t>	Portal, email templates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Call handlers reduced</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graphicFrame>
        <p:nvGraphicFramePr>
          <p:cNvPr id="2" name="Chart 1">
            <a:extLst>
              <a:ext uri="{FF2B5EF4-FFF2-40B4-BE49-F238E27FC236}">
                <a16:creationId xmlns:a16="http://schemas.microsoft.com/office/drawing/2014/main" id="{A0FCBF61-0575-93F7-5810-658D8AACD8D7}"/>
              </a:ext>
            </a:extLst>
          </p:cNvPr>
          <p:cNvGraphicFramePr>
            <a:graphicFrameLocks/>
          </p:cNvGraphicFramePr>
          <p:nvPr/>
        </p:nvGraphicFramePr>
        <p:xfrm>
          <a:off x="5157409" y="3015533"/>
          <a:ext cx="60960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9733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Benefits</a:t>
            </a:r>
          </a:p>
        </p:txBody>
      </p:sp>
      <p:sp>
        <p:nvSpPr>
          <p:cNvPr id="9" name="TextBox 8"/>
          <p:cNvSpPr txBox="1"/>
          <p:nvPr/>
        </p:nvSpPr>
        <p:spPr>
          <a:xfrm>
            <a:off x="457201" y="2477739"/>
            <a:ext cx="7785099" cy="4121641"/>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Staff became a team</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Staff morale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First contact resolution - 50%</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Relationship with Trust staff</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Telephone calls decreased</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2</a:t>
            </a:r>
            <a:r>
              <a:rPr lang="en-US" sz="3200" baseline="30000" dirty="0">
                <a:solidFill>
                  <a:prstClr val="black">
                    <a:lumMod val="75000"/>
                    <a:lumOff val="25000"/>
                  </a:prstClr>
                </a:solidFill>
                <a:latin typeface="Arial" charset="0"/>
                <a:ea typeface="Arial" charset="0"/>
                <a:cs typeface="Arial" charset="0"/>
              </a:rPr>
              <a:t>nd</a:t>
            </a:r>
            <a:r>
              <a:rPr lang="en-US" sz="3200" dirty="0">
                <a:solidFill>
                  <a:prstClr val="black">
                    <a:lumMod val="75000"/>
                    <a:lumOff val="25000"/>
                  </a:prstClr>
                </a:solidFill>
                <a:latin typeface="Arial" charset="0"/>
                <a:ea typeface="Arial" charset="0"/>
                <a:cs typeface="Arial" charset="0"/>
              </a:rPr>
              <a:t> line support tickets reduced</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graphicFrame>
        <p:nvGraphicFramePr>
          <p:cNvPr id="2" name="Chart 1">
            <a:extLst>
              <a:ext uri="{FF2B5EF4-FFF2-40B4-BE49-F238E27FC236}">
                <a16:creationId xmlns:a16="http://schemas.microsoft.com/office/drawing/2014/main" id="{D9C3C785-BBA0-AACC-8510-60C9A8C7BB8E}"/>
              </a:ext>
            </a:extLst>
          </p:cNvPr>
          <p:cNvGraphicFramePr>
            <a:graphicFrameLocks/>
          </p:cNvGraphicFramePr>
          <p:nvPr/>
        </p:nvGraphicFramePr>
        <p:xfrm>
          <a:off x="6027663" y="1600200"/>
          <a:ext cx="6096000" cy="3657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4491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1"/>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Current position &amp; Challenges</a:t>
            </a:r>
          </a:p>
        </p:txBody>
      </p:sp>
      <p:sp>
        <p:nvSpPr>
          <p:cNvPr id="9" name="TextBox 8"/>
          <p:cNvSpPr txBox="1"/>
          <p:nvPr/>
        </p:nvSpPr>
        <p:spPr>
          <a:xfrm>
            <a:off x="457203" y="2477739"/>
            <a:ext cx="6836795" cy="5611793"/>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Email switch off – HOTH Kiosk (SSO) issues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HOTH – Self-service awareness, training</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External portal</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Open-source system</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Knowledge base</a:t>
            </a:r>
          </a:p>
          <a:p>
            <a:pPr defTabSz="609585">
              <a:spcAft>
                <a:spcPts val="51"/>
              </a:spcAft>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3434113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What’s next?</a:t>
            </a:r>
          </a:p>
        </p:txBody>
      </p:sp>
      <p:sp>
        <p:nvSpPr>
          <p:cNvPr id="9" name="TextBox 8"/>
          <p:cNvSpPr txBox="1"/>
          <p:nvPr/>
        </p:nvSpPr>
        <p:spPr>
          <a:xfrm>
            <a:off x="457203" y="2477739"/>
            <a:ext cx="6836795" cy="5132174"/>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New Hub (with enhancements)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Email switch off for WUTH</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HOTH – Self-service training</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External portal</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Open-source system</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Knowledge base</a:t>
            </a:r>
          </a:p>
          <a:p>
            <a:pPr defTabSz="609585">
              <a:spcAft>
                <a:spcPts val="51"/>
              </a:spcAft>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1333241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46E5E9-9EE7-2113-F986-EEC792024A7B}"/>
              </a:ext>
            </a:extLst>
          </p:cNvPr>
          <p:cNvSpPr>
            <a:spLocks noGrp="1"/>
          </p:cNvSpPr>
          <p:nvPr>
            <p:ph type="ctrTitle"/>
          </p:nvPr>
        </p:nvSpPr>
        <p:spPr>
          <a:xfrm>
            <a:off x="1524000" y="1122363"/>
            <a:ext cx="9144000" cy="2387600"/>
          </a:xfrm>
        </p:spPr>
        <p:txBody>
          <a:bodyPr>
            <a:normAutofit/>
          </a:bodyPr>
          <a:lstStyle/>
          <a:p>
            <a:br>
              <a:rPr lang="en-US" sz="6400" b="1" dirty="0">
                <a:solidFill>
                  <a:srgbClr val="1B69B0"/>
                </a:solidFill>
                <a:latin typeface="Arial" charset="0"/>
                <a:ea typeface="Arial" charset="0"/>
                <a:cs typeface="Arial" charset="0"/>
              </a:rPr>
            </a:br>
            <a:endParaRPr lang="en-US" dirty="0"/>
          </a:p>
        </p:txBody>
      </p:sp>
      <p:sp>
        <p:nvSpPr>
          <p:cNvPr id="2" name="TextBox 1">
            <a:extLst>
              <a:ext uri="{FF2B5EF4-FFF2-40B4-BE49-F238E27FC236}">
                <a16:creationId xmlns:a16="http://schemas.microsoft.com/office/drawing/2014/main" id="{A84AC44F-5939-CF71-1B5B-F3D256B85EEE}"/>
              </a:ext>
            </a:extLst>
          </p:cNvPr>
          <p:cNvSpPr txBox="1"/>
          <p:nvPr/>
        </p:nvSpPr>
        <p:spPr>
          <a:xfrm>
            <a:off x="1167656" y="2710855"/>
            <a:ext cx="8834712" cy="748988"/>
          </a:xfrm>
          <a:prstGeom prst="rect">
            <a:avLst/>
          </a:prstGeom>
          <a:noFill/>
        </p:spPr>
        <p:txBody>
          <a:bodyPr wrap="square" rtlCol="0">
            <a:spAutoFit/>
          </a:bodyPr>
          <a:lstStyle/>
          <a:p>
            <a:pPr algn="ctr" defTabSz="609585"/>
            <a:r>
              <a:rPr lang="en-US" sz="4267" b="1" dirty="0">
                <a:solidFill>
                  <a:srgbClr val="1B69B0"/>
                </a:solidFill>
                <a:latin typeface="Arial" charset="0"/>
                <a:ea typeface="Arial" charset="0"/>
                <a:cs typeface="Arial" charset="0"/>
              </a:rPr>
              <a:t>Thank you!</a:t>
            </a:r>
          </a:p>
        </p:txBody>
      </p:sp>
    </p:spTree>
    <p:extLst>
      <p:ext uri="{BB962C8B-B14F-4D97-AF65-F5344CB8AC3E}">
        <p14:creationId xmlns:p14="http://schemas.microsoft.com/office/powerpoint/2010/main" val="1951687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82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p:txBody>
          <a:bodyPr vert="horz" lIns="91440" tIns="45720" rIns="91440" bIns="45720" rtlCol="0" anchor="t">
            <a:normAutofit/>
          </a:bodyPr>
          <a:lstStyle/>
          <a:p>
            <a:pPr marL="0" indent="0" algn="ctr">
              <a:buNone/>
            </a:pPr>
            <a:r>
              <a:rPr lang="en-GB" sz="4800" b="1" dirty="0">
                <a:solidFill>
                  <a:srgbClr val="0070C0"/>
                </a:solidFill>
                <a:latin typeface="Calibri Light"/>
                <a:cs typeface="Calibri"/>
              </a:rPr>
              <a:t>Please welcome </a:t>
            </a:r>
          </a:p>
          <a:p>
            <a:pPr marL="0" indent="0" algn="ctr">
              <a:lnSpc>
                <a:spcPct val="107000"/>
              </a:lnSpc>
              <a:spcAft>
                <a:spcPts val="800"/>
              </a:spcAft>
              <a:buNone/>
            </a:pPr>
            <a:r>
              <a:rPr lang="en-GB" sz="4800" b="1" kern="100" dirty="0">
                <a:solidFill>
                  <a:srgbClr val="0070C0"/>
                </a:solidFill>
                <a:effectLst/>
                <a:latin typeface="+mj-lt"/>
                <a:ea typeface="Calibri" panose="020F0502020204030204" pitchFamily="34" charset="0"/>
                <a:cs typeface="Times New Roman" panose="02020603050405020304" pitchFamily="18" charset="0"/>
              </a:rPr>
              <a:t>Kayleigh Errington</a:t>
            </a:r>
          </a:p>
          <a:p>
            <a:pPr marL="0" indent="0" algn="ctr">
              <a:lnSpc>
                <a:spcPct val="107000"/>
              </a:lnSpc>
              <a:spcAft>
                <a:spcPts val="800"/>
              </a:spcAft>
              <a:buNone/>
            </a:pPr>
            <a:r>
              <a:rPr lang="en-GB" sz="4800" b="1" dirty="0">
                <a:solidFill>
                  <a:srgbClr val="0070C0"/>
                </a:solidFill>
                <a:effectLst/>
                <a:latin typeface="+mj-lt"/>
                <a:ea typeface="Calibri" panose="020F0502020204030204" pitchFamily="34" charset="0"/>
              </a:rPr>
              <a:t>Human Resources Business Partner </a:t>
            </a:r>
            <a:endParaRPr lang="en-GB" sz="4800" b="1" dirty="0">
              <a:solidFill>
                <a:srgbClr val="0070C0"/>
              </a:solidFill>
              <a:latin typeface="Calibri Light"/>
              <a:ea typeface="+mn-lt"/>
              <a:cs typeface="+mn-lt"/>
            </a:endParaRPr>
          </a:p>
        </p:txBody>
      </p:sp>
    </p:spTree>
    <p:extLst>
      <p:ext uri="{BB962C8B-B14F-4D97-AF65-F5344CB8AC3E}">
        <p14:creationId xmlns:p14="http://schemas.microsoft.com/office/powerpoint/2010/main" val="565514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04F9F3A-E326-8846-AF06-EFC4D61402AC}"/>
              </a:ext>
            </a:extLst>
          </p:cNvPr>
          <p:cNvSpPr>
            <a:spLocks noGrp="1"/>
          </p:cNvSpPr>
          <p:nvPr>
            <p:ph type="subTitle" idx="1"/>
          </p:nvPr>
        </p:nvSpPr>
        <p:spPr>
          <a:xfrm>
            <a:off x="-299508" y="4585568"/>
            <a:ext cx="9144000" cy="861969"/>
          </a:xfrm>
        </p:spPr>
        <p:txBody>
          <a:bodyPr>
            <a:normAutofit/>
          </a:bodyPr>
          <a:lstStyle/>
          <a:p>
            <a:r>
              <a:rPr lang="en-US" sz="3600" dirty="0">
                <a:solidFill>
                  <a:srgbClr val="0070C0"/>
                </a:solidFill>
              </a:rPr>
              <a:t>Kayleigh Errington</a:t>
            </a:r>
          </a:p>
        </p:txBody>
      </p:sp>
      <p:sp>
        <p:nvSpPr>
          <p:cNvPr id="5" name="Title 4">
            <a:extLst>
              <a:ext uri="{FF2B5EF4-FFF2-40B4-BE49-F238E27FC236}">
                <a16:creationId xmlns:a16="http://schemas.microsoft.com/office/drawing/2014/main" id="{0D0140BB-3FF1-912F-CFEB-90E5336F4379}"/>
              </a:ext>
            </a:extLst>
          </p:cNvPr>
          <p:cNvSpPr>
            <a:spLocks noGrp="1"/>
          </p:cNvSpPr>
          <p:nvPr>
            <p:ph type="ctrTitle"/>
          </p:nvPr>
        </p:nvSpPr>
        <p:spPr>
          <a:xfrm>
            <a:off x="0" y="1586597"/>
            <a:ext cx="9144000" cy="2387600"/>
          </a:xfrm>
        </p:spPr>
        <p:txBody>
          <a:bodyPr/>
          <a:lstStyle/>
          <a:p>
            <a:r>
              <a:rPr lang="en-GB" dirty="0"/>
              <a:t>Improving People Practices at WUTH</a:t>
            </a:r>
          </a:p>
        </p:txBody>
      </p:sp>
    </p:spTree>
    <p:extLst>
      <p:ext uri="{BB962C8B-B14F-4D97-AF65-F5344CB8AC3E}">
        <p14:creationId xmlns:p14="http://schemas.microsoft.com/office/powerpoint/2010/main" val="70956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0659A-2C24-6D2E-79DA-5BB6F4EA6143}"/>
              </a:ext>
            </a:extLst>
          </p:cNvPr>
          <p:cNvSpPr>
            <a:spLocks noGrp="1"/>
          </p:cNvSpPr>
          <p:nvPr>
            <p:ph type="title"/>
          </p:nvPr>
        </p:nvSpPr>
        <p:spPr/>
        <p:txBody>
          <a:bodyPr/>
          <a:lstStyle/>
          <a:p>
            <a:r>
              <a:rPr lang="en-GB" dirty="0">
                <a:solidFill>
                  <a:schemeClr val="accent1"/>
                </a:solidFill>
              </a:rPr>
              <a:t>The Future</a:t>
            </a:r>
          </a:p>
        </p:txBody>
      </p:sp>
      <p:sp>
        <p:nvSpPr>
          <p:cNvPr id="5" name="Content Placeholder 4">
            <a:extLst>
              <a:ext uri="{FF2B5EF4-FFF2-40B4-BE49-F238E27FC236}">
                <a16:creationId xmlns:a16="http://schemas.microsoft.com/office/drawing/2014/main" id="{B6D8C589-D0A4-DC61-C3F0-8139A359A1D9}"/>
              </a:ext>
            </a:extLst>
          </p:cNvPr>
          <p:cNvSpPr>
            <a:spLocks noGrp="1"/>
          </p:cNvSpPr>
          <p:nvPr>
            <p:ph idx="1"/>
          </p:nvPr>
        </p:nvSpPr>
        <p:spPr/>
        <p:txBody>
          <a:bodyPr/>
          <a:lstStyle/>
          <a:p>
            <a:r>
              <a:rPr lang="en-GB" dirty="0"/>
              <a:t>CQC ‘well led’ </a:t>
            </a:r>
          </a:p>
          <a:p>
            <a:r>
              <a:rPr lang="en-GB" dirty="0"/>
              <a:t>Staff survey and People Pulse </a:t>
            </a:r>
          </a:p>
          <a:p>
            <a:r>
              <a:rPr lang="en-GB" dirty="0"/>
              <a:t>Partnership working </a:t>
            </a:r>
          </a:p>
        </p:txBody>
      </p:sp>
    </p:spTree>
    <p:extLst>
      <p:ext uri="{BB962C8B-B14F-4D97-AF65-F5344CB8AC3E}">
        <p14:creationId xmlns:p14="http://schemas.microsoft.com/office/powerpoint/2010/main" val="4034135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67395A8-94CE-2CDB-D10A-4A261D1DD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898" y="279238"/>
            <a:ext cx="9792203" cy="6299524"/>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3C19244E-68A7-337C-A710-3BDC5DC0D217}"/>
              </a:ext>
            </a:extLst>
          </p:cNvPr>
          <p:cNvPicPr>
            <a:picLocks noChangeAspect="1"/>
          </p:cNvPicPr>
          <p:nvPr/>
        </p:nvPicPr>
        <p:blipFill>
          <a:blip r:embed="rId4"/>
          <a:stretch>
            <a:fillRect/>
          </a:stretch>
        </p:blipFill>
        <p:spPr>
          <a:xfrm>
            <a:off x="104019" y="189321"/>
            <a:ext cx="4109961" cy="1375166"/>
          </a:xfrm>
          <a:prstGeom prst="rect">
            <a:avLst/>
          </a:prstGeom>
        </p:spPr>
      </p:pic>
    </p:spTree>
    <p:extLst>
      <p:ext uri="{BB962C8B-B14F-4D97-AF65-F5344CB8AC3E}">
        <p14:creationId xmlns:p14="http://schemas.microsoft.com/office/powerpoint/2010/main" val="641204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0237-73C3-B3F8-D760-1A0A6A405BB5}"/>
              </a:ext>
            </a:extLst>
          </p:cNvPr>
          <p:cNvSpPr>
            <a:spLocks noGrp="1"/>
          </p:cNvSpPr>
          <p:nvPr>
            <p:ph type="title"/>
          </p:nvPr>
        </p:nvSpPr>
        <p:spPr/>
        <p:txBody>
          <a:bodyPr/>
          <a:lstStyle/>
          <a:p>
            <a:r>
              <a:rPr lang="en-GB" dirty="0">
                <a:solidFill>
                  <a:schemeClr val="accent1"/>
                </a:solidFill>
              </a:rPr>
              <a:t>The situation and challenges </a:t>
            </a:r>
          </a:p>
        </p:txBody>
      </p:sp>
      <p:sp>
        <p:nvSpPr>
          <p:cNvPr id="3" name="Content Placeholder 4">
            <a:extLst>
              <a:ext uri="{FF2B5EF4-FFF2-40B4-BE49-F238E27FC236}">
                <a16:creationId xmlns:a16="http://schemas.microsoft.com/office/drawing/2014/main" id="{83E74433-4D7F-4BDC-94CE-A33B26DAF0D6}"/>
              </a:ext>
            </a:extLst>
          </p:cNvPr>
          <p:cNvSpPr>
            <a:spLocks noGrp="1"/>
          </p:cNvSpPr>
          <p:nvPr>
            <p:ph idx="1"/>
          </p:nvPr>
        </p:nvSpPr>
        <p:spPr>
          <a:xfrm>
            <a:off x="838200" y="1825625"/>
            <a:ext cx="10515600" cy="4351338"/>
          </a:xfrm>
        </p:spPr>
        <p:txBody>
          <a:bodyPr/>
          <a:lstStyle/>
          <a:p>
            <a:r>
              <a:rPr lang="en-GB" dirty="0"/>
              <a:t>Industrial Action</a:t>
            </a:r>
          </a:p>
          <a:p>
            <a:r>
              <a:rPr lang="en-GB" dirty="0"/>
              <a:t>Resistance to change </a:t>
            </a:r>
          </a:p>
          <a:p>
            <a:r>
              <a:rPr lang="en-GB" dirty="0"/>
              <a:t>Burnout and stress</a:t>
            </a:r>
          </a:p>
        </p:txBody>
      </p:sp>
      <p:pic>
        <p:nvPicPr>
          <p:cNvPr id="5" name="Picture 4">
            <a:extLst>
              <a:ext uri="{FF2B5EF4-FFF2-40B4-BE49-F238E27FC236}">
                <a16:creationId xmlns:a16="http://schemas.microsoft.com/office/drawing/2014/main" id="{E720B4EC-5DB2-2D45-9E33-848F7F3B5378}"/>
              </a:ext>
            </a:extLst>
          </p:cNvPr>
          <p:cNvPicPr>
            <a:picLocks noChangeAspect="1"/>
          </p:cNvPicPr>
          <p:nvPr/>
        </p:nvPicPr>
        <p:blipFill>
          <a:blip r:embed="rId3"/>
          <a:stretch>
            <a:fillRect/>
          </a:stretch>
        </p:blipFill>
        <p:spPr>
          <a:xfrm>
            <a:off x="4296648" y="1593669"/>
            <a:ext cx="7788629" cy="4511855"/>
          </a:xfrm>
          <a:prstGeom prst="rect">
            <a:avLst/>
          </a:prstGeom>
        </p:spPr>
      </p:pic>
    </p:spTree>
    <p:extLst>
      <p:ext uri="{BB962C8B-B14F-4D97-AF65-F5344CB8AC3E}">
        <p14:creationId xmlns:p14="http://schemas.microsoft.com/office/powerpoint/2010/main" val="1357892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3921-847C-FD3F-BE71-D81A86F78AB0}"/>
              </a:ext>
            </a:extLst>
          </p:cNvPr>
          <p:cNvSpPr>
            <a:spLocks noGrp="1"/>
          </p:cNvSpPr>
          <p:nvPr>
            <p:ph type="title"/>
          </p:nvPr>
        </p:nvSpPr>
        <p:spPr/>
        <p:txBody>
          <a:bodyPr/>
          <a:lstStyle/>
          <a:p>
            <a:r>
              <a:rPr lang="en-GB" dirty="0">
                <a:solidFill>
                  <a:schemeClr val="accent1"/>
                </a:solidFill>
              </a:rPr>
              <a:t>The idea and plan</a:t>
            </a:r>
          </a:p>
        </p:txBody>
      </p:sp>
      <p:sp>
        <p:nvSpPr>
          <p:cNvPr id="5" name="Content Placeholder 4">
            <a:extLst>
              <a:ext uri="{FF2B5EF4-FFF2-40B4-BE49-F238E27FC236}">
                <a16:creationId xmlns:a16="http://schemas.microsoft.com/office/drawing/2014/main" id="{23DD5E67-44DA-C31E-94B7-7C34CEF8DF2C}"/>
              </a:ext>
            </a:extLst>
          </p:cNvPr>
          <p:cNvSpPr>
            <a:spLocks noGrp="1"/>
          </p:cNvSpPr>
          <p:nvPr>
            <p:ph idx="1"/>
          </p:nvPr>
        </p:nvSpPr>
        <p:spPr/>
        <p:txBody>
          <a:bodyPr/>
          <a:lstStyle/>
          <a:p>
            <a:r>
              <a:rPr lang="en-GB" dirty="0"/>
              <a:t>After-action reflection</a:t>
            </a:r>
          </a:p>
          <a:p>
            <a:r>
              <a:rPr lang="en-GB" dirty="0"/>
              <a:t>Staff side agreement </a:t>
            </a:r>
          </a:p>
          <a:p>
            <a:r>
              <a:rPr lang="en-GB" dirty="0"/>
              <a:t>Governance structures and TOR</a:t>
            </a:r>
          </a:p>
          <a:p>
            <a:r>
              <a:rPr lang="en-GB" dirty="0"/>
              <a:t>Ways of working</a:t>
            </a:r>
          </a:p>
        </p:txBody>
      </p:sp>
      <p:grpSp>
        <p:nvGrpSpPr>
          <p:cNvPr id="4" name="Group 3">
            <a:extLst>
              <a:ext uri="{FF2B5EF4-FFF2-40B4-BE49-F238E27FC236}">
                <a16:creationId xmlns:a16="http://schemas.microsoft.com/office/drawing/2014/main" id="{13171D08-4259-4971-AEEE-1061D8351FD7}"/>
              </a:ext>
            </a:extLst>
          </p:cNvPr>
          <p:cNvGrpSpPr/>
          <p:nvPr/>
        </p:nvGrpSpPr>
        <p:grpSpPr>
          <a:xfrm>
            <a:off x="4961467" y="2624667"/>
            <a:ext cx="6908800" cy="3687233"/>
            <a:chOff x="837366" y="2348880"/>
            <a:chExt cx="8391454" cy="3456384"/>
          </a:xfrm>
        </p:grpSpPr>
        <p:graphicFrame>
          <p:nvGraphicFramePr>
            <p:cNvPr id="6" name="Diagram 5">
              <a:extLst>
                <a:ext uri="{FF2B5EF4-FFF2-40B4-BE49-F238E27FC236}">
                  <a16:creationId xmlns:a16="http://schemas.microsoft.com/office/drawing/2014/main" id="{55AABE11-D888-4D63-B7B5-6B6C7DE13BA4}"/>
                </a:ext>
              </a:extLst>
            </p:cNvPr>
            <p:cNvGraphicFramePr/>
            <p:nvPr/>
          </p:nvGraphicFramePr>
          <p:xfrm>
            <a:off x="837366" y="2348880"/>
            <a:ext cx="5071380"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89EB440-392F-48F7-98A2-29662E2A84D6}"/>
                </a:ext>
              </a:extLst>
            </p:cNvPr>
            <p:cNvPicPr>
              <a:picLocks noChangeAspect="1"/>
            </p:cNvPicPr>
            <p:nvPr/>
          </p:nvPicPr>
          <p:blipFill>
            <a:blip r:embed="rId8"/>
            <a:stretch>
              <a:fillRect/>
            </a:stretch>
          </p:blipFill>
          <p:spPr>
            <a:xfrm>
              <a:off x="5901041" y="2758215"/>
              <a:ext cx="3320077" cy="1037525"/>
            </a:xfrm>
            <a:prstGeom prst="rect">
              <a:avLst/>
            </a:prstGeom>
            <a:effectLst>
              <a:outerShdw blurRad="50800" dist="50800" dir="5400000" algn="ctr" rotWithShape="0">
                <a:srgbClr val="000000">
                  <a:alpha val="99000"/>
                </a:srgbClr>
              </a:outerShdw>
            </a:effectLst>
          </p:spPr>
        </p:pic>
        <p:pic>
          <p:nvPicPr>
            <p:cNvPr id="8" name="Picture 7" descr="Safety">
              <a:extLst>
                <a:ext uri="{FF2B5EF4-FFF2-40B4-BE49-F238E27FC236}">
                  <a16:creationId xmlns:a16="http://schemas.microsoft.com/office/drawing/2014/main" id="{86F214D3-1B81-478D-88B5-8B0BDB66DFC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8746" y="4183768"/>
              <a:ext cx="3320074" cy="1037524"/>
            </a:xfrm>
            <a:prstGeom prst="rect">
              <a:avLst/>
            </a:prstGeom>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7773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75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a:xfrm>
            <a:off x="838200" y="1253330"/>
            <a:ext cx="10515600" cy="4852047"/>
          </a:xfrm>
        </p:spPr>
        <p:txBody>
          <a:bodyPr vert="horz" lIns="91440" tIns="45720" rIns="91440" bIns="45720" rtlCol="0" anchor="t">
            <a:normAutofit fontScale="92500" lnSpcReduction="20000"/>
          </a:bodyPr>
          <a:lstStyle/>
          <a:p>
            <a:pPr marL="0" indent="0" algn="ctr">
              <a:buNone/>
            </a:pPr>
            <a:r>
              <a:rPr lang="en-GB" sz="4800" b="1" dirty="0">
                <a:solidFill>
                  <a:srgbClr val="0070C0"/>
                </a:solidFill>
                <a:latin typeface="Calibri Light"/>
                <a:cs typeface="Calibri"/>
              </a:rPr>
              <a:t>Please welcome </a:t>
            </a:r>
          </a:p>
          <a:p>
            <a:pPr marL="0" indent="0" algn="ctr">
              <a:lnSpc>
                <a:spcPct val="107000"/>
              </a:lnSpc>
              <a:spcAft>
                <a:spcPts val="800"/>
              </a:spcAft>
              <a:buNone/>
            </a:pPr>
            <a:r>
              <a:rPr lang="en-GB" sz="4800" b="1" kern="100" dirty="0">
                <a:solidFill>
                  <a:srgbClr val="0070C0"/>
                </a:solidFill>
                <a:effectLst/>
                <a:latin typeface="+mj-lt"/>
                <a:ea typeface="Calibri" panose="020F0502020204030204" pitchFamily="34" charset="0"/>
                <a:cs typeface="Times New Roman" panose="02020603050405020304" pitchFamily="18" charset="0"/>
              </a:rPr>
              <a:t>Jess </a:t>
            </a:r>
            <a:r>
              <a:rPr lang="en-GB" sz="4800" b="1" kern="100" dirty="0" err="1">
                <a:solidFill>
                  <a:srgbClr val="0070C0"/>
                </a:solidFill>
                <a:effectLst/>
                <a:latin typeface="+mj-lt"/>
                <a:ea typeface="Calibri" panose="020F0502020204030204" pitchFamily="34" charset="0"/>
                <a:cs typeface="Times New Roman" panose="02020603050405020304" pitchFamily="18" charset="0"/>
              </a:rPr>
              <a:t>Pickavance</a:t>
            </a:r>
            <a:r>
              <a:rPr lang="en-GB" sz="4800" b="1" kern="100" dirty="0">
                <a:solidFill>
                  <a:srgbClr val="0070C0"/>
                </a:solidFill>
                <a:effectLst/>
                <a:latin typeface="+mj-lt"/>
                <a:ea typeface="Calibri" panose="020F0502020204030204" pitchFamily="34" charset="0"/>
                <a:cs typeface="Times New Roman" panose="02020603050405020304" pitchFamily="18" charset="0"/>
              </a:rPr>
              <a:t> </a:t>
            </a:r>
          </a:p>
          <a:p>
            <a:pPr marL="0" indent="0" algn="ctr">
              <a:lnSpc>
                <a:spcPct val="107000"/>
              </a:lnSpc>
              <a:spcAft>
                <a:spcPts val="800"/>
              </a:spcAft>
              <a:buNone/>
            </a:pPr>
            <a:r>
              <a:rPr lang="en-GB" sz="4800" b="1" kern="100" dirty="0">
                <a:solidFill>
                  <a:srgbClr val="0070C0"/>
                </a:solidFill>
                <a:effectLst/>
                <a:latin typeface="+mj-lt"/>
                <a:ea typeface="Calibri" panose="020F0502020204030204" pitchFamily="34" charset="0"/>
                <a:cs typeface="Times New Roman" panose="02020603050405020304" pitchFamily="18" charset="0"/>
              </a:rPr>
              <a:t> Pharmacy </a:t>
            </a:r>
            <a:r>
              <a:rPr lang="en-GB" sz="4800" b="1" kern="100" dirty="0" err="1">
                <a:solidFill>
                  <a:srgbClr val="0070C0"/>
                </a:solidFill>
                <a:effectLst/>
                <a:latin typeface="+mj-lt"/>
                <a:ea typeface="Calibri" panose="020F0502020204030204" pitchFamily="34" charset="0"/>
                <a:cs typeface="Times New Roman" panose="02020603050405020304" pitchFamily="18" charset="0"/>
              </a:rPr>
              <a:t>Aseptics</a:t>
            </a:r>
            <a:r>
              <a:rPr lang="en-GB" sz="4800" b="1" kern="100" dirty="0">
                <a:solidFill>
                  <a:srgbClr val="0070C0"/>
                </a:solidFill>
                <a:effectLst/>
                <a:latin typeface="+mj-lt"/>
                <a:ea typeface="Calibri" panose="020F0502020204030204" pitchFamily="34" charset="0"/>
                <a:cs typeface="Times New Roman" panose="02020603050405020304" pitchFamily="18" charset="0"/>
              </a:rPr>
              <a:t> Team Leader</a:t>
            </a:r>
          </a:p>
          <a:p>
            <a:pPr marL="0" indent="0" algn="ctr">
              <a:lnSpc>
                <a:spcPct val="107000"/>
              </a:lnSpc>
              <a:spcAft>
                <a:spcPts val="800"/>
              </a:spcAft>
              <a:buNone/>
            </a:pPr>
            <a:r>
              <a:rPr lang="en-GB" sz="4800" b="1" kern="100" dirty="0">
                <a:solidFill>
                  <a:srgbClr val="0070C0"/>
                </a:solidFill>
                <a:latin typeface="+mj-lt"/>
                <a:ea typeface="Calibri" panose="020F0502020204030204" pitchFamily="34" charset="0"/>
                <a:cs typeface="Times New Roman" panose="02020603050405020304" pitchFamily="18" charset="0"/>
              </a:rPr>
              <a:t>&amp;</a:t>
            </a:r>
          </a:p>
          <a:p>
            <a:pPr marL="0" indent="0" algn="ctr">
              <a:lnSpc>
                <a:spcPct val="107000"/>
              </a:lnSpc>
              <a:spcAft>
                <a:spcPts val="800"/>
              </a:spcAft>
              <a:buNone/>
            </a:pPr>
            <a:r>
              <a:rPr lang="en-GB" sz="4800" b="1" kern="100" dirty="0">
                <a:solidFill>
                  <a:srgbClr val="0070C0"/>
                </a:solidFill>
                <a:effectLst/>
                <a:latin typeface="+mj-lt"/>
                <a:ea typeface="Calibri" panose="020F0502020204030204" pitchFamily="34" charset="0"/>
                <a:cs typeface="Times New Roman" panose="02020603050405020304" pitchFamily="18" charset="0"/>
              </a:rPr>
              <a:t>Laura Lewis</a:t>
            </a:r>
          </a:p>
          <a:p>
            <a:pPr marL="0" indent="0" algn="ctr">
              <a:lnSpc>
                <a:spcPct val="107000"/>
              </a:lnSpc>
              <a:spcAft>
                <a:spcPts val="800"/>
              </a:spcAft>
              <a:buNone/>
            </a:pPr>
            <a:r>
              <a:rPr lang="en-GB" sz="4800" b="1" kern="100" dirty="0">
                <a:solidFill>
                  <a:srgbClr val="0070C0"/>
                </a:solidFill>
                <a:effectLst/>
                <a:latin typeface="+mj-lt"/>
                <a:ea typeface="Calibri" panose="020F0502020204030204" pitchFamily="34" charset="0"/>
                <a:cs typeface="Times New Roman" panose="02020603050405020304" pitchFamily="18" charset="0"/>
              </a:rPr>
              <a:t>Lead Clinical Trials Pharmacy Technician </a:t>
            </a:r>
          </a:p>
        </p:txBody>
      </p:sp>
    </p:spTree>
    <p:extLst>
      <p:ext uri="{BB962C8B-B14F-4D97-AF65-F5344CB8AC3E}">
        <p14:creationId xmlns:p14="http://schemas.microsoft.com/office/powerpoint/2010/main" val="1958729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6367054" y="2308447"/>
            <a:ext cx="5491571" cy="1514019"/>
          </a:xfrm>
        </p:spPr>
        <p:txBody>
          <a:bodyPr rtlCol="0"/>
          <a:lstStyle/>
          <a:p>
            <a:pPr rtl="0"/>
            <a:r>
              <a:rPr lang="en-GB" dirty="0">
                <a:solidFill>
                  <a:schemeClr val="tx2"/>
                </a:solidFill>
              </a:rPr>
              <a:t>Transforming WUTH’s Pharmacy Aseptic Unit </a:t>
            </a:r>
          </a:p>
        </p:txBody>
      </p:sp>
      <p:sp>
        <p:nvSpPr>
          <p:cNvPr id="3" name="Text Placeholder 2">
            <a:extLst>
              <a:ext uri="{FF2B5EF4-FFF2-40B4-BE49-F238E27FC236}">
                <a16:creationId xmlns:a16="http://schemas.microsoft.com/office/drawing/2014/main" id="{F18E61D8-31A3-2D45-8E25-CBE846E26E1C}"/>
              </a:ext>
            </a:extLst>
          </p:cNvPr>
          <p:cNvSpPr>
            <a:spLocks noGrp="1"/>
          </p:cNvSpPr>
          <p:nvPr>
            <p:ph type="body" sz="quarter" idx="11"/>
          </p:nvPr>
        </p:nvSpPr>
        <p:spPr>
          <a:xfrm>
            <a:off x="6367055" y="4549553"/>
            <a:ext cx="5491570" cy="953337"/>
          </a:xfrm>
        </p:spPr>
        <p:txBody>
          <a:bodyPr rtlCol="0"/>
          <a:lstStyle/>
          <a:p>
            <a:pPr rtl="0"/>
            <a:r>
              <a:rPr lang="en-GB" dirty="0">
                <a:latin typeface="+mj-lt"/>
              </a:rPr>
              <a:t>Laura Lewis &amp; Jess </a:t>
            </a:r>
            <a:r>
              <a:rPr lang="en-GB" dirty="0" err="1">
                <a:latin typeface="+mj-lt"/>
              </a:rPr>
              <a:t>Pickavance</a:t>
            </a:r>
            <a:r>
              <a:rPr lang="en-GB" dirty="0">
                <a:latin typeface="+mj-lt"/>
              </a:rPr>
              <a:t> </a:t>
            </a:r>
          </a:p>
          <a:p>
            <a:pPr rtl="0"/>
            <a:r>
              <a:rPr lang="en-GB" dirty="0">
                <a:latin typeface="+mj-lt"/>
              </a:rPr>
              <a:t>4</a:t>
            </a:r>
            <a:r>
              <a:rPr lang="en-GB" baseline="30000" dirty="0">
                <a:latin typeface="+mj-lt"/>
              </a:rPr>
              <a:t>th</a:t>
            </a:r>
            <a:r>
              <a:rPr lang="en-GB" dirty="0">
                <a:latin typeface="+mj-lt"/>
              </a:rPr>
              <a:t> March 2024</a:t>
            </a:r>
            <a:endParaRPr lang="en-GB" dirty="0"/>
          </a:p>
          <a:p>
            <a:pPr rtl="0"/>
            <a:endParaRPr lang="en-GB" dirty="0"/>
          </a:p>
        </p:txBody>
      </p:sp>
      <p:pic>
        <p:nvPicPr>
          <p:cNvPr id="5" name="Picture 4">
            <a:extLst>
              <a:ext uri="{FF2B5EF4-FFF2-40B4-BE49-F238E27FC236}">
                <a16:creationId xmlns:a16="http://schemas.microsoft.com/office/drawing/2014/main" id="{E1D54767-5614-2E51-D4B0-7F9FA531C5D9}"/>
              </a:ext>
            </a:extLst>
          </p:cNvPr>
          <p:cNvPicPr>
            <a:picLocks noChangeAspect="1"/>
          </p:cNvPicPr>
          <p:nvPr/>
        </p:nvPicPr>
        <p:blipFill>
          <a:blip r:embed="rId3"/>
          <a:stretch>
            <a:fillRect/>
          </a:stretch>
        </p:blipFill>
        <p:spPr>
          <a:xfrm>
            <a:off x="1489222" y="885824"/>
            <a:ext cx="4606778" cy="1381125"/>
          </a:xfrm>
          <a:prstGeom prst="rect">
            <a:avLst/>
          </a:prstGeom>
        </p:spPr>
      </p:pic>
    </p:spTree>
    <p:extLst>
      <p:ext uri="{BB962C8B-B14F-4D97-AF65-F5344CB8AC3E}">
        <p14:creationId xmlns:p14="http://schemas.microsoft.com/office/powerpoint/2010/main" val="2960950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4756-A790-C845-A85F-35391529E591}"/>
              </a:ext>
            </a:extLst>
          </p:cNvPr>
          <p:cNvSpPr>
            <a:spLocks noGrp="1"/>
          </p:cNvSpPr>
          <p:nvPr>
            <p:ph type="title"/>
          </p:nvPr>
        </p:nvSpPr>
        <p:spPr/>
        <p:txBody>
          <a:bodyPr rtlCol="0"/>
          <a:lstStyle/>
          <a:p>
            <a:pPr rtl="0"/>
            <a:r>
              <a:rPr lang="en-GB" dirty="0">
                <a:solidFill>
                  <a:schemeClr val="tx2"/>
                </a:solidFill>
              </a:rPr>
              <a:t>Introduction</a:t>
            </a:r>
          </a:p>
        </p:txBody>
      </p:sp>
      <p:sp>
        <p:nvSpPr>
          <p:cNvPr id="4" name="Text Placeholder 3">
            <a:extLst>
              <a:ext uri="{FF2B5EF4-FFF2-40B4-BE49-F238E27FC236}">
                <a16:creationId xmlns:a16="http://schemas.microsoft.com/office/drawing/2014/main" id="{C7EC6698-132B-1143-A2A9-00A97D9572D8}"/>
              </a:ext>
            </a:extLst>
          </p:cNvPr>
          <p:cNvSpPr>
            <a:spLocks noGrp="1"/>
          </p:cNvSpPr>
          <p:nvPr>
            <p:ph type="body" sz="quarter" idx="11"/>
          </p:nvPr>
        </p:nvSpPr>
        <p:spPr>
          <a:xfrm>
            <a:off x="964023" y="2352425"/>
            <a:ext cx="4572001" cy="2795232"/>
          </a:xfrm>
        </p:spPr>
        <p:txBody>
          <a:bodyPr rtlCol="0"/>
          <a:lstStyle/>
          <a:p>
            <a:pPr marL="285750" indent="-285750" rtl="0">
              <a:buFont typeface="Arial" panose="020B0604020202020204" pitchFamily="34" charset="0"/>
              <a:buChar char="•"/>
            </a:pPr>
            <a:r>
              <a:rPr lang="en-GB" sz="2400" b="1" dirty="0">
                <a:solidFill>
                  <a:schemeClr val="tx2"/>
                </a:solidFill>
              </a:rPr>
              <a:t>Who are we?</a:t>
            </a:r>
          </a:p>
          <a:p>
            <a:pPr marL="285750" indent="-285750" rtl="0">
              <a:buFont typeface="Arial" panose="020B0604020202020204" pitchFamily="34" charset="0"/>
              <a:buChar char="•"/>
            </a:pPr>
            <a:r>
              <a:rPr lang="en-GB" sz="2400" b="1" dirty="0">
                <a:solidFill>
                  <a:schemeClr val="tx2"/>
                </a:solidFill>
              </a:rPr>
              <a:t>Our team</a:t>
            </a:r>
          </a:p>
          <a:p>
            <a:pPr marL="285750" indent="-285750" rtl="0">
              <a:buFont typeface="Arial" panose="020B0604020202020204" pitchFamily="34" charset="0"/>
              <a:buChar char="•"/>
            </a:pPr>
            <a:r>
              <a:rPr lang="en-GB" sz="2400" b="1" dirty="0">
                <a:solidFill>
                  <a:schemeClr val="tx2"/>
                </a:solidFill>
              </a:rPr>
              <a:t>What we do? </a:t>
            </a:r>
          </a:p>
          <a:p>
            <a:pPr rtl="0"/>
            <a:endParaRPr lang="en-GB" sz="2400" b="1" dirty="0">
              <a:solidFill>
                <a:schemeClr val="tx2"/>
              </a:solidFill>
            </a:endParaRPr>
          </a:p>
        </p:txBody>
      </p:sp>
      <p:pic>
        <p:nvPicPr>
          <p:cNvPr id="39" name="Picture 38" descr="A group of people wearing face masks&#10;&#10;Description automatically generated">
            <a:extLst>
              <a:ext uri="{FF2B5EF4-FFF2-40B4-BE49-F238E27FC236}">
                <a16:creationId xmlns:a16="http://schemas.microsoft.com/office/drawing/2014/main" id="{C794273D-0DC6-DD04-53B6-98A6F3E59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813" y="1847928"/>
            <a:ext cx="8112532" cy="4344603"/>
          </a:xfrm>
          <a:prstGeom prst="rect">
            <a:avLst/>
          </a:prstGeom>
        </p:spPr>
      </p:pic>
    </p:spTree>
    <p:extLst>
      <p:ext uri="{BB962C8B-B14F-4D97-AF65-F5344CB8AC3E}">
        <p14:creationId xmlns:p14="http://schemas.microsoft.com/office/powerpoint/2010/main" val="289860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D5D9244-DE86-133B-AD56-08A787EFDF3C}"/>
              </a:ext>
            </a:extLst>
          </p:cNvPr>
          <p:cNvSpPr>
            <a:spLocks noGrp="1"/>
          </p:cNvSpPr>
          <p:nvPr>
            <p:ph type="title"/>
          </p:nvPr>
        </p:nvSpPr>
        <p:spPr/>
        <p:txBody>
          <a:bodyPr/>
          <a:lstStyle/>
          <a:p>
            <a:r>
              <a:rPr lang="en-GB" dirty="0">
                <a:solidFill>
                  <a:schemeClr val="tx2"/>
                </a:solidFill>
              </a:rPr>
              <a:t>Ageing unit</a:t>
            </a:r>
          </a:p>
        </p:txBody>
      </p:sp>
      <p:sp>
        <p:nvSpPr>
          <p:cNvPr id="8" name="Text Placeholder 7">
            <a:extLst>
              <a:ext uri="{FF2B5EF4-FFF2-40B4-BE49-F238E27FC236}">
                <a16:creationId xmlns:a16="http://schemas.microsoft.com/office/drawing/2014/main" id="{410D1128-6FEA-086E-9EEF-00F33266973C}"/>
              </a:ext>
            </a:extLst>
          </p:cNvPr>
          <p:cNvSpPr>
            <a:spLocks noGrp="1"/>
          </p:cNvSpPr>
          <p:nvPr>
            <p:ph type="body" sz="quarter" idx="11"/>
          </p:nvPr>
        </p:nvSpPr>
        <p:spPr>
          <a:xfrm>
            <a:off x="706119" y="2041936"/>
            <a:ext cx="4572001" cy="3799465"/>
          </a:xfrm>
        </p:spPr>
        <p:txBody>
          <a:bodyPr/>
          <a:lstStyle/>
          <a:p>
            <a:pPr marL="285750" indent="-285750">
              <a:buFont typeface="Arial" panose="020B0604020202020204" pitchFamily="34" charset="0"/>
              <a:buChar char="•"/>
            </a:pPr>
            <a:r>
              <a:rPr lang="en-GB" sz="2400" b="1" dirty="0">
                <a:solidFill>
                  <a:schemeClr val="tx2"/>
                </a:solidFill>
              </a:rPr>
              <a:t>Currently on the Risk register </a:t>
            </a:r>
          </a:p>
          <a:p>
            <a:pPr marL="285750" indent="-285750">
              <a:buFont typeface="Arial" panose="020B0604020202020204" pitchFamily="34" charset="0"/>
              <a:buChar char="•"/>
            </a:pPr>
            <a:r>
              <a:rPr lang="en-GB" sz="2400" b="1" dirty="0">
                <a:solidFill>
                  <a:schemeClr val="tx2"/>
                </a:solidFill>
              </a:rPr>
              <a:t>Microbial risk </a:t>
            </a:r>
          </a:p>
          <a:p>
            <a:pPr marL="285750" indent="-285750">
              <a:buFont typeface="Arial" panose="020B0604020202020204" pitchFamily="34" charset="0"/>
              <a:buChar char="•"/>
            </a:pPr>
            <a:r>
              <a:rPr lang="en-GB" sz="2400" b="1" dirty="0">
                <a:solidFill>
                  <a:schemeClr val="tx2"/>
                </a:solidFill>
              </a:rPr>
              <a:t>Changes introduced</a:t>
            </a:r>
          </a:p>
          <a:p>
            <a:r>
              <a:rPr lang="en-GB" sz="2400" b="1" dirty="0">
                <a:solidFill>
                  <a:schemeClr val="tx2"/>
                </a:solidFill>
              </a:rPr>
              <a:t>	</a:t>
            </a:r>
            <a:r>
              <a:rPr lang="en-GB" sz="2000" b="1" dirty="0">
                <a:solidFill>
                  <a:schemeClr val="tx2"/>
                </a:solidFill>
              </a:rPr>
              <a:t>- Observations </a:t>
            </a:r>
          </a:p>
          <a:p>
            <a:r>
              <a:rPr lang="en-GB" sz="2000" b="1" dirty="0">
                <a:solidFill>
                  <a:schemeClr val="tx2"/>
                </a:solidFill>
              </a:rPr>
              <a:t>	- Extra cleaning introduced</a:t>
            </a:r>
          </a:p>
          <a:p>
            <a:r>
              <a:rPr lang="en-GB" sz="2000" b="1" dirty="0">
                <a:solidFill>
                  <a:schemeClr val="tx2"/>
                </a:solidFill>
              </a:rPr>
              <a:t>	- Additional environmental 	monitoring</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15" name="Picture 14" descr="A doctor wearing surgical gear and mask&#10;&#10;Description automatically generated with medium confidence">
            <a:extLst>
              <a:ext uri="{FF2B5EF4-FFF2-40B4-BE49-F238E27FC236}">
                <a16:creationId xmlns:a16="http://schemas.microsoft.com/office/drawing/2014/main" id="{C566C7D0-11C5-3223-075B-ED149CD2E382}"/>
              </a:ext>
            </a:extLst>
          </p:cNvPr>
          <p:cNvPicPr>
            <a:picLocks noChangeAspect="1"/>
          </p:cNvPicPr>
          <p:nvPr/>
        </p:nvPicPr>
        <p:blipFill rotWithShape="1">
          <a:blip r:embed="rId3">
            <a:extLst>
              <a:ext uri="{28A0092B-C50C-407E-A947-70E740481C1C}">
                <a14:useLocalDpi xmlns:a14="http://schemas.microsoft.com/office/drawing/2010/main" val="0"/>
              </a:ext>
            </a:extLst>
          </a:blip>
          <a:srcRect l="4024" r="20023"/>
          <a:stretch/>
        </p:blipFill>
        <p:spPr>
          <a:xfrm>
            <a:off x="5698137" y="1335101"/>
            <a:ext cx="6059972" cy="4643836"/>
          </a:xfrm>
          <a:prstGeom prst="rect">
            <a:avLst/>
          </a:prstGeom>
        </p:spPr>
      </p:pic>
    </p:spTree>
    <p:extLst>
      <p:ext uri="{BB962C8B-B14F-4D97-AF65-F5344CB8AC3E}">
        <p14:creationId xmlns:p14="http://schemas.microsoft.com/office/powerpoint/2010/main" val="277601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1C04F1-40A9-BC52-31AD-4608D544D34A}"/>
              </a:ext>
            </a:extLst>
          </p:cNvPr>
          <p:cNvSpPr>
            <a:spLocks noGrp="1"/>
          </p:cNvSpPr>
          <p:nvPr>
            <p:ph type="title"/>
          </p:nvPr>
        </p:nvSpPr>
        <p:spPr/>
        <p:txBody>
          <a:bodyPr>
            <a:normAutofit/>
          </a:bodyPr>
          <a:lstStyle/>
          <a:p>
            <a:r>
              <a:rPr lang="en-GB" dirty="0">
                <a:solidFill>
                  <a:schemeClr val="tx2"/>
                </a:solidFill>
              </a:rPr>
              <a:t>Supply &amp; Demand </a:t>
            </a:r>
          </a:p>
        </p:txBody>
      </p:sp>
      <p:sp>
        <p:nvSpPr>
          <p:cNvPr id="4" name="Text Placeholder 3">
            <a:extLst>
              <a:ext uri="{FF2B5EF4-FFF2-40B4-BE49-F238E27FC236}">
                <a16:creationId xmlns:a16="http://schemas.microsoft.com/office/drawing/2014/main" id="{3260217A-6F8D-8006-0020-8E82975F7C15}"/>
              </a:ext>
            </a:extLst>
          </p:cNvPr>
          <p:cNvSpPr>
            <a:spLocks noGrp="1"/>
          </p:cNvSpPr>
          <p:nvPr>
            <p:ph type="body" sz="quarter" idx="11"/>
          </p:nvPr>
        </p:nvSpPr>
        <p:spPr>
          <a:xfrm>
            <a:off x="952499" y="2033195"/>
            <a:ext cx="4572001" cy="4098664"/>
          </a:xfrm>
        </p:spPr>
        <p:txBody>
          <a:bodyPr/>
          <a:lstStyle/>
          <a:p>
            <a:pPr marL="285750" indent="-285750">
              <a:buFont typeface="Arial" panose="020B0604020202020204" pitchFamily="34" charset="0"/>
              <a:buChar char="•"/>
            </a:pPr>
            <a:r>
              <a:rPr lang="en-GB" sz="2400" b="1" dirty="0">
                <a:solidFill>
                  <a:schemeClr val="tx2"/>
                </a:solidFill>
              </a:rPr>
              <a:t>Waiting list </a:t>
            </a:r>
          </a:p>
          <a:p>
            <a:pPr marL="285750" indent="-285750">
              <a:buFont typeface="Arial" panose="020B0604020202020204" pitchFamily="34" charset="0"/>
              <a:buChar char="•"/>
            </a:pPr>
            <a:r>
              <a:rPr lang="en-GB" sz="2400" b="1" dirty="0">
                <a:solidFill>
                  <a:schemeClr val="tx2"/>
                </a:solidFill>
              </a:rPr>
              <a:t>Internal vs External demand </a:t>
            </a:r>
          </a:p>
          <a:p>
            <a:pPr lvl="1" indent="0">
              <a:buNone/>
            </a:pPr>
            <a:r>
              <a:rPr lang="en-GB" sz="2000" b="1" dirty="0">
                <a:solidFill>
                  <a:schemeClr val="tx2"/>
                </a:solidFill>
              </a:rPr>
              <a:t>- Weekend working introduced Jan 24</a:t>
            </a:r>
          </a:p>
          <a:p>
            <a:pPr lvl="1" indent="0">
              <a:buNone/>
            </a:pPr>
            <a:r>
              <a:rPr lang="en-GB" sz="2000" b="1" dirty="0">
                <a:solidFill>
                  <a:schemeClr val="tx2"/>
                </a:solidFill>
              </a:rPr>
              <a:t>-In a recruitment phase– agreed business case</a:t>
            </a:r>
          </a:p>
          <a:p>
            <a:pPr lvl="1" indent="0">
              <a:buNone/>
            </a:pPr>
            <a:r>
              <a:rPr lang="en-GB" sz="2000" b="1" dirty="0">
                <a:solidFill>
                  <a:schemeClr val="tx2"/>
                </a:solidFill>
              </a:rPr>
              <a:t>- Looking at extending the working day</a:t>
            </a:r>
          </a:p>
          <a:p>
            <a:pPr lvl="1" indent="0">
              <a:buNone/>
            </a:pPr>
            <a:r>
              <a:rPr lang="en-GB" sz="2000" b="1" dirty="0">
                <a:solidFill>
                  <a:schemeClr val="tx2"/>
                </a:solidFill>
              </a:rPr>
              <a:t>- </a:t>
            </a:r>
            <a:r>
              <a:rPr lang="en-GB" sz="2400" b="1" dirty="0">
                <a:solidFill>
                  <a:schemeClr val="tx2"/>
                </a:solidFill>
              </a:rPr>
              <a:t>Service review with Strategy team </a:t>
            </a:r>
          </a:p>
          <a:p>
            <a:pPr marL="285750" indent="-285750">
              <a:buFont typeface="Arial" panose="020B0604020202020204" pitchFamily="34" charset="0"/>
              <a:buChar char="•"/>
            </a:pPr>
            <a:endParaRPr lang="en-GB" sz="2400" b="1" dirty="0">
              <a:solidFill>
                <a:schemeClr val="tx2"/>
              </a:solidFill>
            </a:endParaRPr>
          </a:p>
          <a:p>
            <a:pPr marL="285750" indent="-28575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62918120-B46C-4C77-220E-46FF297512C2}"/>
              </a:ext>
            </a:extLst>
          </p:cNvPr>
          <p:cNvPicPr>
            <a:picLocks noChangeAspect="1"/>
          </p:cNvPicPr>
          <p:nvPr/>
        </p:nvPicPr>
        <p:blipFill rotWithShape="1">
          <a:blip r:embed="rId3"/>
          <a:srcRect l="36911" t="21725" r="38468" b="9039"/>
          <a:stretch/>
        </p:blipFill>
        <p:spPr>
          <a:xfrm>
            <a:off x="7132320" y="0"/>
            <a:ext cx="4195482" cy="6636611"/>
          </a:xfrm>
          <a:prstGeom prst="rect">
            <a:avLst/>
          </a:prstGeom>
        </p:spPr>
      </p:pic>
    </p:spTree>
    <p:extLst>
      <p:ext uri="{BB962C8B-B14F-4D97-AF65-F5344CB8AC3E}">
        <p14:creationId xmlns:p14="http://schemas.microsoft.com/office/powerpoint/2010/main" val="1823942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338E90-B184-4F8A-E5A1-76DF15375EF6}"/>
              </a:ext>
            </a:extLst>
          </p:cNvPr>
          <p:cNvSpPr>
            <a:spLocks noGrp="1"/>
          </p:cNvSpPr>
          <p:nvPr>
            <p:ph type="title"/>
          </p:nvPr>
        </p:nvSpPr>
        <p:spPr/>
        <p:txBody>
          <a:bodyPr/>
          <a:lstStyle/>
          <a:p>
            <a:r>
              <a:rPr lang="en-GB" dirty="0">
                <a:solidFill>
                  <a:schemeClr val="tx2"/>
                </a:solidFill>
              </a:rPr>
              <a:t>Staff Morale</a:t>
            </a:r>
          </a:p>
        </p:txBody>
      </p:sp>
      <p:pic>
        <p:nvPicPr>
          <p:cNvPr id="11" name="Picture 10">
            <a:extLst>
              <a:ext uri="{FF2B5EF4-FFF2-40B4-BE49-F238E27FC236}">
                <a16:creationId xmlns:a16="http://schemas.microsoft.com/office/drawing/2014/main" id="{1C59BDC4-A4CB-B529-2F0C-1EB2FDE51823}"/>
              </a:ext>
            </a:extLst>
          </p:cNvPr>
          <p:cNvPicPr>
            <a:picLocks noChangeAspect="1"/>
          </p:cNvPicPr>
          <p:nvPr/>
        </p:nvPicPr>
        <p:blipFill>
          <a:blip r:embed="rId3"/>
          <a:stretch>
            <a:fillRect/>
          </a:stretch>
        </p:blipFill>
        <p:spPr>
          <a:xfrm>
            <a:off x="6096000" y="524873"/>
            <a:ext cx="5745344" cy="5498611"/>
          </a:xfrm>
          <a:prstGeom prst="rect">
            <a:avLst/>
          </a:prstGeom>
        </p:spPr>
      </p:pic>
      <p:sp>
        <p:nvSpPr>
          <p:cNvPr id="4" name="Text Placeholder 3">
            <a:extLst>
              <a:ext uri="{FF2B5EF4-FFF2-40B4-BE49-F238E27FC236}">
                <a16:creationId xmlns:a16="http://schemas.microsoft.com/office/drawing/2014/main" id="{AF41C67D-FDAD-BDC4-C891-0ED6F8478077}"/>
              </a:ext>
            </a:extLst>
          </p:cNvPr>
          <p:cNvSpPr>
            <a:spLocks noGrp="1"/>
          </p:cNvSpPr>
          <p:nvPr>
            <p:ph type="body" sz="quarter" idx="11"/>
          </p:nvPr>
        </p:nvSpPr>
        <p:spPr/>
        <p:txBody>
          <a:bodyPr/>
          <a:lstStyle/>
          <a:p>
            <a:pPr marL="285750" indent="-285750">
              <a:buFont typeface="Arial" panose="020B0604020202020204" pitchFamily="34" charset="0"/>
              <a:buChar char="•"/>
            </a:pPr>
            <a:r>
              <a:rPr lang="en-GB" sz="2400" b="1" dirty="0">
                <a:solidFill>
                  <a:schemeClr val="tx2"/>
                </a:solidFill>
              </a:rPr>
              <a:t>Support &amp; Development of staff</a:t>
            </a:r>
          </a:p>
          <a:p>
            <a:pPr marL="285750" indent="-285750">
              <a:buFont typeface="Arial" panose="020B0604020202020204" pitchFamily="34" charset="0"/>
              <a:buChar char="•"/>
            </a:pPr>
            <a:r>
              <a:rPr lang="en-GB" sz="2400" b="1" dirty="0">
                <a:solidFill>
                  <a:schemeClr val="tx2"/>
                </a:solidFill>
              </a:rPr>
              <a:t>Team building events</a:t>
            </a:r>
          </a:p>
          <a:p>
            <a:pPr marL="285750" indent="-285750">
              <a:buFont typeface="Arial" panose="020B0604020202020204" pitchFamily="34" charset="0"/>
              <a:buChar char="•"/>
            </a:pPr>
            <a:r>
              <a:rPr lang="en-GB" sz="2400" b="1" dirty="0">
                <a:solidFill>
                  <a:schemeClr val="tx2"/>
                </a:solidFill>
              </a:rPr>
              <a:t>‘Down day’ – deliver Aseptic training sessions </a:t>
            </a:r>
          </a:p>
          <a:p>
            <a:pPr marL="285750" indent="-285750">
              <a:buFont typeface="Arial" panose="020B0604020202020204" pitchFamily="34" charset="0"/>
              <a:buChar char="•"/>
            </a:pPr>
            <a:r>
              <a:rPr lang="en-GB" sz="2400" b="1" dirty="0">
                <a:solidFill>
                  <a:schemeClr val="tx2"/>
                </a:solidFill>
              </a:rPr>
              <a:t>Regular Check Ins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979734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361E7E-B267-4063-8C3C-ED1295D88DFD}"/>
              </a:ext>
            </a:extLst>
          </p:cNvPr>
          <p:cNvPicPr>
            <a:picLocks noChangeAspect="1"/>
          </p:cNvPicPr>
          <p:nvPr/>
        </p:nvPicPr>
        <p:blipFill>
          <a:blip r:embed="rId3"/>
          <a:stretch>
            <a:fillRect/>
          </a:stretch>
        </p:blipFill>
        <p:spPr>
          <a:xfrm>
            <a:off x="1" y="-13771"/>
            <a:ext cx="12192000" cy="6871771"/>
          </a:xfrm>
          <a:prstGeom prst="rect">
            <a:avLst/>
          </a:prstGeom>
        </p:spPr>
      </p:pic>
    </p:spTree>
    <p:extLst>
      <p:ext uri="{BB962C8B-B14F-4D97-AF65-F5344CB8AC3E}">
        <p14:creationId xmlns:p14="http://schemas.microsoft.com/office/powerpoint/2010/main" val="423346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p:txBody>
          <a:bodyPr vert="horz" lIns="91440" tIns="45720" rIns="91440" bIns="45720" rtlCol="0" anchor="t">
            <a:normAutofit/>
          </a:bodyPr>
          <a:lstStyle/>
          <a:p>
            <a:pPr marL="0" indent="0" algn="ctr">
              <a:buNone/>
            </a:pPr>
            <a:r>
              <a:rPr lang="en-GB" sz="4800" b="1" dirty="0">
                <a:solidFill>
                  <a:srgbClr val="0070C0"/>
                </a:solidFill>
                <a:latin typeface="Calibri Light"/>
                <a:cs typeface="Calibri"/>
              </a:rPr>
              <a:t>Please welcome </a:t>
            </a:r>
          </a:p>
          <a:p>
            <a:pPr marL="0" indent="0" algn="ctr">
              <a:buNone/>
            </a:pPr>
            <a:r>
              <a:rPr lang="en-GB" sz="4800" b="1" dirty="0">
                <a:solidFill>
                  <a:srgbClr val="0070C0"/>
                </a:solidFill>
                <a:latin typeface="Calibri Light"/>
                <a:ea typeface="+mn-lt"/>
                <a:cs typeface="Calibri"/>
              </a:rPr>
              <a:t>Keris Bell</a:t>
            </a:r>
          </a:p>
          <a:p>
            <a:pPr marL="0" indent="0" algn="ctr">
              <a:buNone/>
            </a:pPr>
            <a:r>
              <a:rPr lang="en-GB" sz="4800" b="1" dirty="0">
                <a:solidFill>
                  <a:srgbClr val="0070C0"/>
                </a:solidFill>
                <a:latin typeface="Calibri Light"/>
                <a:ea typeface="+mn-lt"/>
                <a:cs typeface="Calibri"/>
              </a:rPr>
              <a:t>IT Senior Support Specialist </a:t>
            </a:r>
          </a:p>
          <a:p>
            <a:pPr marL="0" indent="0" algn="ctr">
              <a:buNone/>
            </a:pPr>
            <a:r>
              <a:rPr lang="en-GB" sz="4800" b="1" dirty="0">
                <a:solidFill>
                  <a:srgbClr val="0070C0"/>
                </a:solidFill>
                <a:latin typeface="Calibri Light"/>
                <a:ea typeface="+mn-lt"/>
                <a:cs typeface="Calibri"/>
              </a:rPr>
              <a:t>(Helpdesk Manager)  </a:t>
            </a:r>
          </a:p>
          <a:p>
            <a:pPr marL="0" indent="0" algn="ctr">
              <a:buNone/>
            </a:pPr>
            <a:endParaRPr lang="en-GB" sz="4800" b="1" dirty="0">
              <a:solidFill>
                <a:srgbClr val="0070C0"/>
              </a:solidFill>
              <a:latin typeface="Calibri Light"/>
              <a:cs typeface="Calibri"/>
            </a:endParaRPr>
          </a:p>
        </p:txBody>
      </p:sp>
    </p:spTree>
    <p:extLst>
      <p:ext uri="{BB962C8B-B14F-4D97-AF65-F5344CB8AC3E}">
        <p14:creationId xmlns:p14="http://schemas.microsoft.com/office/powerpoint/2010/main" val="3005021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ACA6B9-8506-0980-E16A-6C7783FCCF8E}"/>
              </a:ext>
            </a:extLst>
          </p:cNvPr>
          <p:cNvSpPr>
            <a:spLocks noGrp="1"/>
          </p:cNvSpPr>
          <p:nvPr>
            <p:ph type="title"/>
          </p:nvPr>
        </p:nvSpPr>
        <p:spPr>
          <a:xfrm>
            <a:off x="878927" y="1225905"/>
            <a:ext cx="4941477" cy="610863"/>
          </a:xfrm>
        </p:spPr>
        <p:txBody>
          <a:bodyPr>
            <a:normAutofit fontScale="90000"/>
          </a:bodyPr>
          <a:lstStyle/>
          <a:p>
            <a:r>
              <a:rPr lang="en-GB" dirty="0">
                <a:solidFill>
                  <a:schemeClr val="tx2"/>
                </a:solidFill>
              </a:rPr>
              <a:t>My different Leadership styles </a:t>
            </a:r>
          </a:p>
        </p:txBody>
      </p:sp>
      <p:sp>
        <p:nvSpPr>
          <p:cNvPr id="4" name="Text Placeholder 3">
            <a:extLst>
              <a:ext uri="{FF2B5EF4-FFF2-40B4-BE49-F238E27FC236}">
                <a16:creationId xmlns:a16="http://schemas.microsoft.com/office/drawing/2014/main" id="{A90BBD79-BDFE-C75B-0D50-FD4614915245}"/>
              </a:ext>
            </a:extLst>
          </p:cNvPr>
          <p:cNvSpPr>
            <a:spLocks noGrp="1"/>
          </p:cNvSpPr>
          <p:nvPr>
            <p:ph type="body" sz="quarter" idx="11"/>
          </p:nvPr>
        </p:nvSpPr>
        <p:spPr>
          <a:xfrm>
            <a:off x="878927" y="2688756"/>
            <a:ext cx="4572001" cy="2795232"/>
          </a:xfrm>
        </p:spPr>
        <p:txBody>
          <a:bodyPr/>
          <a:lstStyle/>
          <a:p>
            <a:pPr marL="285750" indent="-285750">
              <a:buFont typeface="Arial" panose="020B0604020202020204" pitchFamily="34" charset="0"/>
              <a:buChar char="•"/>
            </a:pPr>
            <a:r>
              <a:rPr lang="en-GB" sz="2400" dirty="0">
                <a:solidFill>
                  <a:schemeClr val="tx2"/>
                </a:solidFill>
              </a:rPr>
              <a:t>Variety of different styles used</a:t>
            </a:r>
          </a:p>
          <a:p>
            <a:pPr marL="285750" indent="-285750">
              <a:buFont typeface="Arial" panose="020B0604020202020204" pitchFamily="34" charset="0"/>
              <a:buChar char="•"/>
            </a:pPr>
            <a:r>
              <a:rPr lang="en-GB" sz="2400" dirty="0">
                <a:solidFill>
                  <a:schemeClr val="tx2"/>
                </a:solidFill>
              </a:rPr>
              <a:t>Change my approach based on situation/ staff member </a:t>
            </a:r>
          </a:p>
          <a:p>
            <a:pPr marL="285750" indent="-285750">
              <a:buFont typeface="Arial" panose="020B0604020202020204" pitchFamily="34" charset="0"/>
              <a:buChar char="•"/>
            </a:pPr>
            <a:r>
              <a:rPr lang="en-GB" sz="2400" dirty="0">
                <a:solidFill>
                  <a:schemeClr val="tx2"/>
                </a:solidFill>
              </a:rPr>
              <a:t>360 Feedback tool </a:t>
            </a:r>
          </a:p>
          <a:p>
            <a:endParaRPr lang="en-GB" dirty="0"/>
          </a:p>
        </p:txBody>
      </p:sp>
      <p:pic>
        <p:nvPicPr>
          <p:cNvPr id="9" name="Picture 8">
            <a:extLst>
              <a:ext uri="{FF2B5EF4-FFF2-40B4-BE49-F238E27FC236}">
                <a16:creationId xmlns:a16="http://schemas.microsoft.com/office/drawing/2014/main" id="{BFC8865E-9FA5-1FDF-35A3-C6DAF16CDD20}"/>
              </a:ext>
            </a:extLst>
          </p:cNvPr>
          <p:cNvPicPr>
            <a:picLocks noChangeAspect="1"/>
          </p:cNvPicPr>
          <p:nvPr/>
        </p:nvPicPr>
        <p:blipFill>
          <a:blip r:embed="rId3"/>
          <a:stretch>
            <a:fillRect/>
          </a:stretch>
        </p:blipFill>
        <p:spPr>
          <a:xfrm>
            <a:off x="6454692" y="469319"/>
            <a:ext cx="4710223" cy="5919361"/>
          </a:xfrm>
          <a:prstGeom prst="rect">
            <a:avLst/>
          </a:prstGeom>
        </p:spPr>
      </p:pic>
    </p:spTree>
    <p:extLst>
      <p:ext uri="{BB962C8B-B14F-4D97-AF65-F5344CB8AC3E}">
        <p14:creationId xmlns:p14="http://schemas.microsoft.com/office/powerpoint/2010/main" val="2709066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A4B84112-1361-C368-D752-5447A920C3E0}"/>
              </a:ext>
            </a:extLst>
          </p:cNvPr>
          <p:cNvSpPr>
            <a:spLocks noGrp="1"/>
          </p:cNvSpPr>
          <p:nvPr>
            <p:ph type="chart" sz="quarter" idx="10"/>
          </p:nvPr>
        </p:nvSpPr>
        <p:spPr/>
        <p:txBody>
          <a:bodyPr/>
          <a:lstStyle/>
          <a:p>
            <a:r>
              <a:rPr lang="en-GB" dirty="0">
                <a:solidFill>
                  <a:schemeClr val="tx2"/>
                </a:solidFill>
              </a:rPr>
              <a:t>WHAT YOU’VE LEARNT</a:t>
            </a:r>
          </a:p>
        </p:txBody>
      </p:sp>
      <p:sp>
        <p:nvSpPr>
          <p:cNvPr id="3" name="Title 2">
            <a:extLst>
              <a:ext uri="{FF2B5EF4-FFF2-40B4-BE49-F238E27FC236}">
                <a16:creationId xmlns:a16="http://schemas.microsoft.com/office/drawing/2014/main" id="{62FA9B3C-3D61-836C-6FC6-2B743FA2B6E1}"/>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5E55844-90FB-125D-6202-C742BF441D7C}"/>
              </a:ext>
            </a:extLst>
          </p:cNvPr>
          <p:cNvPicPr>
            <a:picLocks noChangeAspect="1"/>
          </p:cNvPicPr>
          <p:nvPr/>
        </p:nvPicPr>
        <p:blipFill>
          <a:blip r:embed="rId3"/>
          <a:stretch>
            <a:fillRect/>
          </a:stretch>
        </p:blipFill>
        <p:spPr>
          <a:xfrm>
            <a:off x="775882" y="404095"/>
            <a:ext cx="10640236" cy="6049810"/>
          </a:xfrm>
          <a:prstGeom prst="rect">
            <a:avLst/>
          </a:prstGeom>
        </p:spPr>
      </p:pic>
    </p:spTree>
    <p:extLst>
      <p:ext uri="{BB962C8B-B14F-4D97-AF65-F5344CB8AC3E}">
        <p14:creationId xmlns:p14="http://schemas.microsoft.com/office/powerpoint/2010/main" val="30077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B427DC-4CA0-D9CE-ED4F-B487300571EF}"/>
              </a:ext>
            </a:extLst>
          </p:cNvPr>
          <p:cNvSpPr>
            <a:spLocks noGrp="1"/>
          </p:cNvSpPr>
          <p:nvPr>
            <p:ph type="title"/>
          </p:nvPr>
        </p:nvSpPr>
        <p:spPr/>
        <p:txBody>
          <a:bodyPr/>
          <a:lstStyle/>
          <a:p>
            <a:r>
              <a:rPr lang="en-GB" dirty="0">
                <a:solidFill>
                  <a:schemeClr val="tx2"/>
                </a:solidFill>
              </a:rPr>
              <a:t>What I’ve learnt</a:t>
            </a:r>
          </a:p>
        </p:txBody>
      </p:sp>
      <p:sp>
        <p:nvSpPr>
          <p:cNvPr id="4" name="Text Placeholder 3">
            <a:extLst>
              <a:ext uri="{FF2B5EF4-FFF2-40B4-BE49-F238E27FC236}">
                <a16:creationId xmlns:a16="http://schemas.microsoft.com/office/drawing/2014/main" id="{88430CBF-244C-618D-FCFE-7FDC755CC137}"/>
              </a:ext>
            </a:extLst>
          </p:cNvPr>
          <p:cNvSpPr>
            <a:spLocks noGrp="1"/>
          </p:cNvSpPr>
          <p:nvPr>
            <p:ph type="body" sz="quarter" idx="11"/>
          </p:nvPr>
        </p:nvSpPr>
        <p:spPr>
          <a:xfrm>
            <a:off x="952499" y="2289363"/>
            <a:ext cx="5837184" cy="2795232"/>
          </a:xfrm>
        </p:spPr>
        <p:txBody>
          <a:bodyPr/>
          <a:lstStyle/>
          <a:p>
            <a:r>
              <a:rPr lang="en-GB" sz="2400" dirty="0">
                <a:solidFill>
                  <a:schemeClr val="tx2"/>
                </a:solidFill>
              </a:rPr>
              <a:t>-Reflection</a:t>
            </a:r>
          </a:p>
          <a:p>
            <a:endParaRPr lang="en-GB" sz="2400" dirty="0">
              <a:solidFill>
                <a:schemeClr val="tx2"/>
              </a:solidFill>
            </a:endParaRPr>
          </a:p>
          <a:p>
            <a:r>
              <a:rPr lang="en-GB" sz="2400" dirty="0">
                <a:solidFill>
                  <a:schemeClr val="tx2"/>
                </a:solidFill>
              </a:rPr>
              <a:t>-People strategy</a:t>
            </a:r>
          </a:p>
          <a:p>
            <a:endParaRPr lang="en-GB" sz="2400" dirty="0">
              <a:solidFill>
                <a:schemeClr val="tx2"/>
              </a:solidFill>
            </a:endParaRPr>
          </a:p>
          <a:p>
            <a:r>
              <a:rPr lang="en-GB" sz="2400" dirty="0">
                <a:solidFill>
                  <a:schemeClr val="tx2"/>
                </a:solidFill>
              </a:rPr>
              <a:t>-Conflict resolution/Crucial conversations</a:t>
            </a:r>
          </a:p>
          <a:p>
            <a:endParaRPr lang="en-GB" sz="2400" dirty="0">
              <a:solidFill>
                <a:schemeClr val="tx2"/>
              </a:solidFill>
            </a:endParaRPr>
          </a:p>
          <a:p>
            <a:endParaRPr lang="en-GB" sz="2400" dirty="0">
              <a:solidFill>
                <a:schemeClr val="tx2"/>
              </a:solidFill>
            </a:endParaRPr>
          </a:p>
          <a:p>
            <a:endParaRPr lang="en-GB" sz="2400" dirty="0">
              <a:solidFill>
                <a:schemeClr val="tx2"/>
              </a:solidFill>
            </a:endParaRPr>
          </a:p>
          <a:p>
            <a:endParaRPr lang="en-GB" sz="2400" dirty="0">
              <a:solidFill>
                <a:schemeClr val="tx2"/>
              </a:solidFill>
            </a:endParaRPr>
          </a:p>
          <a:p>
            <a:endParaRPr lang="en-GB" sz="2400" dirty="0">
              <a:solidFill>
                <a:schemeClr val="tx2"/>
              </a:solidFill>
            </a:endParaRPr>
          </a:p>
        </p:txBody>
      </p:sp>
      <p:pic>
        <p:nvPicPr>
          <p:cNvPr id="8" name="Picture 7">
            <a:extLst>
              <a:ext uri="{FF2B5EF4-FFF2-40B4-BE49-F238E27FC236}">
                <a16:creationId xmlns:a16="http://schemas.microsoft.com/office/drawing/2014/main" id="{5996DD39-9842-3A60-2F44-834B5D0CFA76}"/>
              </a:ext>
            </a:extLst>
          </p:cNvPr>
          <p:cNvPicPr>
            <a:picLocks noChangeAspect="1"/>
          </p:cNvPicPr>
          <p:nvPr/>
        </p:nvPicPr>
        <p:blipFill rotWithShape="1">
          <a:blip r:embed="rId3"/>
          <a:srcRect l="3795" t="28276" r="34706" b="12816"/>
          <a:stretch/>
        </p:blipFill>
        <p:spPr>
          <a:xfrm>
            <a:off x="5974558" y="217554"/>
            <a:ext cx="6206932" cy="3344181"/>
          </a:xfrm>
          <a:prstGeom prst="rect">
            <a:avLst/>
          </a:prstGeom>
        </p:spPr>
      </p:pic>
      <p:pic>
        <p:nvPicPr>
          <p:cNvPr id="1026" name="Picture 2" descr="Richard Carlson Quote: “Reflection is one of the most underused yet ...">
            <a:extLst>
              <a:ext uri="{FF2B5EF4-FFF2-40B4-BE49-F238E27FC236}">
                <a16:creationId xmlns:a16="http://schemas.microsoft.com/office/drawing/2014/main" id="{15AF0603-EBF1-1CAD-E42D-B6B28229A7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9683" y="3886676"/>
            <a:ext cx="4656083" cy="261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598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04126-1DE6-D16A-C620-589A5B31B0BC}"/>
              </a:ext>
            </a:extLst>
          </p:cNvPr>
          <p:cNvSpPr>
            <a:spLocks noGrp="1"/>
          </p:cNvSpPr>
          <p:nvPr>
            <p:ph type="title"/>
          </p:nvPr>
        </p:nvSpPr>
        <p:spPr/>
        <p:txBody>
          <a:bodyPr>
            <a:normAutofit fontScale="90000"/>
          </a:bodyPr>
          <a:lstStyle/>
          <a:p>
            <a:r>
              <a:rPr lang="en-GB" dirty="0">
                <a:solidFill>
                  <a:schemeClr val="tx2"/>
                </a:solidFill>
              </a:rPr>
              <a:t>What’s next for me?</a:t>
            </a:r>
          </a:p>
        </p:txBody>
      </p:sp>
      <p:sp>
        <p:nvSpPr>
          <p:cNvPr id="4" name="Text Placeholder 3">
            <a:extLst>
              <a:ext uri="{FF2B5EF4-FFF2-40B4-BE49-F238E27FC236}">
                <a16:creationId xmlns:a16="http://schemas.microsoft.com/office/drawing/2014/main" id="{2341F8B2-93EF-01B1-32CF-91F684878423}"/>
              </a:ext>
            </a:extLst>
          </p:cNvPr>
          <p:cNvSpPr>
            <a:spLocks noGrp="1"/>
          </p:cNvSpPr>
          <p:nvPr>
            <p:ph type="body" sz="quarter" idx="11"/>
          </p:nvPr>
        </p:nvSpPr>
        <p:spPr/>
        <p:txBody>
          <a:bodyPr/>
          <a:lstStyle/>
          <a:p>
            <a:r>
              <a:rPr lang="en-GB" sz="2400" b="1" dirty="0">
                <a:solidFill>
                  <a:schemeClr val="tx2"/>
                </a:solidFill>
              </a:rPr>
              <a:t>-New role</a:t>
            </a:r>
          </a:p>
          <a:p>
            <a:r>
              <a:rPr lang="en-GB" sz="2400" b="1" dirty="0">
                <a:solidFill>
                  <a:schemeClr val="tx2"/>
                </a:solidFill>
              </a:rPr>
              <a:t>-Continue self-development</a:t>
            </a:r>
          </a:p>
          <a:p>
            <a:r>
              <a:rPr lang="en-GB" sz="2400" b="1" dirty="0">
                <a:solidFill>
                  <a:schemeClr val="tx2"/>
                </a:solidFill>
              </a:rPr>
              <a:t>	-Managers essentials</a:t>
            </a:r>
          </a:p>
          <a:p>
            <a:r>
              <a:rPr lang="en-GB" sz="2400" b="1" dirty="0">
                <a:solidFill>
                  <a:schemeClr val="tx2"/>
                </a:solidFill>
              </a:rPr>
              <a:t>-Staff Development</a:t>
            </a:r>
          </a:p>
          <a:p>
            <a:r>
              <a:rPr lang="en-GB" sz="2400" b="1" dirty="0">
                <a:solidFill>
                  <a:schemeClr val="tx2"/>
                </a:solidFill>
              </a:rPr>
              <a:t>	-Coaching</a:t>
            </a:r>
          </a:p>
          <a:p>
            <a:r>
              <a:rPr lang="en-GB" sz="2400" b="1" dirty="0">
                <a:solidFill>
                  <a:schemeClr val="tx2"/>
                </a:solidFill>
              </a:rPr>
              <a:t>	</a:t>
            </a:r>
          </a:p>
        </p:txBody>
      </p:sp>
      <p:pic>
        <p:nvPicPr>
          <p:cNvPr id="5" name="Picture 6">
            <a:extLst>
              <a:ext uri="{FF2B5EF4-FFF2-40B4-BE49-F238E27FC236}">
                <a16:creationId xmlns:a16="http://schemas.microsoft.com/office/drawing/2014/main" id="{628BD5B5-815D-8410-8254-5EB911DB996B}"/>
              </a:ext>
            </a:extLst>
          </p:cNvPr>
          <p:cNvPicPr>
            <a:picLocks noChangeAspect="1"/>
          </p:cNvPicPr>
          <p:nvPr/>
        </p:nvPicPr>
        <p:blipFill>
          <a:blip r:embed="rId3"/>
          <a:stretch>
            <a:fillRect/>
          </a:stretch>
        </p:blipFill>
        <p:spPr>
          <a:xfrm>
            <a:off x="6667502" y="1242346"/>
            <a:ext cx="4396596" cy="4373307"/>
          </a:xfrm>
          <a:prstGeom prst="rect">
            <a:avLst/>
          </a:prstGeom>
        </p:spPr>
      </p:pic>
    </p:spTree>
    <p:extLst>
      <p:ext uri="{BB962C8B-B14F-4D97-AF65-F5344CB8AC3E}">
        <p14:creationId xmlns:p14="http://schemas.microsoft.com/office/powerpoint/2010/main" val="2610283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sign&#10;&#10;Description automatically generated">
            <a:extLst>
              <a:ext uri="{FF2B5EF4-FFF2-40B4-BE49-F238E27FC236}">
                <a16:creationId xmlns:a16="http://schemas.microsoft.com/office/drawing/2014/main" id="{B43F7618-181E-79C6-77FF-5DCE77BF0C1C}"/>
              </a:ext>
            </a:extLst>
          </p:cNvPr>
          <p:cNvPicPr>
            <a:picLocks noChangeAspect="1"/>
          </p:cNvPicPr>
          <p:nvPr/>
        </p:nvPicPr>
        <p:blipFill>
          <a:blip r:embed="rId2"/>
          <a:stretch>
            <a:fillRect/>
          </a:stretch>
        </p:blipFill>
        <p:spPr>
          <a:xfrm>
            <a:off x="940100" y="497081"/>
            <a:ext cx="9596640" cy="5398110"/>
          </a:xfrm>
          <a:prstGeom prst="rect">
            <a:avLst/>
          </a:prstGeom>
          <a:noFill/>
        </p:spPr>
      </p:pic>
    </p:spTree>
    <p:extLst>
      <p:ext uri="{BB962C8B-B14F-4D97-AF65-F5344CB8AC3E}">
        <p14:creationId xmlns:p14="http://schemas.microsoft.com/office/powerpoint/2010/main" val="1600947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303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p:txBody>
          <a:bodyPr vert="horz" lIns="91440" tIns="45720" rIns="91440" bIns="45720" rtlCol="0" anchor="t">
            <a:normAutofit/>
          </a:bodyPr>
          <a:lstStyle/>
          <a:p>
            <a:pPr marL="0" indent="0" algn="ctr">
              <a:buNone/>
            </a:pPr>
            <a:r>
              <a:rPr lang="en-GB" sz="4800" b="1" dirty="0">
                <a:solidFill>
                  <a:srgbClr val="0070C0"/>
                </a:solidFill>
                <a:latin typeface="Calibri Light"/>
                <a:cs typeface="Calibri"/>
              </a:rPr>
              <a:t>Please welcome </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Danielle </a:t>
            </a:r>
            <a:r>
              <a:rPr lang="en-GB" sz="4800" b="1" dirty="0" err="1">
                <a:solidFill>
                  <a:srgbClr val="0070C0"/>
                </a:solidFill>
                <a:effectLst/>
                <a:latin typeface="+mj-lt"/>
                <a:ea typeface="Calibri" panose="020F0502020204030204" pitchFamily="34" charset="0"/>
                <a:cs typeface="Times New Roman" panose="02020603050405020304" pitchFamily="18" charset="0"/>
              </a:rPr>
              <a:t>Schoneveld</a:t>
            </a:r>
            <a:r>
              <a:rPr lang="en-GB" sz="4800" b="1" dirty="0">
                <a:solidFill>
                  <a:srgbClr val="0070C0"/>
                </a:solidFill>
                <a:effectLst/>
                <a:latin typeface="+mj-lt"/>
                <a:ea typeface="Calibri" panose="020F0502020204030204" pitchFamily="34" charset="0"/>
                <a:cs typeface="Times New Roman" panose="02020603050405020304" pitchFamily="18" charset="0"/>
              </a:rPr>
              <a:t> </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Team Leader for Specialist Nurses for Older Persons </a:t>
            </a:r>
          </a:p>
        </p:txBody>
      </p:sp>
    </p:spTree>
    <p:extLst>
      <p:ext uri="{BB962C8B-B14F-4D97-AF65-F5344CB8AC3E}">
        <p14:creationId xmlns:p14="http://schemas.microsoft.com/office/powerpoint/2010/main" val="3312528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38139" y="2199213"/>
            <a:ext cx="5984629" cy="748988"/>
          </a:xfrm>
          <a:prstGeom prst="rect">
            <a:avLst/>
          </a:prstGeom>
          <a:noFill/>
        </p:spPr>
        <p:txBody>
          <a:bodyPr wrap="square" rtlCol="0">
            <a:spAutoFit/>
          </a:bodyPr>
          <a:lstStyle/>
          <a:p>
            <a:pPr algn="r" defTabSz="609585"/>
            <a:r>
              <a:rPr lang="en-GB" sz="4267" dirty="0">
                <a:solidFill>
                  <a:prstClr val="black"/>
                </a:solidFill>
                <a:latin typeface="Arial" panose="020B0604020202020204" pitchFamily="34" charset="0"/>
                <a:cs typeface="Arial" panose="020B0604020202020204" pitchFamily="34" charset="0"/>
              </a:rPr>
              <a:t>Frailty moving forward</a:t>
            </a:r>
            <a:endParaRPr lang="en-US" sz="4267" b="1" dirty="0">
              <a:solidFill>
                <a:srgbClr val="1B69B0"/>
              </a:solidFill>
              <a:latin typeface="Arial" panose="020B0604020202020204" pitchFamily="34" charset="0"/>
              <a:ea typeface="Arial" charset="0"/>
              <a:cs typeface="Arial" panose="020B0604020202020204" pitchFamily="34" charset="0"/>
            </a:endParaRPr>
          </a:p>
        </p:txBody>
      </p:sp>
      <p:sp>
        <p:nvSpPr>
          <p:cNvPr id="9" name="TextBox 8"/>
          <p:cNvSpPr txBox="1"/>
          <p:nvPr/>
        </p:nvSpPr>
        <p:spPr>
          <a:xfrm>
            <a:off x="3048000" y="3429000"/>
            <a:ext cx="5774768" cy="584775"/>
          </a:xfrm>
          <a:prstGeom prst="rect">
            <a:avLst/>
          </a:prstGeom>
          <a:noFill/>
        </p:spPr>
        <p:txBody>
          <a:bodyPr wrap="square" rtlCol="0">
            <a:spAutoFit/>
          </a:bodyPr>
          <a:lstStyle/>
          <a:p>
            <a:pPr algn="r" defTabSz="609585"/>
            <a:r>
              <a:rPr lang="en-US" sz="3200" b="1" dirty="0">
                <a:solidFill>
                  <a:prstClr val="black">
                    <a:lumMod val="75000"/>
                    <a:lumOff val="25000"/>
                  </a:prstClr>
                </a:solidFill>
                <a:latin typeface="Arial" charset="0"/>
                <a:ea typeface="Arial" charset="0"/>
                <a:cs typeface="Arial" charset="0"/>
              </a:rPr>
              <a:t>Danielle Schoneveld 4/3/24</a:t>
            </a:r>
          </a:p>
        </p:txBody>
      </p:sp>
    </p:spTree>
    <p:extLst>
      <p:ext uri="{BB962C8B-B14F-4D97-AF65-F5344CB8AC3E}">
        <p14:creationId xmlns:p14="http://schemas.microsoft.com/office/powerpoint/2010/main" val="303027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43927" y="392259"/>
            <a:ext cx="8140699" cy="748988"/>
          </a:xfrm>
          <a:prstGeom prst="rect">
            <a:avLst/>
          </a:prstGeom>
          <a:noFill/>
        </p:spPr>
        <p:txBody>
          <a:bodyPr wrap="square" rtlCol="0">
            <a:spAutoFit/>
          </a:bodyPr>
          <a:lstStyle/>
          <a:p>
            <a:pPr algn="ctr" defTabSz="609585"/>
            <a:r>
              <a:rPr lang="en-US" sz="4267" b="1" dirty="0">
                <a:solidFill>
                  <a:srgbClr val="1B69B0"/>
                </a:solidFill>
                <a:latin typeface="Arial" charset="0"/>
                <a:ea typeface="Arial" charset="0"/>
                <a:cs typeface="Arial" charset="0"/>
              </a:rPr>
              <a:t>Wirral and its population</a:t>
            </a:r>
          </a:p>
        </p:txBody>
      </p:sp>
      <p:sp>
        <p:nvSpPr>
          <p:cNvPr id="9" name="TextBox 8"/>
          <p:cNvSpPr txBox="1"/>
          <p:nvPr/>
        </p:nvSpPr>
        <p:spPr>
          <a:xfrm>
            <a:off x="1521727" y="2106265"/>
            <a:ext cx="7785099" cy="3059812"/>
          </a:xfrm>
          <a:prstGeom prst="rect">
            <a:avLst/>
          </a:prstGeom>
          <a:noFill/>
        </p:spPr>
        <p:txBody>
          <a:bodyPr wrap="square" rtlCol="0">
            <a:spAutoFit/>
          </a:bodyPr>
          <a:lstStyle/>
          <a:p>
            <a:pPr marL="457189" indent="-457189" algn="ctr" defTabSz="609585">
              <a:spcAft>
                <a:spcPts val="51"/>
              </a:spcAft>
              <a:buFont typeface="Arial" panose="020B0604020202020204" pitchFamily="34" charset="0"/>
              <a:buChar char="•"/>
            </a:pPr>
            <a:r>
              <a:rPr lang="en-GB" sz="3200" dirty="0">
                <a:solidFill>
                  <a:srgbClr val="202124"/>
                </a:solidFill>
                <a:latin typeface="Arial" panose="020B0604020202020204" pitchFamily="34" charset="0"/>
                <a:cs typeface="Arial" panose="020B0604020202020204" pitchFamily="34" charset="0"/>
              </a:rPr>
              <a:t>Older people aged 65 years and over made up </a:t>
            </a:r>
            <a:r>
              <a:rPr lang="en-GB" sz="3200" dirty="0">
                <a:solidFill>
                  <a:srgbClr val="040C28"/>
                </a:solidFill>
                <a:latin typeface="Arial" panose="020B0604020202020204" pitchFamily="34" charset="0"/>
                <a:cs typeface="Arial" panose="020B0604020202020204" pitchFamily="34" charset="0"/>
              </a:rPr>
              <a:t>22%</a:t>
            </a:r>
            <a:r>
              <a:rPr lang="en-GB" sz="3200" dirty="0">
                <a:solidFill>
                  <a:srgbClr val="202124"/>
                </a:solidFill>
                <a:latin typeface="Arial" panose="020B0604020202020204" pitchFamily="34" charset="0"/>
                <a:cs typeface="Arial" panose="020B0604020202020204" pitchFamily="34" charset="0"/>
              </a:rPr>
              <a:t> of the population in Wirral in 2021. This compares to 18.5% in England overall and 18.8% in the North-West</a:t>
            </a:r>
            <a:endParaRPr lang="en-GB" sz="3200" dirty="0">
              <a:solidFill>
                <a:prstClr val="black"/>
              </a:solidFill>
              <a:latin typeface="Arial" panose="020B0604020202020204" pitchFamily="34" charset="0"/>
              <a:cs typeface="Arial" panose="020B0604020202020204" pitchFamily="34"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3160959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graph of a bar graph&#10;&#10;Description automatically generated with medium confidence">
            <a:extLst>
              <a:ext uri="{FF2B5EF4-FFF2-40B4-BE49-F238E27FC236}">
                <a16:creationId xmlns:a16="http://schemas.microsoft.com/office/drawing/2014/main" id="{2A872E0E-4CBE-7204-6946-2E33BDEDCC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438" y="1826683"/>
            <a:ext cx="7260609" cy="4706044"/>
          </a:xfrm>
        </p:spPr>
      </p:pic>
    </p:spTree>
    <p:extLst>
      <p:ext uri="{BB962C8B-B14F-4D97-AF65-F5344CB8AC3E}">
        <p14:creationId xmlns:p14="http://schemas.microsoft.com/office/powerpoint/2010/main" val="1915928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629" y="2193888"/>
            <a:ext cx="8834712" cy="2718949"/>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Streamlining and Improving the Service provided by DHT Helpdesk</a:t>
            </a:r>
          </a:p>
          <a:p>
            <a:pPr defTabSz="609585"/>
            <a:endParaRPr lang="en-US" sz="4267" b="1" dirty="0">
              <a:solidFill>
                <a:srgbClr val="1B69B0"/>
              </a:solidFill>
              <a:latin typeface="Arial" charset="0"/>
              <a:ea typeface="Arial" charset="0"/>
              <a:cs typeface="Arial" charset="0"/>
            </a:endParaRPr>
          </a:p>
        </p:txBody>
      </p:sp>
      <p:sp>
        <p:nvSpPr>
          <p:cNvPr id="9" name="TextBox 8"/>
          <p:cNvSpPr txBox="1"/>
          <p:nvPr/>
        </p:nvSpPr>
        <p:spPr>
          <a:xfrm>
            <a:off x="637629" y="4225213"/>
            <a:ext cx="8834712" cy="1569660"/>
          </a:xfrm>
          <a:prstGeom prst="rect">
            <a:avLst/>
          </a:prstGeom>
          <a:noFill/>
        </p:spPr>
        <p:txBody>
          <a:bodyPr wrap="square" rtlCol="0">
            <a:spAutoFit/>
          </a:bodyPr>
          <a:lstStyle/>
          <a:p>
            <a:pPr defTabSz="609585"/>
            <a:r>
              <a:rPr lang="en-US" sz="3200" b="1" dirty="0">
                <a:solidFill>
                  <a:prstClr val="black">
                    <a:lumMod val="75000"/>
                    <a:lumOff val="25000"/>
                  </a:prstClr>
                </a:solidFill>
                <a:latin typeface="Arial" charset="0"/>
                <a:ea typeface="Arial" charset="0"/>
                <a:cs typeface="Arial" charset="0"/>
              </a:rPr>
              <a:t>Keris Bell </a:t>
            </a:r>
          </a:p>
          <a:p>
            <a:pPr defTabSz="609585"/>
            <a:r>
              <a:rPr lang="en-US" sz="3200" b="1" dirty="0">
                <a:solidFill>
                  <a:prstClr val="black">
                    <a:lumMod val="75000"/>
                    <a:lumOff val="25000"/>
                  </a:prstClr>
                </a:solidFill>
                <a:latin typeface="Arial" charset="0"/>
                <a:ea typeface="Arial" charset="0"/>
                <a:cs typeface="Arial" charset="0"/>
              </a:rPr>
              <a:t>Senior IT Support Specialist (Helpdesk) </a:t>
            </a:r>
          </a:p>
          <a:p>
            <a:pPr defTabSz="609585"/>
            <a:r>
              <a:rPr lang="en-US" sz="3200" b="1" dirty="0">
                <a:solidFill>
                  <a:prstClr val="black">
                    <a:lumMod val="75000"/>
                    <a:lumOff val="25000"/>
                  </a:prstClr>
                </a:solidFill>
                <a:latin typeface="Arial" charset="0"/>
                <a:ea typeface="Arial" charset="0"/>
                <a:cs typeface="Arial" charset="0"/>
              </a:rPr>
              <a:t>4</a:t>
            </a:r>
            <a:r>
              <a:rPr lang="en-US" sz="3200" b="1" baseline="30000" dirty="0">
                <a:solidFill>
                  <a:prstClr val="black">
                    <a:lumMod val="75000"/>
                    <a:lumOff val="25000"/>
                  </a:prstClr>
                </a:solidFill>
                <a:latin typeface="Arial" charset="0"/>
                <a:ea typeface="Arial" charset="0"/>
                <a:cs typeface="Arial" charset="0"/>
              </a:rPr>
              <a:t>th</a:t>
            </a:r>
            <a:r>
              <a:rPr lang="en-US" sz="3200" b="1" dirty="0">
                <a:solidFill>
                  <a:prstClr val="black">
                    <a:lumMod val="75000"/>
                    <a:lumOff val="25000"/>
                  </a:prstClr>
                </a:solidFill>
                <a:latin typeface="Arial" charset="0"/>
                <a:ea typeface="Arial" charset="0"/>
                <a:cs typeface="Arial" charset="0"/>
              </a:rPr>
              <a:t> March 2024</a:t>
            </a:r>
          </a:p>
        </p:txBody>
      </p:sp>
    </p:spTree>
    <p:extLst>
      <p:ext uri="{BB962C8B-B14F-4D97-AF65-F5344CB8AC3E}">
        <p14:creationId xmlns:p14="http://schemas.microsoft.com/office/powerpoint/2010/main" val="1285728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B25FCDB-C98B-48AA-B3FA-0D385BE1E072}"/>
              </a:ext>
            </a:extLst>
          </p:cNvPr>
          <p:cNvGraphicFramePr>
            <a:graphicFrameLocks noGrp="1"/>
          </p:cNvGraphicFramePr>
          <p:nvPr>
            <p:ph idx="1"/>
          </p:nvPr>
        </p:nvGraphicFramePr>
        <p:xfrm>
          <a:off x="838200" y="1826684"/>
          <a:ext cx="10515600" cy="43497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78916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2855C4-EF11-8674-C10C-39CC69D72024}"/>
              </a:ext>
            </a:extLst>
          </p:cNvPr>
          <p:cNvGraphicFramePr>
            <a:graphicFrameLocks noGrp="1"/>
          </p:cNvGraphicFramePr>
          <p:nvPr>
            <p:ph idx="1"/>
          </p:nvPr>
        </p:nvGraphicFramePr>
        <p:xfrm>
          <a:off x="3894667" y="1842559"/>
          <a:ext cx="4402666" cy="4318000"/>
        </p:xfrm>
        <a:graphic>
          <a:graphicData uri="http://schemas.openxmlformats.org/drawingml/2006/table">
            <a:tbl>
              <a:tblPr>
                <a:tableStyleId>{5C22544A-7EE6-4342-B048-85BDC9FD1C3A}</a:tableStyleId>
              </a:tblPr>
              <a:tblGrid>
                <a:gridCol w="1693333">
                  <a:extLst>
                    <a:ext uri="{9D8B030D-6E8A-4147-A177-3AD203B41FA5}">
                      <a16:colId xmlns:a16="http://schemas.microsoft.com/office/drawing/2014/main" val="572874723"/>
                    </a:ext>
                  </a:extLst>
                </a:gridCol>
                <a:gridCol w="762000">
                  <a:extLst>
                    <a:ext uri="{9D8B030D-6E8A-4147-A177-3AD203B41FA5}">
                      <a16:colId xmlns:a16="http://schemas.microsoft.com/office/drawing/2014/main" val="932984471"/>
                    </a:ext>
                  </a:extLst>
                </a:gridCol>
                <a:gridCol w="728133">
                  <a:extLst>
                    <a:ext uri="{9D8B030D-6E8A-4147-A177-3AD203B41FA5}">
                      <a16:colId xmlns:a16="http://schemas.microsoft.com/office/drawing/2014/main" val="1944012182"/>
                    </a:ext>
                  </a:extLst>
                </a:gridCol>
                <a:gridCol w="457200">
                  <a:extLst>
                    <a:ext uri="{9D8B030D-6E8A-4147-A177-3AD203B41FA5}">
                      <a16:colId xmlns:a16="http://schemas.microsoft.com/office/drawing/2014/main" val="4623912"/>
                    </a:ext>
                  </a:extLst>
                </a:gridCol>
                <a:gridCol w="762000">
                  <a:extLst>
                    <a:ext uri="{9D8B030D-6E8A-4147-A177-3AD203B41FA5}">
                      <a16:colId xmlns:a16="http://schemas.microsoft.com/office/drawing/2014/main" val="3854401152"/>
                    </a:ext>
                  </a:extLst>
                </a:gridCol>
              </a:tblGrid>
              <a:tr h="762000">
                <a:tc>
                  <a:txBody>
                    <a:bodyPr/>
                    <a:lstStyle/>
                    <a:p>
                      <a:pPr algn="ctr" fontAlgn="b"/>
                      <a:r>
                        <a:rPr lang="en-GB" sz="1500" u="none" strike="noStrike">
                          <a:effectLst/>
                        </a:rPr>
                        <a:t>Month and Year</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Accepted  </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Rejected   </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Total  </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 Accepted  </a:t>
                      </a:r>
                      <a:endParaRPr lang="en-GB" sz="1500" b="1"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241819463"/>
                  </a:ext>
                </a:extLst>
              </a:tr>
              <a:tr h="254000">
                <a:tc>
                  <a:txBody>
                    <a:bodyPr/>
                    <a:lstStyle/>
                    <a:p>
                      <a:pPr algn="ctr" fontAlgn="b"/>
                      <a:r>
                        <a:rPr lang="en-GB" sz="1500" u="none" strike="noStrike">
                          <a:effectLst/>
                        </a:rPr>
                        <a:t>202301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84</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92</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91%</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268344415"/>
                  </a:ext>
                </a:extLst>
              </a:tr>
              <a:tr h="254000">
                <a:tc>
                  <a:txBody>
                    <a:bodyPr/>
                    <a:lstStyle/>
                    <a:p>
                      <a:pPr algn="ctr" fontAlgn="b"/>
                      <a:r>
                        <a:rPr lang="en-GB" sz="1500" u="none" strike="noStrike">
                          <a:effectLst/>
                        </a:rPr>
                        <a:t>202302</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157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10</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167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94%</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3011908976"/>
                  </a:ext>
                </a:extLst>
              </a:tr>
              <a:tr h="254000">
                <a:tc>
                  <a:txBody>
                    <a:bodyPr/>
                    <a:lstStyle/>
                    <a:p>
                      <a:pPr algn="ctr" fontAlgn="b"/>
                      <a:r>
                        <a:rPr lang="en-GB" sz="1500" u="none" strike="noStrike">
                          <a:effectLst/>
                        </a:rPr>
                        <a:t>202303</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232</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289</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80%</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970216120"/>
                  </a:ext>
                </a:extLst>
              </a:tr>
              <a:tr h="254000">
                <a:tc>
                  <a:txBody>
                    <a:bodyPr/>
                    <a:lstStyle/>
                    <a:p>
                      <a:pPr algn="ctr" fontAlgn="b"/>
                      <a:r>
                        <a:rPr lang="en-GB" sz="1500" u="none" strike="noStrike">
                          <a:effectLst/>
                        </a:rPr>
                        <a:t>202304</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171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56</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227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75%</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653387684"/>
                  </a:ext>
                </a:extLst>
              </a:tr>
              <a:tr h="254000">
                <a:tc>
                  <a:txBody>
                    <a:bodyPr/>
                    <a:lstStyle/>
                    <a:p>
                      <a:pPr algn="ctr" fontAlgn="b"/>
                      <a:r>
                        <a:rPr lang="en-GB" sz="1500" u="none" strike="noStrike">
                          <a:effectLst/>
                        </a:rPr>
                        <a:t>202305</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230</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68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298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77%</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866833023"/>
                  </a:ext>
                </a:extLst>
              </a:tr>
              <a:tr h="254000">
                <a:tc>
                  <a:txBody>
                    <a:bodyPr/>
                    <a:lstStyle/>
                    <a:p>
                      <a:pPr algn="ctr" fontAlgn="b"/>
                      <a:r>
                        <a:rPr lang="en-GB" sz="1500" u="none" strike="noStrike">
                          <a:effectLst/>
                        </a:rPr>
                        <a:t>202306</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210</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79</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289</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73%</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231773111"/>
                  </a:ext>
                </a:extLst>
              </a:tr>
              <a:tr h="254000">
                <a:tc>
                  <a:txBody>
                    <a:bodyPr/>
                    <a:lstStyle/>
                    <a:p>
                      <a:pPr algn="ctr" fontAlgn="b"/>
                      <a:r>
                        <a:rPr lang="en-GB" sz="1500" u="none" strike="noStrike">
                          <a:effectLst/>
                        </a:rPr>
                        <a:t>202307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297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38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335</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89%</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2063791533"/>
                  </a:ext>
                </a:extLst>
              </a:tr>
              <a:tr h="254000">
                <a:tc>
                  <a:txBody>
                    <a:bodyPr/>
                    <a:lstStyle/>
                    <a:p>
                      <a:pPr algn="ctr" fontAlgn="b"/>
                      <a:r>
                        <a:rPr lang="en-GB" sz="1500" u="none" strike="noStrike">
                          <a:effectLst/>
                        </a:rPr>
                        <a:t>202308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442</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463</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95%</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3064953203"/>
                  </a:ext>
                </a:extLst>
              </a:tr>
              <a:tr h="254000">
                <a:tc>
                  <a:txBody>
                    <a:bodyPr/>
                    <a:lstStyle/>
                    <a:p>
                      <a:pPr algn="ctr" fontAlgn="b"/>
                      <a:r>
                        <a:rPr lang="en-GB" sz="1500" u="none" strike="noStrike">
                          <a:effectLst/>
                        </a:rPr>
                        <a:t>202309</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551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578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95%</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64621793"/>
                  </a:ext>
                </a:extLst>
              </a:tr>
              <a:tr h="254000">
                <a:tc>
                  <a:txBody>
                    <a:bodyPr/>
                    <a:lstStyle/>
                    <a:p>
                      <a:pPr algn="ctr" fontAlgn="b"/>
                      <a:r>
                        <a:rPr lang="en-GB" sz="1500" u="none" strike="noStrike">
                          <a:effectLst/>
                        </a:rPr>
                        <a:t>202310</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587</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592</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99%</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774565459"/>
                  </a:ext>
                </a:extLst>
              </a:tr>
              <a:tr h="254000">
                <a:tc>
                  <a:txBody>
                    <a:bodyPr/>
                    <a:lstStyle/>
                    <a:p>
                      <a:pPr algn="ctr" fontAlgn="b"/>
                      <a:r>
                        <a:rPr lang="en-GB" sz="1500" u="none" strike="noStrike">
                          <a:effectLst/>
                        </a:rPr>
                        <a:t>202311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586</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18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604</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97%</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1035528670"/>
                  </a:ext>
                </a:extLst>
              </a:tr>
              <a:tr h="254000">
                <a:tc>
                  <a:txBody>
                    <a:bodyPr/>
                    <a:lstStyle/>
                    <a:p>
                      <a:pPr algn="ctr" fontAlgn="b"/>
                      <a:r>
                        <a:rPr lang="en-GB" sz="1500" u="none" strike="noStrike">
                          <a:effectLst/>
                        </a:rPr>
                        <a:t>202312</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513</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45</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558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92%</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601164613"/>
                  </a:ext>
                </a:extLst>
              </a:tr>
              <a:tr h="254000">
                <a:tc>
                  <a:txBody>
                    <a:bodyPr/>
                    <a:lstStyle/>
                    <a:p>
                      <a:pPr algn="ctr" fontAlgn="b"/>
                      <a:r>
                        <a:rPr lang="en-GB" sz="1500" u="none" strike="noStrike">
                          <a:effectLst/>
                        </a:rPr>
                        <a:t>202401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553</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28</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581</a:t>
                      </a:r>
                      <a:endParaRPr lang="en-GB" sz="1500" b="0"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95%</a:t>
                      </a:r>
                      <a:endParaRPr lang="en-GB" sz="1500" b="0" i="0" u="none" strike="noStrike">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2049386223"/>
                  </a:ext>
                </a:extLst>
              </a:tr>
              <a:tr h="254000">
                <a:tc>
                  <a:txBody>
                    <a:bodyPr/>
                    <a:lstStyle/>
                    <a:p>
                      <a:pPr algn="ctr" fontAlgn="b"/>
                      <a:r>
                        <a:rPr lang="en-GB" sz="1500" u="none" strike="noStrike">
                          <a:effectLst/>
                        </a:rPr>
                        <a:t>Grand Total</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4613</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460</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a:effectLst/>
                        </a:rPr>
                        <a:t>5073</a:t>
                      </a:r>
                      <a:endParaRPr lang="en-GB" sz="1500" b="1" i="0" u="none" strike="noStrike">
                        <a:solidFill>
                          <a:srgbClr val="000000"/>
                        </a:solidFill>
                        <a:effectLst/>
                        <a:latin typeface="Calibri" panose="020F0502020204030204" pitchFamily="34" charset="0"/>
                      </a:endParaRPr>
                    </a:p>
                  </a:txBody>
                  <a:tcPr marL="12700" marR="12700" marT="12700" marB="0" anchor="b"/>
                </a:tc>
                <a:tc>
                  <a:txBody>
                    <a:bodyPr/>
                    <a:lstStyle/>
                    <a:p>
                      <a:pPr algn="ctr" fontAlgn="b"/>
                      <a:r>
                        <a:rPr lang="en-GB" sz="1500" u="none" strike="noStrike" dirty="0">
                          <a:effectLst/>
                        </a:rPr>
                        <a:t>91%</a:t>
                      </a:r>
                      <a:endParaRPr lang="en-GB" sz="1500" b="1" i="0" u="none" strike="noStrike" dirty="0">
                        <a:solidFill>
                          <a:srgbClr val="000000"/>
                        </a:solidFill>
                        <a:effectLst/>
                        <a:latin typeface="Calibri" panose="020F0502020204030204" pitchFamily="34" charset="0"/>
                      </a:endParaRPr>
                    </a:p>
                  </a:txBody>
                  <a:tcPr marL="12700" marR="12700" marT="12700" marB="0" anchor="b"/>
                </a:tc>
                <a:extLst>
                  <a:ext uri="{0D108BD9-81ED-4DB2-BD59-A6C34878D82A}">
                    <a16:rowId xmlns:a16="http://schemas.microsoft.com/office/drawing/2014/main" val="4229489820"/>
                  </a:ext>
                </a:extLst>
              </a:tr>
            </a:tbl>
          </a:graphicData>
        </a:graphic>
      </p:graphicFrame>
    </p:spTree>
    <p:extLst>
      <p:ext uri="{BB962C8B-B14F-4D97-AF65-F5344CB8AC3E}">
        <p14:creationId xmlns:p14="http://schemas.microsoft.com/office/powerpoint/2010/main" val="3522989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84039" y="92009"/>
            <a:ext cx="8140699" cy="1405641"/>
          </a:xfrm>
          <a:prstGeom prst="rect">
            <a:avLst/>
          </a:prstGeom>
          <a:noFill/>
        </p:spPr>
        <p:txBody>
          <a:bodyPr wrap="square" rtlCol="0">
            <a:spAutoFit/>
          </a:bodyPr>
          <a:lstStyle/>
          <a:p>
            <a:pPr algn="ctr" defTabSz="609585"/>
            <a:r>
              <a:rPr lang="en-US" sz="4267" b="1" dirty="0">
                <a:solidFill>
                  <a:srgbClr val="1B69B0"/>
                </a:solidFill>
                <a:latin typeface="Arial" charset="0"/>
                <a:ea typeface="Arial" charset="0"/>
                <a:cs typeface="Arial" charset="0"/>
              </a:rPr>
              <a:t>What we currently offer for front door frailty</a:t>
            </a:r>
          </a:p>
        </p:txBody>
      </p:sp>
      <p:sp>
        <p:nvSpPr>
          <p:cNvPr id="9" name="TextBox 8"/>
          <p:cNvSpPr txBox="1"/>
          <p:nvPr/>
        </p:nvSpPr>
        <p:spPr>
          <a:xfrm>
            <a:off x="474737" y="3287411"/>
            <a:ext cx="3474016" cy="1569660"/>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SNOP Team – nurses, HCA’s and therapists</a:t>
            </a:r>
          </a:p>
        </p:txBody>
      </p:sp>
      <p:sp>
        <p:nvSpPr>
          <p:cNvPr id="2" name="TextBox 1">
            <a:extLst>
              <a:ext uri="{FF2B5EF4-FFF2-40B4-BE49-F238E27FC236}">
                <a16:creationId xmlns:a16="http://schemas.microsoft.com/office/drawing/2014/main" id="{3B9BFB7A-F29A-26BE-0880-0FE591BD41C9}"/>
              </a:ext>
            </a:extLst>
          </p:cNvPr>
          <p:cNvSpPr txBox="1"/>
          <p:nvPr/>
        </p:nvSpPr>
        <p:spPr>
          <a:xfrm>
            <a:off x="4794914" y="2984059"/>
            <a:ext cx="918949" cy="584775"/>
          </a:xfrm>
          <a:prstGeom prst="rect">
            <a:avLst/>
          </a:prstGeom>
          <a:noFill/>
        </p:spPr>
        <p:txBody>
          <a:bodyPr wrap="square" rtlCol="0">
            <a:spAutoFit/>
          </a:bodyPr>
          <a:lstStyle/>
          <a:p>
            <a:pPr defTabSz="609585"/>
            <a:r>
              <a:rPr lang="en-GB" sz="3200" dirty="0">
                <a:solidFill>
                  <a:prstClr val="black"/>
                </a:solidFill>
                <a:latin typeface="Arial" panose="020B0604020202020204" pitchFamily="34" charset="0"/>
                <a:cs typeface="Arial" panose="020B0604020202020204" pitchFamily="34" charset="0"/>
              </a:rPr>
              <a:t>VS</a:t>
            </a:r>
          </a:p>
        </p:txBody>
      </p:sp>
      <p:sp>
        <p:nvSpPr>
          <p:cNvPr id="3" name="TextBox 2">
            <a:extLst>
              <a:ext uri="{FF2B5EF4-FFF2-40B4-BE49-F238E27FC236}">
                <a16:creationId xmlns:a16="http://schemas.microsoft.com/office/drawing/2014/main" id="{A78E9D77-67F4-D46C-35DB-E4593E9F269D}"/>
              </a:ext>
            </a:extLst>
          </p:cNvPr>
          <p:cNvSpPr txBox="1"/>
          <p:nvPr/>
        </p:nvSpPr>
        <p:spPr>
          <a:xfrm>
            <a:off x="6469039" y="3429000"/>
            <a:ext cx="4867701" cy="2554545"/>
          </a:xfrm>
          <a:prstGeom prst="rect">
            <a:avLst/>
          </a:prstGeom>
          <a:noFill/>
        </p:spPr>
        <p:txBody>
          <a:bodyPr wrap="square" rtlCol="0">
            <a:spAutoFit/>
          </a:bodyPr>
          <a:lstStyle/>
          <a:p>
            <a:pPr marL="380990" indent="-380990" defTabSz="609585">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Geriatrician at the front door</a:t>
            </a:r>
          </a:p>
          <a:p>
            <a:pPr marL="380990" indent="-380990" defTabSz="609585">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SDEC Area for frailty </a:t>
            </a:r>
          </a:p>
          <a:p>
            <a:pPr marL="457189" indent="-457189" defTabSz="609585">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Complete MDT approach</a:t>
            </a:r>
          </a:p>
        </p:txBody>
      </p:sp>
      <p:sp>
        <p:nvSpPr>
          <p:cNvPr id="5" name="TextBox 4">
            <a:extLst>
              <a:ext uri="{FF2B5EF4-FFF2-40B4-BE49-F238E27FC236}">
                <a16:creationId xmlns:a16="http://schemas.microsoft.com/office/drawing/2014/main" id="{9C6AD22E-7E06-8589-1E52-274C379FFB1D}"/>
              </a:ext>
            </a:extLst>
          </p:cNvPr>
          <p:cNvSpPr txBox="1"/>
          <p:nvPr/>
        </p:nvSpPr>
        <p:spPr>
          <a:xfrm>
            <a:off x="474737" y="2277928"/>
            <a:ext cx="4183699" cy="584775"/>
          </a:xfrm>
          <a:prstGeom prst="rect">
            <a:avLst/>
          </a:prstGeom>
          <a:noFill/>
        </p:spPr>
        <p:txBody>
          <a:bodyPr wrap="square" rtlCol="0">
            <a:spAutoFit/>
          </a:bodyPr>
          <a:lstStyle/>
          <a:p>
            <a:pPr defTabSz="609585"/>
            <a:r>
              <a:rPr lang="en-GB" sz="3200" b="1" dirty="0">
                <a:solidFill>
                  <a:prstClr val="black"/>
                </a:solidFill>
                <a:latin typeface="Arial" panose="020B0604020202020204" pitchFamily="34" charset="0"/>
                <a:cs typeface="Arial" panose="020B0604020202020204" pitchFamily="34" charset="0"/>
              </a:rPr>
              <a:t>Current services</a:t>
            </a:r>
          </a:p>
        </p:txBody>
      </p:sp>
      <p:sp>
        <p:nvSpPr>
          <p:cNvPr id="6" name="TextBox 5">
            <a:extLst>
              <a:ext uri="{FF2B5EF4-FFF2-40B4-BE49-F238E27FC236}">
                <a16:creationId xmlns:a16="http://schemas.microsoft.com/office/drawing/2014/main" id="{BCF5E294-0009-7F3A-8A2A-DEC295E5802B}"/>
              </a:ext>
            </a:extLst>
          </p:cNvPr>
          <p:cNvSpPr txBox="1"/>
          <p:nvPr/>
        </p:nvSpPr>
        <p:spPr>
          <a:xfrm>
            <a:off x="6951259" y="2277928"/>
            <a:ext cx="4312692" cy="584775"/>
          </a:xfrm>
          <a:prstGeom prst="rect">
            <a:avLst/>
          </a:prstGeom>
          <a:noFill/>
        </p:spPr>
        <p:txBody>
          <a:bodyPr wrap="square" rtlCol="0">
            <a:spAutoFit/>
          </a:bodyPr>
          <a:lstStyle/>
          <a:p>
            <a:pPr defTabSz="609585"/>
            <a:r>
              <a:rPr lang="en-GB" sz="3200" b="1" dirty="0">
                <a:solidFill>
                  <a:prstClr val="black"/>
                </a:solidFill>
                <a:latin typeface="Arial" panose="020B0604020202020204" pitchFamily="34" charset="0"/>
                <a:cs typeface="Arial" panose="020B0604020202020204" pitchFamily="34" charset="0"/>
              </a:rPr>
              <a:t>Proposed service</a:t>
            </a:r>
          </a:p>
        </p:txBody>
      </p:sp>
    </p:spTree>
    <p:extLst>
      <p:ext uri="{BB962C8B-B14F-4D97-AF65-F5344CB8AC3E}">
        <p14:creationId xmlns:p14="http://schemas.microsoft.com/office/powerpoint/2010/main" val="237489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3175" y="221613"/>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Main points</a:t>
            </a:r>
          </a:p>
        </p:txBody>
      </p:sp>
      <p:sp>
        <p:nvSpPr>
          <p:cNvPr id="9" name="TextBox 8"/>
          <p:cNvSpPr txBox="1"/>
          <p:nvPr/>
        </p:nvSpPr>
        <p:spPr>
          <a:xfrm>
            <a:off x="457201" y="1688586"/>
            <a:ext cx="11496673" cy="4562788"/>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GB" sz="3200" kern="100" dirty="0">
                <a:solidFill>
                  <a:prstClr val="black"/>
                </a:solidFill>
                <a:latin typeface="Arial" panose="020B0604020202020204" pitchFamily="34" charset="0"/>
                <a:ea typeface="Calibri" panose="020F0502020204030204" pitchFamily="34" charset="0"/>
                <a:cs typeface="Arial" panose="020B0604020202020204" pitchFamily="34" charset="0"/>
              </a:rPr>
              <a:t>More complex patients being discharged, or LOS reduced with specialist geriatrician input early on in admission. </a:t>
            </a:r>
          </a:p>
          <a:p>
            <a:pPr marL="457189" indent="-457189" defTabSz="609585">
              <a:spcAft>
                <a:spcPts val="51"/>
              </a:spcAft>
              <a:buFont typeface="Arial" panose="020B0604020202020204" pitchFamily="34" charset="0"/>
              <a:buChar char="•"/>
            </a:pPr>
            <a:r>
              <a:rPr lang="en-GB" sz="3200" kern="100" dirty="0">
                <a:solidFill>
                  <a:prstClr val="black"/>
                </a:solidFill>
                <a:latin typeface="Arial" panose="020B0604020202020204" pitchFamily="34" charset="0"/>
                <a:ea typeface="Calibri" panose="020F0502020204030204" pitchFamily="34" charset="0"/>
                <a:cs typeface="Arial" panose="020B0604020202020204" pitchFamily="34" charset="0"/>
              </a:rPr>
              <a:t>Better patient journey. </a:t>
            </a:r>
          </a:p>
          <a:p>
            <a:pPr marL="457189" indent="-457189" defTabSz="609585">
              <a:spcAft>
                <a:spcPts val="51"/>
              </a:spcAft>
              <a:buFont typeface="Arial" panose="020B0604020202020204" pitchFamily="34" charset="0"/>
              <a:buChar char="•"/>
            </a:pP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More holistic approach for family and patient.</a:t>
            </a:r>
          </a:p>
          <a:p>
            <a:pPr marL="457189" indent="-457189" defTabSz="609585">
              <a:spcAft>
                <a:spcPts val="51"/>
              </a:spcAft>
              <a:buFont typeface="Arial" panose="020B0604020202020204" pitchFamily="34" charset="0"/>
              <a:buChar char="•"/>
            </a:pPr>
            <a:r>
              <a:rPr lang="en-GB" sz="3200" dirty="0">
                <a:solidFill>
                  <a:srgbClr val="2A2A2A"/>
                </a:solidFill>
                <a:latin typeface="Arial" panose="020B0604020202020204" pitchFamily="34" charset="0"/>
                <a:cs typeface="Arial" panose="020B0604020202020204" pitchFamily="34" charset="0"/>
              </a:rPr>
              <a:t>CGA seems to be beneficial in the hospital medical setting for multiple health outcomes, with a high certainty of evidence. The evidence of benefits is less strong for the use of CGA in other settings (British geriatric society, </a:t>
            </a:r>
            <a:r>
              <a:rPr lang="en-GB" sz="3200" i="1" dirty="0">
                <a:solidFill>
                  <a:srgbClr val="2A2A2A"/>
                </a:solidFill>
                <a:latin typeface="Source Sans Pro" panose="020B0503030403020204" pitchFamily="34" charset="0"/>
              </a:rPr>
              <a:t>Age and Ageing</a:t>
            </a:r>
            <a:r>
              <a:rPr lang="en-GB" sz="3200" dirty="0">
                <a:solidFill>
                  <a:srgbClr val="2A2A2A"/>
                </a:solidFill>
                <a:latin typeface="Source Sans Pro" panose="020B0503030403020204" pitchFamily="34" charset="0"/>
              </a:rPr>
              <a:t>, Volume 51, Issue 5, May 2022, afac104,</a:t>
            </a:r>
            <a:r>
              <a:rPr lang="en-GB" sz="3200" dirty="0">
                <a:solidFill>
                  <a:srgbClr val="2A2A2A"/>
                </a:solidFill>
                <a:latin typeface="Arial" panose="020B0604020202020204" pitchFamily="34" charset="0"/>
                <a:cs typeface="Arial" panose="020B0604020202020204" pitchFamily="34" charset="0"/>
              </a:rPr>
              <a:t>).</a:t>
            </a:r>
            <a:endParaRPr lang="en-US" sz="3200" dirty="0">
              <a:solidFill>
                <a:prstClr val="black">
                  <a:lumMod val="75000"/>
                  <a:lumOff val="25000"/>
                </a:prst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89519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9451" y="5714"/>
            <a:ext cx="10159999" cy="1405641"/>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Trial week with geriatrician input at the front door</a:t>
            </a:r>
          </a:p>
        </p:txBody>
      </p:sp>
      <p:sp>
        <p:nvSpPr>
          <p:cNvPr id="9" name="TextBox 8"/>
          <p:cNvSpPr txBox="1"/>
          <p:nvPr/>
        </p:nvSpPr>
        <p:spPr>
          <a:xfrm>
            <a:off x="1733552" y="2981086"/>
            <a:ext cx="7785099" cy="3072636"/>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5 virtual ward referrals over space of 5 days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Prior to this average 1-2 in 5 days. (some of these complex – early ACP discussed).</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3295168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04925" y="139064"/>
            <a:ext cx="8140699" cy="1405641"/>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Barriers to improvements for frailty patients</a:t>
            </a:r>
          </a:p>
        </p:txBody>
      </p:sp>
      <p:sp>
        <p:nvSpPr>
          <p:cNvPr id="9" name="TextBox 8"/>
          <p:cNvSpPr txBox="1"/>
          <p:nvPr/>
        </p:nvSpPr>
        <p:spPr>
          <a:xfrm>
            <a:off x="390528" y="1933217"/>
            <a:ext cx="10991849" cy="3775457"/>
          </a:xfrm>
          <a:prstGeom prst="rect">
            <a:avLst/>
          </a:prstGeom>
          <a:noFill/>
        </p:spPr>
        <p:txBody>
          <a:bodyPr wrap="square" rtlCol="0">
            <a:spAutoFit/>
          </a:bodyPr>
          <a:lstStyle/>
          <a:p>
            <a:pPr marL="457189" indent="-457189" defTabSz="609585">
              <a:lnSpc>
                <a:spcPct val="115000"/>
              </a:lnSpc>
              <a:spcAft>
                <a:spcPts val="1333"/>
              </a:spcAft>
              <a:buFont typeface="Arial" panose="020B0604020202020204" pitchFamily="34" charset="0"/>
              <a:buChar char="•"/>
            </a:pPr>
            <a:r>
              <a:rPr lang="en-GB" sz="3200" kern="100" dirty="0">
                <a:solidFill>
                  <a:prstClr val="black"/>
                </a:solidFill>
                <a:latin typeface="Arial" panose="020B0604020202020204" pitchFamily="34" charset="0"/>
                <a:ea typeface="Calibri" panose="020F0502020204030204" pitchFamily="34" charset="0"/>
                <a:cs typeface="Arial" panose="020B0604020202020204" pitchFamily="34" charset="0"/>
              </a:rPr>
              <a:t>No medical/discharging clinician with the team. Currently we are dependent on bleeping medical specialities and teams or ED doctors to act upon our advice and plans. </a:t>
            </a:r>
          </a:p>
          <a:p>
            <a:pPr marL="457189" indent="-457189" defTabSz="609585">
              <a:lnSpc>
                <a:spcPct val="115000"/>
              </a:lnSpc>
              <a:spcAft>
                <a:spcPts val="1333"/>
              </a:spcAft>
              <a:buFont typeface="Arial" panose="020B0604020202020204" pitchFamily="34" charset="0"/>
              <a:buChar char="•"/>
            </a:pPr>
            <a:r>
              <a:rPr lang="en-GB" sz="3200" kern="100" dirty="0">
                <a:solidFill>
                  <a:prstClr val="black"/>
                </a:solidFill>
                <a:latin typeface="Arial" panose="020B0604020202020204" pitchFamily="34" charset="0"/>
                <a:ea typeface="Calibri" panose="020F0502020204030204" pitchFamily="34" charset="0"/>
                <a:cs typeface="Arial" panose="020B0604020202020204" pitchFamily="34" charset="0"/>
              </a:rPr>
              <a:t>We do not have full time HCA therefore have days with no HCA’s therefore complete out jobs/tasks ourselves. </a:t>
            </a:r>
          </a:p>
          <a:p>
            <a:pPr marL="457189" indent="-457189" defTabSz="609585">
              <a:lnSpc>
                <a:spcPct val="115000"/>
              </a:lnSpc>
              <a:spcAft>
                <a:spcPts val="1333"/>
              </a:spcAft>
              <a:buFont typeface="Arial" panose="020B0604020202020204" pitchFamily="34" charset="0"/>
              <a:buChar char="•"/>
            </a:pPr>
            <a:r>
              <a:rPr lang="en-US" sz="3200" dirty="0">
                <a:solidFill>
                  <a:prstClr val="black">
                    <a:lumMod val="75000"/>
                    <a:lumOff val="25000"/>
                  </a:prstClr>
                </a:solidFill>
                <a:latin typeface="Arial" panose="020B0604020202020204" pitchFamily="34" charset="0"/>
                <a:ea typeface="Arial" charset="0"/>
                <a:cs typeface="Arial" panose="020B0604020202020204" pitchFamily="34" charset="0"/>
              </a:rPr>
              <a:t>Nurse movement daily to cover ED pressures</a:t>
            </a:r>
          </a:p>
        </p:txBody>
      </p:sp>
    </p:spTree>
    <p:extLst>
      <p:ext uri="{BB962C8B-B14F-4D97-AF65-F5344CB8AC3E}">
        <p14:creationId xmlns:p14="http://schemas.microsoft.com/office/powerpoint/2010/main" val="3741818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43352" y="215265"/>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Summary</a:t>
            </a:r>
          </a:p>
        </p:txBody>
      </p:sp>
      <p:sp>
        <p:nvSpPr>
          <p:cNvPr id="9" name="TextBox 8"/>
          <p:cNvSpPr txBox="1"/>
          <p:nvPr/>
        </p:nvSpPr>
        <p:spPr>
          <a:xfrm>
            <a:off x="1647825" y="1763364"/>
            <a:ext cx="7785099" cy="4044697"/>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Improvement shown in 5 days with geriatrician input for discharging purposes. </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Number of referrals to service continues to increase therefore more specialist support required for better outcomes for patients/better patient journey.</a:t>
            </a:r>
          </a:p>
        </p:txBody>
      </p:sp>
    </p:spTree>
    <p:extLst>
      <p:ext uri="{BB962C8B-B14F-4D97-AF65-F5344CB8AC3E}">
        <p14:creationId xmlns:p14="http://schemas.microsoft.com/office/powerpoint/2010/main" val="2270834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62301" y="341679"/>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Action required</a:t>
            </a:r>
          </a:p>
        </p:txBody>
      </p:sp>
      <p:sp>
        <p:nvSpPr>
          <p:cNvPr id="2" name="TextBox 1">
            <a:extLst>
              <a:ext uri="{FF2B5EF4-FFF2-40B4-BE49-F238E27FC236}">
                <a16:creationId xmlns:a16="http://schemas.microsoft.com/office/drawing/2014/main" id="{105EA293-9C1E-5F74-225C-CCA42E4732DF}"/>
              </a:ext>
            </a:extLst>
          </p:cNvPr>
          <p:cNvSpPr txBox="1"/>
          <p:nvPr/>
        </p:nvSpPr>
        <p:spPr>
          <a:xfrm>
            <a:off x="1443038" y="2409825"/>
            <a:ext cx="9305924" cy="2554545"/>
          </a:xfrm>
          <a:prstGeom prst="rect">
            <a:avLst/>
          </a:prstGeom>
          <a:noFill/>
        </p:spPr>
        <p:txBody>
          <a:bodyPr wrap="square" rtlCol="0">
            <a:spAutoFit/>
          </a:bodyPr>
          <a:lstStyle/>
          <a:p>
            <a:pPr marL="380990" indent="-380990" defTabSz="609585">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Protected specialist service</a:t>
            </a:r>
          </a:p>
          <a:p>
            <a:pPr marL="380990" indent="-380990" defTabSz="609585">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Specialist geriatrician input</a:t>
            </a:r>
          </a:p>
          <a:p>
            <a:pPr marL="380990" indent="-380990" defTabSz="609585">
              <a:buFont typeface="Arial" panose="020B0604020202020204" pitchFamily="34" charset="0"/>
              <a:buChar char="•"/>
            </a:pPr>
            <a:r>
              <a:rPr lang="en-GB" sz="3200" dirty="0">
                <a:solidFill>
                  <a:prstClr val="black"/>
                </a:solidFill>
                <a:latin typeface="Arial" panose="020B0604020202020204" pitchFamily="34" charset="0"/>
                <a:cs typeface="Arial" panose="020B0604020202020204" pitchFamily="34" charset="0"/>
              </a:rPr>
              <a:t>More education for wider hospital on frailty syndromes / services than can be provided in the community to support our frailty patients</a:t>
            </a:r>
          </a:p>
        </p:txBody>
      </p:sp>
    </p:spTree>
    <p:extLst>
      <p:ext uri="{BB962C8B-B14F-4D97-AF65-F5344CB8AC3E}">
        <p14:creationId xmlns:p14="http://schemas.microsoft.com/office/powerpoint/2010/main" val="476573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03427" y="339091"/>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Thank you for listening </a:t>
            </a:r>
            <a:r>
              <a:rPr lang="en-US" sz="4267" b="1" dirty="0">
                <a:solidFill>
                  <a:srgbClr val="1B69B0"/>
                </a:solidFill>
                <a:latin typeface="Arial" charset="0"/>
                <a:ea typeface="Arial" charset="0"/>
                <a:cs typeface="Arial" charset="0"/>
                <a:sym typeface="Wingdings" panose="05000000000000000000" pitchFamily="2" charset="2"/>
              </a:rPr>
              <a:t></a:t>
            </a:r>
            <a:endParaRPr lang="en-US" sz="4267" b="1" dirty="0">
              <a:solidFill>
                <a:srgbClr val="1B69B0"/>
              </a:solidFill>
              <a:latin typeface="Arial" charset="0"/>
              <a:ea typeface="Arial" charset="0"/>
              <a:cs typeface="Arial" charset="0"/>
            </a:endParaRPr>
          </a:p>
        </p:txBody>
      </p:sp>
      <p:pic>
        <p:nvPicPr>
          <p:cNvPr id="3" name="Picture 2" descr="A close-up of a page&#10;&#10;Description automatically generated">
            <a:extLst>
              <a:ext uri="{FF2B5EF4-FFF2-40B4-BE49-F238E27FC236}">
                <a16:creationId xmlns:a16="http://schemas.microsoft.com/office/drawing/2014/main" id="{46BF3CAC-8B74-8F9C-BD51-2E7D027DFE72}"/>
              </a:ext>
            </a:extLst>
          </p:cNvPr>
          <p:cNvPicPr>
            <a:picLocks noChangeAspect="1"/>
          </p:cNvPicPr>
          <p:nvPr/>
        </p:nvPicPr>
        <p:blipFill>
          <a:blip r:embed="rId2"/>
          <a:stretch>
            <a:fillRect/>
          </a:stretch>
        </p:blipFill>
        <p:spPr>
          <a:xfrm>
            <a:off x="2772388" y="1762126"/>
            <a:ext cx="6647225" cy="4559215"/>
          </a:xfrm>
          <a:prstGeom prst="rect">
            <a:avLst/>
          </a:prstGeom>
        </p:spPr>
      </p:pic>
    </p:spTree>
    <p:extLst>
      <p:ext uri="{BB962C8B-B14F-4D97-AF65-F5344CB8AC3E}">
        <p14:creationId xmlns:p14="http://schemas.microsoft.com/office/powerpoint/2010/main" val="3847373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a:xfrm>
            <a:off x="2120245" y="2483145"/>
            <a:ext cx="7438534" cy="945855"/>
          </a:xfrm>
        </p:spPr>
        <p:txBody>
          <a:bodyPr vert="horz" lIns="91440" tIns="45720" rIns="91440" bIns="45720" rtlCol="0" anchor="t">
            <a:normAutofit fontScale="92500" lnSpcReduction="20000"/>
          </a:bodyPr>
          <a:lstStyle/>
          <a:p>
            <a:pPr marL="0" indent="0" algn="ctr">
              <a:buNone/>
            </a:pPr>
            <a:r>
              <a:rPr lang="en-US" sz="8000" dirty="0">
                <a:solidFill>
                  <a:srgbClr val="0070C0"/>
                </a:solidFill>
              </a:rPr>
              <a:t>Break</a:t>
            </a:r>
            <a:r>
              <a:rPr lang="en-US" sz="4800" dirty="0">
                <a:solidFill>
                  <a:srgbClr val="0070C0"/>
                </a:solidFill>
              </a:rPr>
              <a:t> </a:t>
            </a:r>
          </a:p>
        </p:txBody>
      </p:sp>
    </p:spTree>
    <p:extLst>
      <p:ext uri="{BB962C8B-B14F-4D97-AF65-F5344CB8AC3E}">
        <p14:creationId xmlns:p14="http://schemas.microsoft.com/office/powerpoint/2010/main" val="2143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1996 and beyond!</a:t>
            </a:r>
          </a:p>
        </p:txBody>
      </p:sp>
      <p:sp>
        <p:nvSpPr>
          <p:cNvPr id="9" name="TextBox 8"/>
          <p:cNvSpPr txBox="1"/>
          <p:nvPr/>
        </p:nvSpPr>
        <p:spPr>
          <a:xfrm>
            <a:off x="457201" y="2477740"/>
            <a:ext cx="11172907" cy="4121641"/>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Wirral Grammar School – A Levels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Supervisor – Department store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WUTH - Medical Records / Clerical Officer</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Team Leader – Women’s Services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DHT – Clinical Systems Analyst / Trainer</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IT Senior Support Specialist – Helpdesk</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3124061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p:txBody>
          <a:bodyPr vert="horz" lIns="91440" tIns="45720" rIns="91440" bIns="45720" rtlCol="0" anchor="t">
            <a:normAutofit/>
          </a:bodyPr>
          <a:lstStyle/>
          <a:p>
            <a:pPr marL="0" indent="0" algn="ctr">
              <a:lnSpc>
                <a:spcPct val="107000"/>
              </a:lnSpc>
              <a:spcAft>
                <a:spcPts val="800"/>
              </a:spcAft>
              <a:buNone/>
            </a:pPr>
            <a:r>
              <a:rPr lang="en-GB" sz="4800" b="1" dirty="0">
                <a:solidFill>
                  <a:srgbClr val="0070C0"/>
                </a:solidFill>
                <a:latin typeface="Calibri Light"/>
                <a:cs typeface="Calibri"/>
              </a:rPr>
              <a:t>Please </a:t>
            </a:r>
            <a:r>
              <a:rPr lang="en-GB" sz="4800" b="1" dirty="0">
                <a:solidFill>
                  <a:srgbClr val="0070C0"/>
                </a:solidFill>
                <a:latin typeface="+mj-lt"/>
                <a:cs typeface="Calibri"/>
              </a:rPr>
              <a:t>welcome </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Jennifer Hough</a:t>
            </a:r>
          </a:p>
          <a:p>
            <a:pPr marL="0" indent="0" algn="ctr">
              <a:buNone/>
            </a:pPr>
            <a:r>
              <a:rPr lang="en-GB" sz="4800" b="1" dirty="0">
                <a:solidFill>
                  <a:srgbClr val="0070C0"/>
                </a:solidFill>
                <a:effectLst/>
                <a:latin typeface="+mj-lt"/>
                <a:ea typeface="Calibri" panose="020F0502020204030204" pitchFamily="34" charset="0"/>
              </a:rPr>
              <a:t>X-Ray Imaging Manager  </a:t>
            </a:r>
            <a:endParaRPr lang="en-GB" sz="4800" b="1" dirty="0">
              <a:solidFill>
                <a:srgbClr val="0070C0"/>
              </a:solidFill>
              <a:latin typeface="+mj-lt"/>
              <a:ea typeface="+mn-lt"/>
              <a:cs typeface="+mn-lt"/>
            </a:endParaRPr>
          </a:p>
        </p:txBody>
      </p:sp>
    </p:spTree>
    <p:extLst>
      <p:ext uri="{BB962C8B-B14F-4D97-AF65-F5344CB8AC3E}">
        <p14:creationId xmlns:p14="http://schemas.microsoft.com/office/powerpoint/2010/main" val="124065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6367053" y="2671990"/>
            <a:ext cx="5491571" cy="1514019"/>
          </a:xfrm>
        </p:spPr>
        <p:txBody>
          <a:bodyPr rtlCol="0"/>
          <a:lstStyle/>
          <a:p>
            <a:pPr rtl="0"/>
            <a:r>
              <a:rPr lang="en-GB" dirty="0"/>
              <a:t>Creating paper free requests throughout radiology</a:t>
            </a:r>
          </a:p>
        </p:txBody>
      </p:sp>
      <p:sp>
        <p:nvSpPr>
          <p:cNvPr id="3" name="Text Placeholder 2">
            <a:extLst>
              <a:ext uri="{FF2B5EF4-FFF2-40B4-BE49-F238E27FC236}">
                <a16:creationId xmlns:a16="http://schemas.microsoft.com/office/drawing/2014/main" id="{F18E61D8-31A3-2D45-8E25-CBE846E26E1C}"/>
              </a:ext>
            </a:extLst>
          </p:cNvPr>
          <p:cNvSpPr>
            <a:spLocks noGrp="1"/>
          </p:cNvSpPr>
          <p:nvPr>
            <p:ph type="body" sz="quarter" idx="11"/>
          </p:nvPr>
        </p:nvSpPr>
        <p:spPr>
          <a:xfrm>
            <a:off x="6367054" y="4935447"/>
            <a:ext cx="5491570" cy="953337"/>
          </a:xfrm>
        </p:spPr>
        <p:txBody>
          <a:bodyPr rtlCol="0"/>
          <a:lstStyle/>
          <a:p>
            <a:pPr rtl="0"/>
            <a:r>
              <a:rPr lang="en-GB" dirty="0">
                <a:latin typeface="+mj-lt"/>
              </a:rPr>
              <a:t>Jennifer Hough</a:t>
            </a:r>
          </a:p>
          <a:p>
            <a:pPr rtl="0"/>
            <a:r>
              <a:rPr lang="en-GB" dirty="0"/>
              <a:t>X-Ray Manager</a:t>
            </a:r>
          </a:p>
          <a:p>
            <a:pPr rtl="0"/>
            <a:r>
              <a:rPr lang="en-GB" dirty="0"/>
              <a:t>Wirral University Teaching Hospital</a:t>
            </a:r>
          </a:p>
          <a:p>
            <a:pPr rtl="0"/>
            <a:endParaRPr lang="en-GB" dirty="0"/>
          </a:p>
        </p:txBody>
      </p:sp>
    </p:spTree>
    <p:extLst>
      <p:ext uri="{BB962C8B-B14F-4D97-AF65-F5344CB8AC3E}">
        <p14:creationId xmlns:p14="http://schemas.microsoft.com/office/powerpoint/2010/main" val="1713486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ncing skeleton vector illustration 12245272 Vector Art at Vecteezy">
            <a:extLst>
              <a:ext uri="{FF2B5EF4-FFF2-40B4-BE49-F238E27FC236}">
                <a16:creationId xmlns:a16="http://schemas.microsoft.com/office/drawing/2014/main" id="{5496B23A-9448-5082-432E-D6CE0B79A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591550" y="2874875"/>
            <a:ext cx="2838450" cy="3748733"/>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a:extLst>
              <a:ext uri="{FF2B5EF4-FFF2-40B4-BE49-F238E27FC236}">
                <a16:creationId xmlns:a16="http://schemas.microsoft.com/office/drawing/2014/main" id="{3E2A33C8-DA96-DAE7-60F0-FFA9B4471B9E}"/>
              </a:ext>
            </a:extLst>
          </p:cNvPr>
          <p:cNvSpPr>
            <a:spLocks noGrp="1"/>
          </p:cNvSpPr>
          <p:nvPr>
            <p:ph type="title"/>
          </p:nvPr>
        </p:nvSpPr>
        <p:spPr>
          <a:xfrm>
            <a:off x="952499" y="1149652"/>
            <a:ext cx="4941477" cy="610863"/>
          </a:xfrm>
        </p:spPr>
        <p:txBody>
          <a:bodyPr/>
          <a:lstStyle/>
          <a:p>
            <a:r>
              <a:rPr lang="en-GB" dirty="0"/>
              <a:t>Who am I?</a:t>
            </a:r>
          </a:p>
        </p:txBody>
      </p:sp>
      <p:sp>
        <p:nvSpPr>
          <p:cNvPr id="17" name="Text Placeholder 16">
            <a:extLst>
              <a:ext uri="{FF2B5EF4-FFF2-40B4-BE49-F238E27FC236}">
                <a16:creationId xmlns:a16="http://schemas.microsoft.com/office/drawing/2014/main" id="{8F8D0851-EF23-147E-E8B9-B5EBA5978783}"/>
              </a:ext>
            </a:extLst>
          </p:cNvPr>
          <p:cNvSpPr>
            <a:spLocks noGrp="1"/>
          </p:cNvSpPr>
          <p:nvPr>
            <p:ph type="body" sz="quarter" idx="10"/>
          </p:nvPr>
        </p:nvSpPr>
        <p:spPr>
          <a:xfrm>
            <a:off x="952499" y="2155371"/>
            <a:ext cx="8051541" cy="2146041"/>
          </a:xfrm>
        </p:spPr>
        <p:txBody>
          <a:bodyPr/>
          <a:lstStyle/>
          <a:p>
            <a:r>
              <a:rPr lang="en-GB" sz="2400" dirty="0"/>
              <a:t>- From Wirral </a:t>
            </a:r>
          </a:p>
          <a:p>
            <a:r>
              <a:rPr lang="en-GB" sz="2400" dirty="0"/>
              <a:t>- Qualified from SHU in 2009 as Radiographer </a:t>
            </a:r>
          </a:p>
          <a:p>
            <a:r>
              <a:rPr lang="en-GB" sz="2400" dirty="0"/>
              <a:t>- 2009 - First job - Norfolk and Norwich University Hospital </a:t>
            </a:r>
          </a:p>
          <a:p>
            <a:r>
              <a:rPr lang="en-GB" sz="2400" dirty="0"/>
              <a:t>- 2010 – Sheffield Children’s Hospital – Paediatric 		   Radiographer - Senior</a:t>
            </a:r>
          </a:p>
          <a:p>
            <a:r>
              <a:rPr lang="en-GB" sz="2400" dirty="0"/>
              <a:t>- 2016 – SCH Trauma Lead / Deputy Principal lead</a:t>
            </a:r>
          </a:p>
          <a:p>
            <a:r>
              <a:rPr lang="en-GB" sz="2400" dirty="0"/>
              <a:t>- Dec 2022 – WUTH – X-ray Imaging Manager</a:t>
            </a:r>
          </a:p>
          <a:p>
            <a:r>
              <a:rPr lang="en-GB" sz="2400" dirty="0"/>
              <a:t>	- Leading Teams course in pursuit of self-improvement</a:t>
            </a:r>
          </a:p>
          <a:p>
            <a:endParaRPr lang="en-GB" sz="2400" dirty="0"/>
          </a:p>
        </p:txBody>
      </p:sp>
      <p:sp>
        <p:nvSpPr>
          <p:cNvPr id="15" name="Slide Number Placeholder 14">
            <a:extLst>
              <a:ext uri="{FF2B5EF4-FFF2-40B4-BE49-F238E27FC236}">
                <a16:creationId xmlns:a16="http://schemas.microsoft.com/office/drawing/2014/main" id="{81DA9797-117E-04B3-8D51-2E15EA545C9C}"/>
              </a:ext>
            </a:extLst>
          </p:cNvPr>
          <p:cNvSpPr>
            <a:spLocks noGrp="1"/>
          </p:cNvSpPr>
          <p:nvPr>
            <p:ph type="sldNum"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1100" b="0" i="0" u="none" strike="noStrike" kern="1200" cap="none" spc="0" normalizeH="0" baseline="0" noProof="0" dirty="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77471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CC65-1C96-E245-40D2-7F6BB3EED145}"/>
              </a:ext>
            </a:extLst>
          </p:cNvPr>
          <p:cNvSpPr>
            <a:spLocks noGrp="1"/>
          </p:cNvSpPr>
          <p:nvPr>
            <p:ph type="title"/>
          </p:nvPr>
        </p:nvSpPr>
        <p:spPr/>
        <p:txBody>
          <a:bodyPr/>
          <a:lstStyle/>
          <a:p>
            <a:r>
              <a:rPr lang="en-GB" dirty="0"/>
              <a:t>Current process</a:t>
            </a:r>
          </a:p>
        </p:txBody>
      </p:sp>
      <p:sp>
        <p:nvSpPr>
          <p:cNvPr id="3" name="Text Placeholder 2">
            <a:extLst>
              <a:ext uri="{FF2B5EF4-FFF2-40B4-BE49-F238E27FC236}">
                <a16:creationId xmlns:a16="http://schemas.microsoft.com/office/drawing/2014/main" id="{33E75007-27B6-715E-D076-E4F7F072B9EB}"/>
              </a:ext>
            </a:extLst>
          </p:cNvPr>
          <p:cNvSpPr>
            <a:spLocks noGrp="1"/>
          </p:cNvSpPr>
          <p:nvPr>
            <p:ph type="body" sz="quarter" idx="10"/>
          </p:nvPr>
        </p:nvSpPr>
        <p:spPr>
          <a:xfrm>
            <a:off x="977667" y="3520971"/>
            <a:ext cx="4838700" cy="574318"/>
          </a:xfrm>
        </p:spPr>
        <p:txBody>
          <a:bodyPr/>
          <a:lstStyle/>
          <a:p>
            <a:r>
              <a:rPr lang="en-GB" dirty="0"/>
              <a:t>Prior to arrival boxes ticked, cons then signs forms</a:t>
            </a:r>
          </a:p>
        </p:txBody>
      </p:sp>
      <p:sp>
        <p:nvSpPr>
          <p:cNvPr id="4" name="Text Placeholder 3">
            <a:extLst>
              <a:ext uri="{FF2B5EF4-FFF2-40B4-BE49-F238E27FC236}">
                <a16:creationId xmlns:a16="http://schemas.microsoft.com/office/drawing/2014/main" id="{EAB7A6C5-F53B-8E99-110E-0DA8D6AA9DD9}"/>
              </a:ext>
            </a:extLst>
          </p:cNvPr>
          <p:cNvSpPr>
            <a:spLocks noGrp="1"/>
          </p:cNvSpPr>
          <p:nvPr>
            <p:ph type="body" sz="quarter" idx="12"/>
          </p:nvPr>
        </p:nvSpPr>
        <p:spPr>
          <a:xfrm>
            <a:off x="952500" y="3150067"/>
            <a:ext cx="4838700" cy="315915"/>
          </a:xfrm>
        </p:spPr>
        <p:txBody>
          <a:bodyPr/>
          <a:lstStyle/>
          <a:p>
            <a:r>
              <a:rPr lang="en-GB" dirty="0"/>
              <a:t>Dr/Nurse fills in request	</a:t>
            </a:r>
          </a:p>
        </p:txBody>
      </p:sp>
      <p:sp>
        <p:nvSpPr>
          <p:cNvPr id="6" name="Text Placeholder 5">
            <a:extLst>
              <a:ext uri="{FF2B5EF4-FFF2-40B4-BE49-F238E27FC236}">
                <a16:creationId xmlns:a16="http://schemas.microsoft.com/office/drawing/2014/main" id="{070F9248-0E7A-7800-8CA8-38CE5497A599}"/>
              </a:ext>
            </a:extLst>
          </p:cNvPr>
          <p:cNvSpPr>
            <a:spLocks noGrp="1"/>
          </p:cNvSpPr>
          <p:nvPr>
            <p:ph type="body" sz="quarter" idx="14"/>
          </p:nvPr>
        </p:nvSpPr>
        <p:spPr>
          <a:xfrm>
            <a:off x="962044" y="3857258"/>
            <a:ext cx="4838700" cy="315915"/>
          </a:xfrm>
        </p:spPr>
        <p:txBody>
          <a:bodyPr/>
          <a:lstStyle/>
          <a:p>
            <a:r>
              <a:rPr lang="en-GB" dirty="0"/>
              <a:t>Patient hands form to reception</a:t>
            </a:r>
          </a:p>
        </p:txBody>
      </p:sp>
      <p:sp>
        <p:nvSpPr>
          <p:cNvPr id="7" name="Text Placeholder 6">
            <a:extLst>
              <a:ext uri="{FF2B5EF4-FFF2-40B4-BE49-F238E27FC236}">
                <a16:creationId xmlns:a16="http://schemas.microsoft.com/office/drawing/2014/main" id="{540666EF-4EC9-465D-04A9-1B49D6658E65}"/>
              </a:ext>
            </a:extLst>
          </p:cNvPr>
          <p:cNvSpPr>
            <a:spLocks noGrp="1"/>
          </p:cNvSpPr>
          <p:nvPr>
            <p:ph type="body" sz="quarter" idx="15"/>
          </p:nvPr>
        </p:nvSpPr>
        <p:spPr>
          <a:xfrm>
            <a:off x="945266" y="4430225"/>
            <a:ext cx="4838700" cy="908340"/>
          </a:xfrm>
        </p:spPr>
        <p:txBody>
          <a:bodyPr/>
          <a:lstStyle/>
          <a:p>
            <a:r>
              <a:rPr lang="en-GB" dirty="0"/>
              <a:t>Clerical team are not clinicians and can make errors on inputting.</a:t>
            </a:r>
          </a:p>
          <a:p>
            <a:r>
              <a:rPr lang="en-GB" dirty="0"/>
              <a:t>If electronic all details will be mandatory for filling in.</a:t>
            </a:r>
          </a:p>
          <a:p>
            <a:r>
              <a:rPr lang="en-GB" dirty="0"/>
              <a:t>Clerical staff name put against request</a:t>
            </a:r>
          </a:p>
          <a:p>
            <a:r>
              <a:rPr lang="en-GB" dirty="0"/>
              <a:t>If electronic, less need for clerical team and time could be better used for booking appts etc</a:t>
            </a:r>
          </a:p>
        </p:txBody>
      </p:sp>
      <p:sp>
        <p:nvSpPr>
          <p:cNvPr id="8" name="Text Placeholder 7">
            <a:extLst>
              <a:ext uri="{FF2B5EF4-FFF2-40B4-BE49-F238E27FC236}">
                <a16:creationId xmlns:a16="http://schemas.microsoft.com/office/drawing/2014/main" id="{6D66CA14-4769-9899-00C4-3DB0FE5C0738}"/>
              </a:ext>
            </a:extLst>
          </p:cNvPr>
          <p:cNvSpPr>
            <a:spLocks noGrp="1"/>
          </p:cNvSpPr>
          <p:nvPr>
            <p:ph type="body" sz="quarter" idx="16"/>
          </p:nvPr>
        </p:nvSpPr>
        <p:spPr>
          <a:xfrm>
            <a:off x="945266" y="4219550"/>
            <a:ext cx="4838700" cy="315915"/>
          </a:xfrm>
        </p:spPr>
        <p:txBody>
          <a:bodyPr/>
          <a:lstStyle/>
          <a:p>
            <a:r>
              <a:rPr lang="en-GB" dirty="0"/>
              <a:t>Clerical team input onto Cerner</a:t>
            </a:r>
          </a:p>
        </p:txBody>
      </p:sp>
      <p:sp>
        <p:nvSpPr>
          <p:cNvPr id="9" name="Text Placeholder 8">
            <a:extLst>
              <a:ext uri="{FF2B5EF4-FFF2-40B4-BE49-F238E27FC236}">
                <a16:creationId xmlns:a16="http://schemas.microsoft.com/office/drawing/2014/main" id="{20B5AB6F-6D7C-97D1-998A-1D2D2FDF1175}"/>
              </a:ext>
            </a:extLst>
          </p:cNvPr>
          <p:cNvSpPr>
            <a:spLocks noGrp="1"/>
          </p:cNvSpPr>
          <p:nvPr>
            <p:ph type="body" sz="quarter" idx="17"/>
          </p:nvPr>
        </p:nvSpPr>
        <p:spPr>
          <a:xfrm>
            <a:off x="6466759" y="2607898"/>
            <a:ext cx="4838700" cy="574318"/>
          </a:xfrm>
        </p:spPr>
        <p:txBody>
          <a:bodyPr/>
          <a:lstStyle/>
          <a:p>
            <a:r>
              <a:rPr lang="en-GB" dirty="0"/>
              <a:t>Extra time needed for radiographers who have to check both the original paper request and that the input to Cerner is correct.</a:t>
            </a:r>
          </a:p>
        </p:txBody>
      </p:sp>
      <p:sp>
        <p:nvSpPr>
          <p:cNvPr id="10" name="Text Placeholder 9">
            <a:extLst>
              <a:ext uri="{FF2B5EF4-FFF2-40B4-BE49-F238E27FC236}">
                <a16:creationId xmlns:a16="http://schemas.microsoft.com/office/drawing/2014/main" id="{F86161CD-859E-591A-0E2D-84E66A015B89}"/>
              </a:ext>
            </a:extLst>
          </p:cNvPr>
          <p:cNvSpPr>
            <a:spLocks noGrp="1"/>
          </p:cNvSpPr>
          <p:nvPr>
            <p:ph type="body" sz="quarter" idx="18"/>
          </p:nvPr>
        </p:nvSpPr>
        <p:spPr>
          <a:xfrm>
            <a:off x="6399647" y="1970085"/>
            <a:ext cx="4838700" cy="315915"/>
          </a:xfrm>
        </p:spPr>
        <p:txBody>
          <a:bodyPr/>
          <a:lstStyle/>
          <a:p>
            <a:r>
              <a:rPr lang="en-GB" dirty="0"/>
              <a:t>Radiographer check both paper AND electronic request</a:t>
            </a:r>
          </a:p>
        </p:txBody>
      </p:sp>
      <p:sp>
        <p:nvSpPr>
          <p:cNvPr id="11" name="Text Placeholder 10">
            <a:extLst>
              <a:ext uri="{FF2B5EF4-FFF2-40B4-BE49-F238E27FC236}">
                <a16:creationId xmlns:a16="http://schemas.microsoft.com/office/drawing/2014/main" id="{48DC495A-82E9-270E-7D38-9783D2B2765B}"/>
              </a:ext>
            </a:extLst>
          </p:cNvPr>
          <p:cNvSpPr>
            <a:spLocks noGrp="1"/>
          </p:cNvSpPr>
          <p:nvPr>
            <p:ph type="body" sz="quarter" idx="19"/>
          </p:nvPr>
        </p:nvSpPr>
        <p:spPr>
          <a:xfrm>
            <a:off x="6399647" y="4063459"/>
            <a:ext cx="4838700" cy="908340"/>
          </a:xfrm>
        </p:spPr>
        <p:txBody>
          <a:bodyPr/>
          <a:lstStyle/>
          <a:p>
            <a:r>
              <a:rPr lang="en-GB" dirty="0"/>
              <a:t>Paper requests are then boxed up and stored and kept – 7 years for adult and 25 years for children.</a:t>
            </a:r>
          </a:p>
        </p:txBody>
      </p:sp>
      <p:sp>
        <p:nvSpPr>
          <p:cNvPr id="12" name="Text Placeholder 11">
            <a:extLst>
              <a:ext uri="{FF2B5EF4-FFF2-40B4-BE49-F238E27FC236}">
                <a16:creationId xmlns:a16="http://schemas.microsoft.com/office/drawing/2014/main" id="{5A79C77C-1482-9314-FF46-7060A2ED32FD}"/>
              </a:ext>
            </a:extLst>
          </p:cNvPr>
          <p:cNvSpPr>
            <a:spLocks noGrp="1"/>
          </p:cNvSpPr>
          <p:nvPr>
            <p:ph type="body" sz="quarter" idx="20"/>
          </p:nvPr>
        </p:nvSpPr>
        <p:spPr/>
        <p:txBody>
          <a:bodyPr/>
          <a:lstStyle/>
          <a:p>
            <a:r>
              <a:rPr lang="en-GB" dirty="0"/>
              <a:t>X-Ray taken – details finalised on Cerner – Paper stored</a:t>
            </a:r>
          </a:p>
        </p:txBody>
      </p:sp>
      <p:sp>
        <p:nvSpPr>
          <p:cNvPr id="15" name="Slide Number Placeholder 14">
            <a:extLst>
              <a:ext uri="{FF2B5EF4-FFF2-40B4-BE49-F238E27FC236}">
                <a16:creationId xmlns:a16="http://schemas.microsoft.com/office/drawing/2014/main" id="{4B40596F-6A01-6C86-63D1-B33C1F67C9F7}"/>
              </a:ext>
            </a:extLst>
          </p:cNvPr>
          <p:cNvSpPr>
            <a:spLocks noGrp="1"/>
          </p:cNvSpPr>
          <p:nvPr>
            <p:ph type="sldNum"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11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14" name="TextBox 13">
            <a:extLst>
              <a:ext uri="{FF2B5EF4-FFF2-40B4-BE49-F238E27FC236}">
                <a16:creationId xmlns:a16="http://schemas.microsoft.com/office/drawing/2014/main" id="{1E193780-7D9A-DD04-778C-2406C0943A3F}"/>
              </a:ext>
            </a:extLst>
          </p:cNvPr>
          <p:cNvSpPr txBox="1"/>
          <p:nvPr/>
        </p:nvSpPr>
        <p:spPr>
          <a:xfrm>
            <a:off x="945265" y="2021916"/>
            <a:ext cx="507802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Book"/>
                <a:ea typeface="+mn-ea"/>
                <a:cs typeface="+mn-cs"/>
              </a:rPr>
              <a:t>- All US/MRI/CT requests throughout trust are electronic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Book"/>
                <a:ea typeface="+mn-ea"/>
                <a:cs typeface="+mn-cs"/>
              </a:rPr>
              <a:t>- Throughout most of trust X-Ray requests are electronic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Franklin Gothic Book"/>
                <a:ea typeface="+mn-ea"/>
                <a:cs typeface="+mn-cs"/>
              </a:rPr>
              <a:t>- Within Fracture/Orthopaedic clinic we are still use paper requests for X-Ray</a:t>
            </a:r>
          </a:p>
        </p:txBody>
      </p:sp>
    </p:spTree>
    <p:extLst>
      <p:ext uri="{BB962C8B-B14F-4D97-AF65-F5344CB8AC3E}">
        <p14:creationId xmlns:p14="http://schemas.microsoft.com/office/powerpoint/2010/main" val="761534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paper with black text on it&#10;&#10;Description automatically generated">
            <a:extLst>
              <a:ext uri="{FF2B5EF4-FFF2-40B4-BE49-F238E27FC236}">
                <a16:creationId xmlns:a16="http://schemas.microsoft.com/office/drawing/2014/main" id="{432CB3EB-3A34-8EEA-8F0E-BF5ED27C7A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20" r="22463"/>
          <a:stretch/>
        </p:blipFill>
        <p:spPr>
          <a:xfrm>
            <a:off x="345233" y="384832"/>
            <a:ext cx="7123630" cy="4896295"/>
          </a:xfrm>
          <a:prstGeom prst="rect">
            <a:avLst/>
          </a:prstGeom>
        </p:spPr>
      </p:pic>
      <p:sp>
        <p:nvSpPr>
          <p:cNvPr id="18" name="TextBox 17">
            <a:extLst>
              <a:ext uri="{FF2B5EF4-FFF2-40B4-BE49-F238E27FC236}">
                <a16:creationId xmlns:a16="http://schemas.microsoft.com/office/drawing/2014/main" id="{87406D71-B2BB-02E2-C089-57FE7D020EC2}"/>
              </a:ext>
            </a:extLst>
          </p:cNvPr>
          <p:cNvSpPr txBox="1"/>
          <p:nvPr/>
        </p:nvSpPr>
        <p:spPr>
          <a:xfrm>
            <a:off x="7768206" y="3900881"/>
            <a:ext cx="394282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a:ea typeface="+mn-ea"/>
                <a:cs typeface="+mn-cs"/>
              </a:rPr>
              <a:t>- Only very basic patient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a:ea typeface="+mn-ea"/>
                <a:cs typeface="+mn-cs"/>
              </a:rPr>
              <a:t>- No guarantee who has ticked the boxes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a:ea typeface="+mn-ea"/>
                <a:cs typeface="+mn-cs"/>
              </a:rPr>
              <a:t>- Easy to incorrectly tick leading to errors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a:ea typeface="+mn-ea"/>
                <a:cs typeface="+mn-cs"/>
              </a:rPr>
              <a:t>- Only place within trust using paper is within Fracture &amp; Orthopaedic clinics – all clinicians within clinics request electronically in all other areas</a:t>
            </a:r>
          </a:p>
        </p:txBody>
      </p:sp>
    </p:spTree>
    <p:extLst>
      <p:ext uri="{BB962C8B-B14F-4D97-AF65-F5344CB8AC3E}">
        <p14:creationId xmlns:p14="http://schemas.microsoft.com/office/powerpoint/2010/main" val="22856742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4756-A790-C845-A85F-35391529E591}"/>
              </a:ext>
            </a:extLst>
          </p:cNvPr>
          <p:cNvSpPr>
            <a:spLocks noGrp="1"/>
          </p:cNvSpPr>
          <p:nvPr>
            <p:ph type="title"/>
          </p:nvPr>
        </p:nvSpPr>
        <p:spPr>
          <a:xfrm>
            <a:off x="964023" y="879063"/>
            <a:ext cx="4941477" cy="610863"/>
          </a:xfrm>
        </p:spPr>
        <p:txBody>
          <a:bodyPr rtlCol="0"/>
          <a:lstStyle/>
          <a:p>
            <a:pPr rtl="0"/>
            <a:r>
              <a:rPr lang="en-GB" dirty="0"/>
              <a:t>Why paper free?</a:t>
            </a:r>
          </a:p>
        </p:txBody>
      </p:sp>
      <p:sp>
        <p:nvSpPr>
          <p:cNvPr id="4" name="Text Placeholder 3">
            <a:extLst>
              <a:ext uri="{FF2B5EF4-FFF2-40B4-BE49-F238E27FC236}">
                <a16:creationId xmlns:a16="http://schemas.microsoft.com/office/drawing/2014/main" id="{C7EC6698-132B-1143-A2A9-00A97D9572D8}"/>
              </a:ext>
            </a:extLst>
          </p:cNvPr>
          <p:cNvSpPr>
            <a:spLocks noGrp="1"/>
          </p:cNvSpPr>
          <p:nvPr>
            <p:ph type="body" sz="quarter" idx="14"/>
          </p:nvPr>
        </p:nvSpPr>
        <p:spPr>
          <a:xfrm>
            <a:off x="971550" y="2115678"/>
            <a:ext cx="2133600" cy="205837"/>
          </a:xfrm>
        </p:spPr>
        <p:txBody>
          <a:bodyPr rtlCol="0"/>
          <a:lstStyle/>
          <a:p>
            <a:pPr rtl="0"/>
            <a:r>
              <a:rPr lang="en-GB" dirty="0"/>
              <a:t>Errors</a:t>
            </a:r>
          </a:p>
        </p:txBody>
      </p:sp>
      <p:sp>
        <p:nvSpPr>
          <p:cNvPr id="3" name="Text Placeholder 2">
            <a:extLst>
              <a:ext uri="{FF2B5EF4-FFF2-40B4-BE49-F238E27FC236}">
                <a16:creationId xmlns:a16="http://schemas.microsoft.com/office/drawing/2014/main" id="{91AA5D8C-0134-F046-A548-3465F817747C}"/>
              </a:ext>
            </a:extLst>
          </p:cNvPr>
          <p:cNvSpPr>
            <a:spLocks noGrp="1"/>
          </p:cNvSpPr>
          <p:nvPr>
            <p:ph type="body" sz="quarter" idx="13"/>
          </p:nvPr>
        </p:nvSpPr>
        <p:spPr>
          <a:xfrm>
            <a:off x="971550" y="2466569"/>
            <a:ext cx="2133600" cy="1466518"/>
          </a:xfrm>
        </p:spPr>
        <p:txBody>
          <a:bodyPr rtlCol="0"/>
          <a:lstStyle/>
          <a:p>
            <a:pPr rtl="0"/>
            <a:r>
              <a:rPr lang="en-GB" sz="1300" dirty="0"/>
              <a:t>- Errors made with details, wrong stickers</a:t>
            </a:r>
          </a:p>
          <a:p>
            <a:pPr rtl="0"/>
            <a:r>
              <a:rPr lang="en-GB" sz="1300" dirty="0"/>
              <a:t>- Reception desk copying/typing errors</a:t>
            </a:r>
          </a:p>
          <a:p>
            <a:pPr rtl="0"/>
            <a:r>
              <a:rPr lang="en-GB" sz="1300" dirty="0"/>
              <a:t>- Multiple incidents coming through</a:t>
            </a:r>
          </a:p>
        </p:txBody>
      </p:sp>
      <p:sp>
        <p:nvSpPr>
          <p:cNvPr id="6" name="Text Placeholder 5">
            <a:extLst>
              <a:ext uri="{FF2B5EF4-FFF2-40B4-BE49-F238E27FC236}">
                <a16:creationId xmlns:a16="http://schemas.microsoft.com/office/drawing/2014/main" id="{C0015C52-08ED-464E-B7E8-24892D9C1319}"/>
              </a:ext>
            </a:extLst>
          </p:cNvPr>
          <p:cNvSpPr>
            <a:spLocks noGrp="1"/>
          </p:cNvSpPr>
          <p:nvPr>
            <p:ph type="body" sz="quarter" idx="16"/>
          </p:nvPr>
        </p:nvSpPr>
        <p:spPr>
          <a:xfrm>
            <a:off x="3715916" y="2095069"/>
            <a:ext cx="2128157" cy="205837"/>
          </a:xfrm>
        </p:spPr>
        <p:txBody>
          <a:bodyPr rtlCol="0"/>
          <a:lstStyle/>
          <a:p>
            <a:pPr rtl="0"/>
            <a:r>
              <a:rPr lang="en-GB" dirty="0"/>
              <a:t>Legislation</a:t>
            </a:r>
          </a:p>
        </p:txBody>
      </p:sp>
      <p:sp>
        <p:nvSpPr>
          <p:cNvPr id="5" name="Text Placeholder 4">
            <a:extLst>
              <a:ext uri="{FF2B5EF4-FFF2-40B4-BE49-F238E27FC236}">
                <a16:creationId xmlns:a16="http://schemas.microsoft.com/office/drawing/2014/main" id="{6979C7D4-91CF-6443-91D5-65DC860B407D}"/>
              </a:ext>
            </a:extLst>
          </p:cNvPr>
          <p:cNvSpPr>
            <a:spLocks noGrp="1"/>
          </p:cNvSpPr>
          <p:nvPr>
            <p:ph type="body" sz="quarter" idx="15"/>
          </p:nvPr>
        </p:nvSpPr>
        <p:spPr>
          <a:xfrm>
            <a:off x="3663042" y="2415637"/>
            <a:ext cx="2128157" cy="1466518"/>
          </a:xfrm>
        </p:spPr>
        <p:txBody>
          <a:bodyPr rtlCol="0"/>
          <a:lstStyle/>
          <a:p>
            <a:pPr rtl="0"/>
            <a:r>
              <a:rPr lang="en-GB" sz="1300" dirty="0"/>
              <a:t>- Minimum details given – tick boxes non-specific to patients</a:t>
            </a:r>
          </a:p>
          <a:p>
            <a:pPr rtl="0"/>
            <a:r>
              <a:rPr lang="en-GB" sz="1300" dirty="0"/>
              <a:t>- Should be filled in, dated and signed by same staff member NOT multiple</a:t>
            </a:r>
          </a:p>
          <a:p>
            <a:pPr rtl="0"/>
            <a:r>
              <a:rPr lang="en-GB" sz="1300" dirty="0"/>
              <a:t>- RCR recommend electronic requests</a:t>
            </a:r>
          </a:p>
        </p:txBody>
      </p:sp>
      <p:sp>
        <p:nvSpPr>
          <p:cNvPr id="8" name="Text Placeholder 7">
            <a:extLst>
              <a:ext uri="{FF2B5EF4-FFF2-40B4-BE49-F238E27FC236}">
                <a16:creationId xmlns:a16="http://schemas.microsoft.com/office/drawing/2014/main" id="{B32B0C1D-C221-7C47-B7D6-77E7BDB41749}"/>
              </a:ext>
            </a:extLst>
          </p:cNvPr>
          <p:cNvSpPr>
            <a:spLocks noGrp="1"/>
          </p:cNvSpPr>
          <p:nvPr>
            <p:ph type="body" sz="quarter" idx="20"/>
          </p:nvPr>
        </p:nvSpPr>
        <p:spPr>
          <a:xfrm>
            <a:off x="971550" y="4443873"/>
            <a:ext cx="2133600" cy="205837"/>
          </a:xfrm>
        </p:spPr>
        <p:txBody>
          <a:bodyPr rtlCol="0"/>
          <a:lstStyle/>
          <a:p>
            <a:pPr rtl="0"/>
            <a:r>
              <a:rPr lang="en-GB" dirty="0"/>
              <a:t>Storage</a:t>
            </a:r>
          </a:p>
        </p:txBody>
      </p:sp>
      <p:sp>
        <p:nvSpPr>
          <p:cNvPr id="7" name="Text Placeholder 6">
            <a:extLst>
              <a:ext uri="{FF2B5EF4-FFF2-40B4-BE49-F238E27FC236}">
                <a16:creationId xmlns:a16="http://schemas.microsoft.com/office/drawing/2014/main" id="{3E1C152D-1AA6-9242-B5C9-B06EEE4F9661}"/>
              </a:ext>
            </a:extLst>
          </p:cNvPr>
          <p:cNvSpPr>
            <a:spLocks noGrp="1"/>
          </p:cNvSpPr>
          <p:nvPr>
            <p:ph type="body" sz="quarter" idx="19"/>
          </p:nvPr>
        </p:nvSpPr>
        <p:spPr>
          <a:xfrm>
            <a:off x="952500" y="4737690"/>
            <a:ext cx="2133600" cy="1320210"/>
          </a:xfrm>
        </p:spPr>
        <p:txBody>
          <a:bodyPr rtlCol="0"/>
          <a:lstStyle/>
          <a:p>
            <a:pPr rtl="0"/>
            <a:r>
              <a:rPr lang="en-GB" dirty="0"/>
              <a:t>- Storing old paper requests, 7years adults, 25 years under 16’s</a:t>
            </a:r>
          </a:p>
          <a:p>
            <a:pPr rtl="0"/>
            <a:r>
              <a:rPr lang="en-GB" dirty="0"/>
              <a:t>- Fire Risk</a:t>
            </a:r>
          </a:p>
          <a:p>
            <a:pPr rtl="0"/>
            <a:r>
              <a:rPr lang="en-GB" dirty="0"/>
              <a:t>- Infection Control</a:t>
            </a:r>
          </a:p>
          <a:p>
            <a:pPr rtl="0"/>
            <a:r>
              <a:rPr lang="en-GB" dirty="0"/>
              <a:t>- IG</a:t>
            </a:r>
          </a:p>
        </p:txBody>
      </p:sp>
      <p:sp>
        <p:nvSpPr>
          <p:cNvPr id="10" name="Text Placeholder 9">
            <a:extLst>
              <a:ext uri="{FF2B5EF4-FFF2-40B4-BE49-F238E27FC236}">
                <a16:creationId xmlns:a16="http://schemas.microsoft.com/office/drawing/2014/main" id="{69BD3932-D1D0-1045-BD96-8B26F11B8515}"/>
              </a:ext>
            </a:extLst>
          </p:cNvPr>
          <p:cNvSpPr>
            <a:spLocks noGrp="1"/>
          </p:cNvSpPr>
          <p:nvPr>
            <p:ph type="body" sz="quarter" idx="22"/>
          </p:nvPr>
        </p:nvSpPr>
        <p:spPr>
          <a:xfrm>
            <a:off x="3696790" y="4419884"/>
            <a:ext cx="2128157" cy="205837"/>
          </a:xfrm>
        </p:spPr>
        <p:txBody>
          <a:bodyPr rtlCol="0"/>
          <a:lstStyle/>
          <a:p>
            <a:pPr rtl="0"/>
            <a:r>
              <a:rPr lang="en-GB" dirty="0"/>
              <a:t>WAVE</a:t>
            </a:r>
          </a:p>
        </p:txBody>
      </p:sp>
      <p:sp>
        <p:nvSpPr>
          <p:cNvPr id="9" name="Text Placeholder 8">
            <a:extLst>
              <a:ext uri="{FF2B5EF4-FFF2-40B4-BE49-F238E27FC236}">
                <a16:creationId xmlns:a16="http://schemas.microsoft.com/office/drawing/2014/main" id="{38FB4732-AB07-C54D-AF44-F8ADB6D2B8B6}"/>
              </a:ext>
            </a:extLst>
          </p:cNvPr>
          <p:cNvSpPr>
            <a:spLocks noGrp="1"/>
          </p:cNvSpPr>
          <p:nvPr>
            <p:ph type="body" sz="quarter" idx="21"/>
          </p:nvPr>
        </p:nvSpPr>
        <p:spPr>
          <a:xfrm>
            <a:off x="3663042" y="4737690"/>
            <a:ext cx="2128157" cy="1996599"/>
          </a:xfrm>
        </p:spPr>
        <p:txBody>
          <a:bodyPr rtlCol="0"/>
          <a:lstStyle/>
          <a:p>
            <a:pPr rtl="0"/>
            <a:r>
              <a:rPr lang="en-GB" dirty="0"/>
              <a:t>- Zero Waste culture</a:t>
            </a:r>
          </a:p>
          <a:p>
            <a:pPr rtl="0"/>
            <a:r>
              <a:rPr lang="en-GB" dirty="0"/>
              <a:t>- Improve efficiency</a:t>
            </a:r>
          </a:p>
          <a:p>
            <a:pPr rtl="0"/>
            <a:r>
              <a:rPr lang="en-GB" dirty="0"/>
              <a:t>- Hospital wide flow</a:t>
            </a:r>
          </a:p>
          <a:p>
            <a:pPr rtl="0"/>
            <a:r>
              <a:rPr lang="en-GB" dirty="0"/>
              <a:t>- Technology – reducing reliance on paper-based processes</a:t>
            </a:r>
          </a:p>
        </p:txBody>
      </p:sp>
      <p:sp>
        <p:nvSpPr>
          <p:cNvPr id="12" name="Text Placeholder 11">
            <a:extLst>
              <a:ext uri="{FF2B5EF4-FFF2-40B4-BE49-F238E27FC236}">
                <a16:creationId xmlns:a16="http://schemas.microsoft.com/office/drawing/2014/main" id="{B115086E-2AC3-4F4D-8F85-104CFA64FECF}"/>
              </a:ext>
            </a:extLst>
          </p:cNvPr>
          <p:cNvSpPr>
            <a:spLocks noGrp="1"/>
          </p:cNvSpPr>
          <p:nvPr>
            <p:ph type="body" sz="quarter" idx="24"/>
          </p:nvPr>
        </p:nvSpPr>
        <p:spPr>
          <a:xfrm>
            <a:off x="6367053" y="4419884"/>
            <a:ext cx="2129245" cy="205837"/>
          </a:xfrm>
        </p:spPr>
        <p:txBody>
          <a:bodyPr rtlCol="0"/>
          <a:lstStyle/>
          <a:p>
            <a:pPr rtl="0"/>
            <a:r>
              <a:rPr lang="en-GB" dirty="0"/>
              <a:t>Outliers</a:t>
            </a:r>
          </a:p>
        </p:txBody>
      </p:sp>
      <p:sp>
        <p:nvSpPr>
          <p:cNvPr id="11" name="Text Placeholder 10">
            <a:extLst>
              <a:ext uri="{FF2B5EF4-FFF2-40B4-BE49-F238E27FC236}">
                <a16:creationId xmlns:a16="http://schemas.microsoft.com/office/drawing/2014/main" id="{7F247A08-A350-EF44-9F10-FC72B5466602}"/>
              </a:ext>
            </a:extLst>
          </p:cNvPr>
          <p:cNvSpPr>
            <a:spLocks noGrp="1"/>
          </p:cNvSpPr>
          <p:nvPr>
            <p:ph type="body" sz="quarter" idx="23"/>
          </p:nvPr>
        </p:nvSpPr>
        <p:spPr>
          <a:xfrm>
            <a:off x="6367053" y="4737690"/>
            <a:ext cx="2129245" cy="1616457"/>
          </a:xfrm>
        </p:spPr>
        <p:txBody>
          <a:bodyPr rtlCol="0"/>
          <a:lstStyle/>
          <a:p>
            <a:pPr rtl="0"/>
            <a:r>
              <a:rPr lang="en-GB" dirty="0"/>
              <a:t>- Everywhere else within radiology is paper-free</a:t>
            </a:r>
          </a:p>
          <a:p>
            <a:pPr rtl="0"/>
            <a:r>
              <a:rPr lang="en-GB" dirty="0"/>
              <a:t>- Pharmacy / OPD no longer accept paper referrals</a:t>
            </a:r>
          </a:p>
          <a:p>
            <a:pPr rtl="0"/>
            <a:r>
              <a:rPr lang="en-GB" dirty="0"/>
              <a:t>-Most other trusts are purely electronic or have CRIS/RIS systems whereby requests can be scanned on</a:t>
            </a:r>
          </a:p>
        </p:txBody>
      </p:sp>
      <p:sp>
        <p:nvSpPr>
          <p:cNvPr id="15" name="Slide Number Placeholder 14">
            <a:extLst>
              <a:ext uri="{FF2B5EF4-FFF2-40B4-BE49-F238E27FC236}">
                <a16:creationId xmlns:a16="http://schemas.microsoft.com/office/drawing/2014/main" id="{329469AE-B59A-AA41-9085-106D011808F5}"/>
              </a:ext>
            </a:extLst>
          </p:cNvPr>
          <p:cNvSpPr>
            <a:spLocks noGrp="1"/>
          </p:cNvSpPr>
          <p:nvPr>
            <p:ph type="sldNum" sz="quarter" idx="27"/>
          </p:nvPr>
        </p:nvSpPr>
        <p:spPr>
          <a:xfrm>
            <a:off x="971550" y="6484776"/>
            <a:ext cx="523240" cy="9509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11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2050" name="Picture 2">
            <a:extLst>
              <a:ext uri="{FF2B5EF4-FFF2-40B4-BE49-F238E27FC236}">
                <a16:creationId xmlns:a16="http://schemas.microsoft.com/office/drawing/2014/main" id="{90FDCE53-5F07-16BE-F98C-4000C8D2A81C}"/>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8630817" y="0"/>
            <a:ext cx="3561184" cy="25141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shelf with papers and a box&#10;&#10;Description automatically generated">
            <a:extLst>
              <a:ext uri="{FF2B5EF4-FFF2-40B4-BE49-F238E27FC236}">
                <a16:creationId xmlns:a16="http://schemas.microsoft.com/office/drawing/2014/main" id="{D179C9F5-61E7-F8B8-D880-AEE4A2F6A5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294" r="20806"/>
          <a:stretch/>
        </p:blipFill>
        <p:spPr>
          <a:xfrm>
            <a:off x="8849998" y="4101038"/>
            <a:ext cx="3122822" cy="2124813"/>
          </a:xfrm>
          <a:prstGeom prst="rect">
            <a:avLst/>
          </a:prstGeom>
        </p:spPr>
      </p:pic>
    </p:spTree>
    <p:extLst>
      <p:ext uri="{BB962C8B-B14F-4D97-AF65-F5344CB8AC3E}">
        <p14:creationId xmlns:p14="http://schemas.microsoft.com/office/powerpoint/2010/main" val="1281262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12">
            <a:extLst>
              <a:ext uri="{FF2B5EF4-FFF2-40B4-BE49-F238E27FC236}">
                <a16:creationId xmlns:a16="http://schemas.microsoft.com/office/drawing/2014/main" id="{F3453A3F-9801-334F-7A1E-E900D38D6590}"/>
              </a:ext>
            </a:extLst>
          </p:cNvPr>
          <p:cNvSpPr>
            <a:spLocks noGrp="1"/>
          </p:cNvSpPr>
          <p:nvPr>
            <p:ph type="dt" sz="half" idx="4294967295"/>
          </p:nvPr>
        </p:nvSpPr>
        <p:spPr>
          <a:xfrm>
            <a:off x="0" y="6332538"/>
            <a:ext cx="1312863" cy="247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2CDA83-4160-4EEB-AD7D-1C57C21837F3}" type="datetime3">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 March, 2024</a:t>
            </a:fld>
            <a:endParaRPr kumimoji="0" lang="en-GB" sz="11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14" name="Footer Placeholder 13">
            <a:extLst>
              <a:ext uri="{FF2B5EF4-FFF2-40B4-BE49-F238E27FC236}">
                <a16:creationId xmlns:a16="http://schemas.microsoft.com/office/drawing/2014/main" id="{2E8E992C-A219-2EAF-E1A0-58713AF3AA3B}"/>
              </a:ext>
            </a:extLst>
          </p:cNvPr>
          <p:cNvSpPr>
            <a:spLocks noGrp="1"/>
          </p:cNvSpPr>
          <p:nvPr>
            <p:ph type="ftr" sz="quarter" idx="4294967295"/>
          </p:nvPr>
        </p:nvSpPr>
        <p:spPr>
          <a:xfrm>
            <a:off x="0" y="6332538"/>
            <a:ext cx="1497013" cy="247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Franklin Gothic Demi"/>
                <a:ea typeface="+mn-ea"/>
                <a:cs typeface="+mn-cs"/>
              </a:rPr>
              <a:t>Annual Review</a:t>
            </a:r>
            <a:endParaRPr kumimoji="0" lang="en-GB" sz="1100" b="0" i="0" u="none" strike="noStrike" kern="1200" cap="none" spc="0" normalizeH="0" baseline="0" noProof="0" dirty="0">
              <a:ln>
                <a:noFill/>
              </a:ln>
              <a:solidFill>
                <a:srgbClr val="000000"/>
              </a:solidFill>
              <a:effectLst/>
              <a:uLnTx/>
              <a:uFillTx/>
              <a:latin typeface="Franklin Gothic Demi"/>
              <a:ea typeface="+mn-ea"/>
              <a:cs typeface="+mn-cs"/>
            </a:endParaRPr>
          </a:p>
        </p:txBody>
      </p:sp>
      <p:sp>
        <p:nvSpPr>
          <p:cNvPr id="15" name="Slide Number Placeholder 14">
            <a:extLst>
              <a:ext uri="{FF2B5EF4-FFF2-40B4-BE49-F238E27FC236}">
                <a16:creationId xmlns:a16="http://schemas.microsoft.com/office/drawing/2014/main" id="{EE2DB703-DE25-13CF-1155-EA6CBA6FF18C}"/>
              </a:ext>
            </a:extLst>
          </p:cNvPr>
          <p:cNvSpPr>
            <a:spLocks noGrp="1"/>
          </p:cNvSpPr>
          <p:nvPr>
            <p:ph type="sldNum" sz="quarter" idx="4294967295"/>
          </p:nvPr>
        </p:nvSpPr>
        <p:spPr>
          <a:xfrm>
            <a:off x="0" y="6332538"/>
            <a:ext cx="523875" cy="247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1100" b="0" i="0" u="none" strike="noStrike" kern="1200" cap="none" spc="0" normalizeH="0" baseline="0" noProof="0" dirty="0">
              <a:ln>
                <a:noFill/>
              </a:ln>
              <a:solidFill>
                <a:srgbClr val="000000"/>
              </a:solidFill>
              <a:effectLst/>
              <a:uLnTx/>
              <a:uFillTx/>
              <a:latin typeface="Franklin Gothic Book"/>
              <a:ea typeface="+mn-ea"/>
              <a:cs typeface="+mn-cs"/>
            </a:endParaRPr>
          </a:p>
        </p:txBody>
      </p:sp>
      <p:pic>
        <p:nvPicPr>
          <p:cNvPr id="17" name="Picture 16">
            <a:extLst>
              <a:ext uri="{FF2B5EF4-FFF2-40B4-BE49-F238E27FC236}">
                <a16:creationId xmlns:a16="http://schemas.microsoft.com/office/drawing/2014/main" id="{28AAF0EE-753E-A0EA-6A6E-DA130566A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98" y="540261"/>
            <a:ext cx="5577526" cy="313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a:extLst>
              <a:ext uri="{FF2B5EF4-FFF2-40B4-BE49-F238E27FC236}">
                <a16:creationId xmlns:a16="http://schemas.microsoft.com/office/drawing/2014/main" id="{F9B883EE-902F-D5A3-1F5E-72E59B37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02" y="3606289"/>
            <a:ext cx="5662517" cy="313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Star: 5 Points 18">
            <a:extLst>
              <a:ext uri="{FF2B5EF4-FFF2-40B4-BE49-F238E27FC236}">
                <a16:creationId xmlns:a16="http://schemas.microsoft.com/office/drawing/2014/main" id="{C84A0686-480E-68FF-B3AF-AC564C04A671}"/>
              </a:ext>
            </a:extLst>
          </p:cNvPr>
          <p:cNvSpPr/>
          <p:nvPr/>
        </p:nvSpPr>
        <p:spPr>
          <a:xfrm>
            <a:off x="-25168" y="4554552"/>
            <a:ext cx="1445419" cy="1325016"/>
          </a:xfrm>
          <a:prstGeom prst="star5">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20" name="Star: 5 Points 19">
            <a:extLst>
              <a:ext uri="{FF2B5EF4-FFF2-40B4-BE49-F238E27FC236}">
                <a16:creationId xmlns:a16="http://schemas.microsoft.com/office/drawing/2014/main" id="{986ECB6C-0371-2BE2-11D9-60B668C866AF}"/>
              </a:ext>
            </a:extLst>
          </p:cNvPr>
          <p:cNvSpPr/>
          <p:nvPr/>
        </p:nvSpPr>
        <p:spPr>
          <a:xfrm>
            <a:off x="-65445" y="2523056"/>
            <a:ext cx="1445419" cy="1325016"/>
          </a:xfrm>
          <a:prstGeom prst="star5">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3" name="Rectangle 22">
            <a:extLst>
              <a:ext uri="{FF2B5EF4-FFF2-40B4-BE49-F238E27FC236}">
                <a16:creationId xmlns:a16="http://schemas.microsoft.com/office/drawing/2014/main" id="{2CFBB07B-14D0-CE1E-DB04-5F3E9B3BCEA1}"/>
              </a:ext>
            </a:extLst>
          </p:cNvPr>
          <p:cNvSpPr/>
          <p:nvPr/>
        </p:nvSpPr>
        <p:spPr>
          <a:xfrm>
            <a:off x="697541" y="-163560"/>
            <a:ext cx="4663008"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Franklin Gothic Book"/>
                <a:ea typeface="+mn-ea"/>
                <a:cs typeface="+mn-cs"/>
              </a:rPr>
              <a:t>Trust strategies</a:t>
            </a:r>
          </a:p>
        </p:txBody>
      </p:sp>
      <p:cxnSp>
        <p:nvCxnSpPr>
          <p:cNvPr id="25" name="Straight Arrow Connector 24">
            <a:extLst>
              <a:ext uri="{FF2B5EF4-FFF2-40B4-BE49-F238E27FC236}">
                <a16:creationId xmlns:a16="http://schemas.microsoft.com/office/drawing/2014/main" id="{D7C35092-8605-5A16-7E76-B3E14EE8F2CC}"/>
              </a:ext>
            </a:extLst>
          </p:cNvPr>
          <p:cNvCxnSpPr>
            <a:cxnSpLocks/>
          </p:cNvCxnSpPr>
          <p:nvPr/>
        </p:nvCxnSpPr>
        <p:spPr>
          <a:xfrm>
            <a:off x="5718724" y="3032449"/>
            <a:ext cx="1293978" cy="99837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6" name="Straight Arrow Connector 25">
            <a:extLst>
              <a:ext uri="{FF2B5EF4-FFF2-40B4-BE49-F238E27FC236}">
                <a16:creationId xmlns:a16="http://schemas.microsoft.com/office/drawing/2014/main" id="{441344F7-D7E8-3ECB-01CF-C7100AB031BF}"/>
              </a:ext>
            </a:extLst>
          </p:cNvPr>
          <p:cNvCxnSpPr>
            <a:cxnSpLocks/>
          </p:cNvCxnSpPr>
          <p:nvPr/>
        </p:nvCxnSpPr>
        <p:spPr>
          <a:xfrm flipV="1">
            <a:off x="5761219" y="5114057"/>
            <a:ext cx="1251483" cy="6185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8" name="TextBox 27">
            <a:extLst>
              <a:ext uri="{FF2B5EF4-FFF2-40B4-BE49-F238E27FC236}">
                <a16:creationId xmlns:a16="http://schemas.microsoft.com/office/drawing/2014/main" id="{9244B9F8-678E-3B64-888C-E8E7270C360E}"/>
              </a:ext>
            </a:extLst>
          </p:cNvPr>
          <p:cNvSpPr txBox="1"/>
          <p:nvPr/>
        </p:nvSpPr>
        <p:spPr>
          <a:xfrm>
            <a:off x="7012702" y="3606289"/>
            <a:ext cx="464664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a:ea typeface="+mn-ea"/>
                <a:cs typeface="+mn-cs"/>
              </a:rPr>
              <a:t>- Continuous Improvement – moving forward. Reduce variation throughout radiology. Use resources effectively and efficiently.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Franklin Gothic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Franklin Gothic Book"/>
                <a:ea typeface="+mn-ea"/>
                <a:cs typeface="+mn-cs"/>
              </a:rPr>
              <a:t>- Digital Pioneer – reduce waste, automate processes.  Allow for research and data to be pulled more accurately.</a:t>
            </a:r>
          </a:p>
        </p:txBody>
      </p:sp>
      <p:sp>
        <p:nvSpPr>
          <p:cNvPr id="32" name="Rectangle 31">
            <a:extLst>
              <a:ext uri="{FF2B5EF4-FFF2-40B4-BE49-F238E27FC236}">
                <a16:creationId xmlns:a16="http://schemas.microsoft.com/office/drawing/2014/main" id="{CF0AB12F-1730-6566-9880-0F16FA73C409}"/>
              </a:ext>
            </a:extLst>
          </p:cNvPr>
          <p:cNvSpPr/>
          <p:nvPr/>
        </p:nvSpPr>
        <p:spPr>
          <a:xfrm>
            <a:off x="7012702" y="3606289"/>
            <a:ext cx="4510604" cy="104606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3" name="Rectangle 32">
            <a:extLst>
              <a:ext uri="{FF2B5EF4-FFF2-40B4-BE49-F238E27FC236}">
                <a16:creationId xmlns:a16="http://schemas.microsoft.com/office/drawing/2014/main" id="{28D4CB4A-F5AF-9B55-B944-0FB3CD92668A}"/>
              </a:ext>
            </a:extLst>
          </p:cNvPr>
          <p:cNvSpPr/>
          <p:nvPr/>
        </p:nvSpPr>
        <p:spPr>
          <a:xfrm>
            <a:off x="7012702" y="4743951"/>
            <a:ext cx="4510604" cy="1046063"/>
          </a:xfrm>
          <a:prstGeom prst="rect">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3437846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952499" y="1204181"/>
            <a:ext cx="4941477" cy="610863"/>
          </a:xfrm>
        </p:spPr>
        <p:txBody>
          <a:bodyPr rtlCol="0">
            <a:normAutofit fontScale="90000"/>
          </a:bodyPr>
          <a:lstStyle/>
          <a:p>
            <a:pPr rtl="0"/>
            <a:br>
              <a:rPr lang="en-GB" dirty="0"/>
            </a:br>
            <a:r>
              <a:rPr lang="en-GB" dirty="0"/>
              <a:t>Challenges</a:t>
            </a:r>
          </a:p>
        </p:txBody>
      </p:sp>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a:xfrm>
            <a:off x="952499" y="2289363"/>
            <a:ext cx="10557196" cy="2795232"/>
          </a:xfrm>
        </p:spPr>
        <p:txBody>
          <a:bodyPr rtlCol="0"/>
          <a:lstStyle/>
          <a:p>
            <a:pPr rtl="0"/>
            <a:r>
              <a:rPr lang="en-GB" dirty="0"/>
              <a:t>- Enquiries from Radiology have been on-going since 2015 regarding moving to electronic referrals – Told by orthopaedics at this stage they were “fully committed to developing the trust’s IT systems and are planning to progress towards paperless.”</a:t>
            </a:r>
          </a:p>
          <a:p>
            <a:pPr rtl="0"/>
            <a:r>
              <a:rPr lang="en-GB" dirty="0"/>
              <a:t>- Issues raised were switching between Cerner to input request and other programmes was increasing clinic time needed and therefore would slow efficiency too much – paper easier for them.</a:t>
            </a:r>
          </a:p>
          <a:p>
            <a:pPr rtl="0"/>
            <a:r>
              <a:rPr lang="en-GB" dirty="0"/>
              <a:t>- In 2020 during/post covid when clinics were smaller radiology reached out again to suggest trailing electronic requests whilst the throughput was smaller – no movement</a:t>
            </a:r>
          </a:p>
          <a:p>
            <a:pPr rtl="0"/>
            <a:r>
              <a:rPr lang="en-GB" dirty="0"/>
              <a:t>- In 2021 we requested it be put on the risk register regarding risk of errors made via inputting. Seems to be misunderstanding as to whose risk – radiology vs surgery</a:t>
            </a:r>
          </a:p>
          <a:p>
            <a:pPr rtl="0"/>
            <a:r>
              <a:rPr lang="en-GB" dirty="0"/>
              <a:t>- 2022 Radiology informed that CDDA (Clinical Digital Design Authority) had asked the surgical division that this practise stop – again no movement away from paper.</a:t>
            </a:r>
          </a:p>
          <a:p>
            <a:pPr rtl="0"/>
            <a:r>
              <a:rPr lang="en-GB" dirty="0"/>
              <a:t>- 2023 – Now – Radiology still logging incidents regarding mistakes made by paper requests – New manager (me!) regularly meeting with orthopaedics and pushing the issue </a:t>
            </a:r>
          </a:p>
          <a:p>
            <a:pPr rtl="0"/>
            <a:endParaRPr lang="en-GB" dirty="0"/>
          </a:p>
          <a:p>
            <a:pPr rtl="0"/>
            <a:endParaRPr lang="en-GB" dirty="0"/>
          </a:p>
        </p:txBody>
      </p:sp>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971550" y="6332220"/>
            <a:ext cx="523240" cy="24765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1100" b="0" i="0" u="none" strike="noStrike" kern="1200" cap="none" spc="0" normalizeH="0" baseline="0" noProof="0" dirty="0">
              <a:ln>
                <a:noFill/>
              </a:ln>
              <a:solidFill>
                <a:srgbClr val="000000"/>
              </a:solidFill>
              <a:effectLst/>
              <a:uLnTx/>
              <a:uFillTx/>
              <a:latin typeface="Franklin Gothic Book"/>
              <a:ea typeface="+mn-ea"/>
              <a:cs typeface="+mn-cs"/>
            </a:endParaRPr>
          </a:p>
        </p:txBody>
      </p:sp>
      <p:sp>
        <p:nvSpPr>
          <p:cNvPr id="9" name="Rectangle 8">
            <a:extLst>
              <a:ext uri="{FF2B5EF4-FFF2-40B4-BE49-F238E27FC236}">
                <a16:creationId xmlns:a16="http://schemas.microsoft.com/office/drawing/2014/main" id="{789E91E8-C911-48AD-34B1-196F84B320DA}"/>
              </a:ext>
            </a:extLst>
          </p:cNvPr>
          <p:cNvSpPr/>
          <p:nvPr/>
        </p:nvSpPr>
        <p:spPr>
          <a:xfrm rot="1417248">
            <a:off x="8792200" y="417398"/>
            <a:ext cx="3521399"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4495A2"/>
                </a:solidFill>
                <a:effectLst/>
                <a:uLnTx/>
                <a:uFillTx/>
                <a:latin typeface="Franklin Gothic Book"/>
                <a:ea typeface="+mn-ea"/>
                <a:cs typeface="+mn-cs"/>
              </a:rPr>
              <a:t>“Good Luck!”</a:t>
            </a:r>
          </a:p>
        </p:txBody>
      </p:sp>
      <p:sp>
        <p:nvSpPr>
          <p:cNvPr id="10" name="Rectangle 9">
            <a:extLst>
              <a:ext uri="{FF2B5EF4-FFF2-40B4-BE49-F238E27FC236}">
                <a16:creationId xmlns:a16="http://schemas.microsoft.com/office/drawing/2014/main" id="{5E5C966E-E2C5-DF1D-298F-C23DDBE1EE00}"/>
              </a:ext>
            </a:extLst>
          </p:cNvPr>
          <p:cNvSpPr/>
          <p:nvPr/>
        </p:nvSpPr>
        <p:spPr>
          <a:xfrm>
            <a:off x="7701094" y="5770054"/>
            <a:ext cx="4105050"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4495A2"/>
                </a:solidFill>
                <a:effectLst/>
                <a:uLnTx/>
                <a:uFillTx/>
                <a:latin typeface="Franklin Gothic Book"/>
                <a:ea typeface="+mn-ea"/>
                <a:cs typeface="+mn-cs"/>
              </a:rPr>
              <a:t>“You’re knocking at a closed door!”</a:t>
            </a:r>
          </a:p>
        </p:txBody>
      </p:sp>
      <p:sp>
        <p:nvSpPr>
          <p:cNvPr id="11" name="Rectangle 10">
            <a:extLst>
              <a:ext uri="{FF2B5EF4-FFF2-40B4-BE49-F238E27FC236}">
                <a16:creationId xmlns:a16="http://schemas.microsoft.com/office/drawing/2014/main" id="{54BDDAE1-B0E1-9E07-BCDC-D0EA9D8B1392}"/>
              </a:ext>
            </a:extLst>
          </p:cNvPr>
          <p:cNvSpPr/>
          <p:nvPr/>
        </p:nvSpPr>
        <p:spPr>
          <a:xfrm>
            <a:off x="6499857" y="1037612"/>
            <a:ext cx="3667249" cy="10772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4495A2"/>
                </a:solidFill>
                <a:effectLst/>
                <a:uLnTx/>
                <a:uFillTx/>
                <a:latin typeface="Franklin Gothic Book"/>
                <a:ea typeface="+mn-ea"/>
                <a:cs typeface="+mn-cs"/>
              </a:rPr>
              <a:t>“Multiple managers tried and failed”</a:t>
            </a:r>
          </a:p>
        </p:txBody>
      </p:sp>
      <p:sp>
        <p:nvSpPr>
          <p:cNvPr id="12" name="Rectangle 11">
            <a:extLst>
              <a:ext uri="{FF2B5EF4-FFF2-40B4-BE49-F238E27FC236}">
                <a16:creationId xmlns:a16="http://schemas.microsoft.com/office/drawing/2014/main" id="{72681CBE-32AD-49F2-D3DE-99D2D3D37199}"/>
              </a:ext>
            </a:extLst>
          </p:cNvPr>
          <p:cNvSpPr/>
          <p:nvPr/>
        </p:nvSpPr>
        <p:spPr>
          <a:xfrm>
            <a:off x="3381772" y="140398"/>
            <a:ext cx="3118085"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4495A2"/>
                </a:solidFill>
                <a:effectLst/>
                <a:uLnTx/>
                <a:uFillTx/>
                <a:latin typeface="Franklin Gothic Book"/>
                <a:ea typeface="+mn-ea"/>
                <a:cs typeface="+mn-cs"/>
              </a:rPr>
              <a:t>“We don’t have the time”</a:t>
            </a:r>
          </a:p>
        </p:txBody>
      </p:sp>
    </p:spTree>
    <p:extLst>
      <p:ext uri="{BB962C8B-B14F-4D97-AF65-F5344CB8AC3E}">
        <p14:creationId xmlns:p14="http://schemas.microsoft.com/office/powerpoint/2010/main" val="391246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26B5-2F88-BA48-A996-4A13FDFAA43A}"/>
              </a:ext>
            </a:extLst>
          </p:cNvPr>
          <p:cNvSpPr>
            <a:spLocks noGrp="1"/>
          </p:cNvSpPr>
          <p:nvPr>
            <p:ph type="title"/>
          </p:nvPr>
        </p:nvSpPr>
        <p:spPr/>
        <p:txBody>
          <a:bodyPr rtlCol="0"/>
          <a:lstStyle/>
          <a:p>
            <a:pPr rtl="0"/>
            <a:r>
              <a:rPr lang="en-GB" dirty="0"/>
              <a:t>How to get there</a:t>
            </a:r>
          </a:p>
        </p:txBody>
      </p:sp>
      <p:sp>
        <p:nvSpPr>
          <p:cNvPr id="3" name="Text Placeholder 2">
            <a:extLst>
              <a:ext uri="{FF2B5EF4-FFF2-40B4-BE49-F238E27FC236}">
                <a16:creationId xmlns:a16="http://schemas.microsoft.com/office/drawing/2014/main" id="{A5ABDF8F-0AD5-5C43-9EF3-8679B9897E01}"/>
              </a:ext>
            </a:extLst>
          </p:cNvPr>
          <p:cNvSpPr>
            <a:spLocks noGrp="1"/>
          </p:cNvSpPr>
          <p:nvPr>
            <p:ph type="body" idx="1"/>
          </p:nvPr>
        </p:nvSpPr>
        <p:spPr/>
        <p:txBody>
          <a:bodyPr rtlCol="0"/>
          <a:lstStyle/>
          <a:p>
            <a:pPr rtl="0"/>
            <a:r>
              <a:rPr lang="en-GB" dirty="0"/>
              <a:t>Support</a:t>
            </a:r>
          </a:p>
        </p:txBody>
      </p:sp>
      <p:sp>
        <p:nvSpPr>
          <p:cNvPr id="4" name="Content Placeholder 3">
            <a:extLst>
              <a:ext uri="{FF2B5EF4-FFF2-40B4-BE49-F238E27FC236}">
                <a16:creationId xmlns:a16="http://schemas.microsoft.com/office/drawing/2014/main" id="{7782A119-28D1-B54D-A879-A0DDEC296674}"/>
              </a:ext>
            </a:extLst>
          </p:cNvPr>
          <p:cNvSpPr>
            <a:spLocks noGrp="1"/>
          </p:cNvSpPr>
          <p:nvPr>
            <p:ph sz="half" idx="2"/>
          </p:nvPr>
        </p:nvSpPr>
        <p:spPr>
          <a:xfrm>
            <a:off x="952500" y="2625754"/>
            <a:ext cx="3036477" cy="3246540"/>
          </a:xfrm>
        </p:spPr>
        <p:txBody>
          <a:bodyPr rtlCol="0">
            <a:normAutofit fontScale="85000" lnSpcReduction="20000"/>
          </a:bodyPr>
          <a:lstStyle/>
          <a:p>
            <a:pPr rtl="0"/>
            <a:r>
              <a:rPr lang="en-GB" dirty="0"/>
              <a:t>Radiology team need support from all divisions to move forward to paperless</a:t>
            </a:r>
          </a:p>
          <a:p>
            <a:pPr rtl="0"/>
            <a:r>
              <a:rPr lang="en-GB" dirty="0"/>
              <a:t>If Cerner is the issue – IT support to try and simplify train staff to increase speed</a:t>
            </a:r>
          </a:p>
          <a:p>
            <a:pPr rtl="0"/>
            <a:r>
              <a:rPr lang="en-GB" dirty="0"/>
              <a:t>Radiographers' morale low, increase workload and CSW staff assisting inputting requests not with patient cares. Already working with 20+ year old kit-no funds for new equipment, no movement forward</a:t>
            </a:r>
          </a:p>
          <a:p>
            <a:pPr rtl="0"/>
            <a:r>
              <a:rPr lang="en-GB" dirty="0"/>
              <a:t>Could be affecting recruitment, we cannot claim to be fully digital – We are working well behind other trusts in both equipment and practise</a:t>
            </a:r>
          </a:p>
        </p:txBody>
      </p:sp>
      <p:sp>
        <p:nvSpPr>
          <p:cNvPr id="5" name="Text Placeholder 4">
            <a:extLst>
              <a:ext uri="{FF2B5EF4-FFF2-40B4-BE49-F238E27FC236}">
                <a16:creationId xmlns:a16="http://schemas.microsoft.com/office/drawing/2014/main" id="{B55E5840-ED0D-0349-88F3-4E90A0094985}"/>
              </a:ext>
            </a:extLst>
          </p:cNvPr>
          <p:cNvSpPr>
            <a:spLocks noGrp="1"/>
          </p:cNvSpPr>
          <p:nvPr>
            <p:ph type="body" idx="10"/>
          </p:nvPr>
        </p:nvSpPr>
        <p:spPr/>
        <p:txBody>
          <a:bodyPr rtlCol="0"/>
          <a:lstStyle/>
          <a:p>
            <a:pPr rtl="0"/>
            <a:r>
              <a:rPr lang="en-GB" dirty="0"/>
              <a:t>NMR</a:t>
            </a:r>
          </a:p>
        </p:txBody>
      </p:sp>
      <p:sp>
        <p:nvSpPr>
          <p:cNvPr id="6" name="Content Placeholder 5">
            <a:extLst>
              <a:ext uri="{FF2B5EF4-FFF2-40B4-BE49-F238E27FC236}">
                <a16:creationId xmlns:a16="http://schemas.microsoft.com/office/drawing/2014/main" id="{34801285-85FB-FD43-9631-322998389AF0}"/>
              </a:ext>
            </a:extLst>
          </p:cNvPr>
          <p:cNvSpPr>
            <a:spLocks noGrp="1"/>
          </p:cNvSpPr>
          <p:nvPr>
            <p:ph sz="half" idx="11"/>
          </p:nvPr>
        </p:nvSpPr>
        <p:spPr>
          <a:xfrm>
            <a:off x="4569372" y="2625754"/>
            <a:ext cx="3050628" cy="3353183"/>
          </a:xfrm>
        </p:spPr>
        <p:txBody>
          <a:bodyPr rtlCol="0">
            <a:normAutofit fontScale="92500" lnSpcReduction="20000"/>
          </a:bodyPr>
          <a:lstStyle/>
          <a:p>
            <a:pPr rtl="0"/>
            <a:r>
              <a:rPr lang="en-GB" sz="1400" dirty="0"/>
              <a:t>Other trusts/areas within WUTH use nurse practitioners to act as requests to assist in submitting electronic requests</a:t>
            </a:r>
          </a:p>
          <a:p>
            <a:pPr rtl="0"/>
            <a:r>
              <a:rPr lang="en-GB" sz="1400" dirty="0"/>
              <a:t>Fracture clinic nurses supportive of electronic requests and want to move towards this practise themselves.</a:t>
            </a:r>
          </a:p>
          <a:p>
            <a:pPr rtl="0"/>
            <a:r>
              <a:rPr lang="en-GB" sz="1400" dirty="0"/>
              <a:t>NMR Policy will allow training to specific nursing staff to allow them to add X-Ray requests to the system to relieve some pressure from </a:t>
            </a:r>
            <a:r>
              <a:rPr lang="en-GB" sz="1400" dirty="0" err="1"/>
              <a:t>Drs.</a:t>
            </a:r>
            <a:endParaRPr lang="en-GB" sz="1400" dirty="0"/>
          </a:p>
          <a:p>
            <a:pPr rtl="0"/>
            <a:r>
              <a:rPr lang="en-GB" sz="1400" dirty="0"/>
              <a:t>IR(ME)R training is being added to ESR to allow this to move forward – Fracture clinic nurses have been encouraged to start these modules ahead so that when NMR published, we can start to move towards it</a:t>
            </a:r>
          </a:p>
        </p:txBody>
      </p:sp>
      <p:sp>
        <p:nvSpPr>
          <p:cNvPr id="7" name="Text Placeholder 6">
            <a:extLst>
              <a:ext uri="{FF2B5EF4-FFF2-40B4-BE49-F238E27FC236}">
                <a16:creationId xmlns:a16="http://schemas.microsoft.com/office/drawing/2014/main" id="{8820E658-15B8-6C4B-A736-3D894774670E}"/>
              </a:ext>
            </a:extLst>
          </p:cNvPr>
          <p:cNvSpPr>
            <a:spLocks noGrp="1"/>
          </p:cNvSpPr>
          <p:nvPr>
            <p:ph type="body" idx="12"/>
          </p:nvPr>
        </p:nvSpPr>
        <p:spPr/>
        <p:txBody>
          <a:bodyPr rtlCol="0"/>
          <a:lstStyle/>
          <a:p>
            <a:pPr rtl="0"/>
            <a:r>
              <a:rPr lang="en-GB" dirty="0"/>
              <a:t>Set date</a:t>
            </a:r>
          </a:p>
        </p:txBody>
      </p:sp>
      <p:sp>
        <p:nvSpPr>
          <p:cNvPr id="8" name="Content Placeholder 7">
            <a:extLst>
              <a:ext uri="{FF2B5EF4-FFF2-40B4-BE49-F238E27FC236}">
                <a16:creationId xmlns:a16="http://schemas.microsoft.com/office/drawing/2014/main" id="{7F52F621-1B1F-5E49-939F-12BD1A0FD522}"/>
              </a:ext>
            </a:extLst>
          </p:cNvPr>
          <p:cNvSpPr>
            <a:spLocks noGrp="1"/>
          </p:cNvSpPr>
          <p:nvPr>
            <p:ph sz="half" idx="13"/>
          </p:nvPr>
        </p:nvSpPr>
        <p:spPr>
          <a:xfrm>
            <a:off x="8187017" y="2625755"/>
            <a:ext cx="3036477" cy="3103926"/>
          </a:xfrm>
        </p:spPr>
        <p:txBody>
          <a:bodyPr rtlCol="0">
            <a:normAutofit fontScale="70000" lnSpcReduction="20000"/>
          </a:bodyPr>
          <a:lstStyle/>
          <a:p>
            <a:pPr rtl="0"/>
            <a:r>
              <a:rPr lang="en-GB" sz="1800" dirty="0"/>
              <a:t>Other areas within trust set a deadline of being compliant </a:t>
            </a:r>
          </a:p>
          <a:p>
            <a:pPr rtl="0"/>
            <a:r>
              <a:rPr lang="en-GB" sz="1800" dirty="0"/>
              <a:t>Ideally, we would publish and implement the NMR policy, then set a date (3-6 months) whereby after which we no longer accept paper requests.</a:t>
            </a:r>
          </a:p>
          <a:p>
            <a:pPr rtl="0"/>
            <a:r>
              <a:rPr lang="en-GB" sz="1800" dirty="0"/>
              <a:t>During this period the nurses have chance to undertake the IR(ME)R training, and then for any patient whereby it states on notes for X-Ray on arrival at next appt they could request the X-Ray themselves, and the Drs would only need to input requests which were being made whilst seeing the patient – which is the process they currently would have to use to request US/CT/MRI so is a known practise.</a:t>
            </a:r>
          </a:p>
          <a:p>
            <a:pPr marL="0" indent="0" rtl="0">
              <a:buNone/>
            </a:pPr>
            <a:endParaRPr lang="en-GB" dirty="0"/>
          </a:p>
          <a:p>
            <a:pPr marL="0" indent="0" rtl="0">
              <a:buNone/>
            </a:pPr>
            <a:endParaRPr lang="en-GB" dirty="0"/>
          </a:p>
          <a:p>
            <a:pPr rtl="0"/>
            <a:endParaRPr lang="en-GB" dirty="0"/>
          </a:p>
        </p:txBody>
      </p:sp>
      <p:sp>
        <p:nvSpPr>
          <p:cNvPr id="11" name="Slide Number Placeholder 10">
            <a:extLst>
              <a:ext uri="{FF2B5EF4-FFF2-40B4-BE49-F238E27FC236}">
                <a16:creationId xmlns:a16="http://schemas.microsoft.com/office/drawing/2014/main" id="{8B50C3FA-D20D-3049-9C7F-6F37D4E022C5}"/>
              </a:ext>
            </a:extLst>
          </p:cNvPr>
          <p:cNvSpPr>
            <a:spLocks noGrp="1"/>
          </p:cNvSpPr>
          <p:nvPr>
            <p:ph type="sldNum" sz="quarter" idx="16"/>
          </p:nvPr>
        </p:nvSpPr>
        <p:spPr>
          <a:xfrm>
            <a:off x="971550" y="6332220"/>
            <a:ext cx="523240" cy="247651"/>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11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95483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DB23E2FE-64BD-5436-8CDD-3B02D01C073D}"/>
              </a:ext>
            </a:extLst>
          </p:cNvPr>
          <p:cNvSpPr>
            <a:spLocks noGrp="1"/>
          </p:cNvSpPr>
          <p:nvPr>
            <p:ph type="title"/>
          </p:nvPr>
        </p:nvSpPr>
        <p:spPr>
          <a:xfrm>
            <a:off x="964023" y="879063"/>
            <a:ext cx="6621765" cy="610863"/>
          </a:xfrm>
        </p:spPr>
        <p:txBody>
          <a:bodyPr>
            <a:normAutofit fontScale="90000"/>
          </a:bodyPr>
          <a:lstStyle/>
          <a:p>
            <a:r>
              <a:rPr lang="en-US" dirty="0"/>
              <a:t>How have I used the course</a:t>
            </a:r>
          </a:p>
        </p:txBody>
      </p:sp>
      <p:sp>
        <p:nvSpPr>
          <p:cNvPr id="46" name="Text Placeholder 2">
            <a:extLst>
              <a:ext uri="{FF2B5EF4-FFF2-40B4-BE49-F238E27FC236}">
                <a16:creationId xmlns:a16="http://schemas.microsoft.com/office/drawing/2014/main" id="{07B26B16-37E3-BF62-017B-B421FD7522EA}"/>
              </a:ext>
            </a:extLst>
          </p:cNvPr>
          <p:cNvSpPr>
            <a:spLocks noGrp="1"/>
          </p:cNvSpPr>
          <p:nvPr>
            <p:ph type="body" sz="quarter" idx="10"/>
          </p:nvPr>
        </p:nvSpPr>
        <p:spPr>
          <a:xfrm>
            <a:off x="952500" y="2656904"/>
            <a:ext cx="4838700" cy="574318"/>
          </a:xfrm>
        </p:spPr>
        <p:txBody>
          <a:bodyPr/>
          <a:lstStyle/>
          <a:p>
            <a:r>
              <a:rPr lang="en-US" dirty="0"/>
              <a:t>- Management style – try to be more reflective as well as action focused</a:t>
            </a:r>
          </a:p>
          <a:p>
            <a:r>
              <a:rPr lang="en-US" dirty="0"/>
              <a:t>- Keep an open mind – Appreciate the perspective from the other teams</a:t>
            </a:r>
          </a:p>
          <a:p>
            <a:r>
              <a:rPr lang="en-US" dirty="0"/>
              <a:t>- Work with purpose and presence – not always reactive</a:t>
            </a:r>
          </a:p>
        </p:txBody>
      </p:sp>
      <p:sp>
        <p:nvSpPr>
          <p:cNvPr id="48" name="Text Placeholder 3">
            <a:extLst>
              <a:ext uri="{FF2B5EF4-FFF2-40B4-BE49-F238E27FC236}">
                <a16:creationId xmlns:a16="http://schemas.microsoft.com/office/drawing/2014/main" id="{08961A49-2BB6-79AC-806B-CF384B3747FF}"/>
              </a:ext>
            </a:extLst>
          </p:cNvPr>
          <p:cNvSpPr>
            <a:spLocks noGrp="1"/>
          </p:cNvSpPr>
          <p:nvPr>
            <p:ph type="body" sz="quarter" idx="12"/>
          </p:nvPr>
        </p:nvSpPr>
        <p:spPr>
          <a:xfrm>
            <a:off x="952500" y="2286000"/>
            <a:ext cx="4838700" cy="315915"/>
          </a:xfrm>
        </p:spPr>
        <p:txBody>
          <a:bodyPr/>
          <a:lstStyle/>
          <a:p>
            <a:r>
              <a:rPr lang="en-US" dirty="0"/>
              <a:t>Self reflection</a:t>
            </a:r>
          </a:p>
        </p:txBody>
      </p:sp>
      <p:sp>
        <p:nvSpPr>
          <p:cNvPr id="54" name="Text Placeholder 6">
            <a:extLst>
              <a:ext uri="{FF2B5EF4-FFF2-40B4-BE49-F238E27FC236}">
                <a16:creationId xmlns:a16="http://schemas.microsoft.com/office/drawing/2014/main" id="{090EFED8-CD02-3A0D-E9AC-A32EE298982C}"/>
              </a:ext>
            </a:extLst>
          </p:cNvPr>
          <p:cNvSpPr>
            <a:spLocks noGrp="1"/>
          </p:cNvSpPr>
          <p:nvPr>
            <p:ph type="body" sz="quarter" idx="15"/>
          </p:nvPr>
        </p:nvSpPr>
        <p:spPr>
          <a:xfrm>
            <a:off x="971550" y="4858933"/>
            <a:ext cx="4838700" cy="908340"/>
          </a:xfrm>
        </p:spPr>
        <p:txBody>
          <a:bodyPr/>
          <a:lstStyle/>
          <a:p>
            <a:r>
              <a:rPr lang="en-US" dirty="0"/>
              <a:t>- keeping staff motivated – radiology moving forward</a:t>
            </a:r>
          </a:p>
          <a:p>
            <a:r>
              <a:rPr lang="en-US" dirty="0"/>
              <a:t>- Shared goals across both dept and trust</a:t>
            </a:r>
          </a:p>
          <a:p>
            <a:r>
              <a:rPr lang="en-US" dirty="0"/>
              <a:t>- Looking at efficiency through radiology</a:t>
            </a:r>
          </a:p>
        </p:txBody>
      </p:sp>
      <p:sp>
        <p:nvSpPr>
          <p:cNvPr id="56" name="Text Placeholder 7">
            <a:extLst>
              <a:ext uri="{FF2B5EF4-FFF2-40B4-BE49-F238E27FC236}">
                <a16:creationId xmlns:a16="http://schemas.microsoft.com/office/drawing/2014/main" id="{FFE858DE-52A5-199B-1BC4-EA77227DC8DE}"/>
              </a:ext>
            </a:extLst>
          </p:cNvPr>
          <p:cNvSpPr>
            <a:spLocks noGrp="1"/>
          </p:cNvSpPr>
          <p:nvPr>
            <p:ph type="body" sz="quarter" idx="16"/>
          </p:nvPr>
        </p:nvSpPr>
        <p:spPr>
          <a:xfrm>
            <a:off x="971550" y="4418502"/>
            <a:ext cx="4838700" cy="315915"/>
          </a:xfrm>
        </p:spPr>
        <p:txBody>
          <a:bodyPr/>
          <a:lstStyle/>
          <a:p>
            <a:r>
              <a:rPr lang="en-US" dirty="0"/>
              <a:t>Building a high performing team</a:t>
            </a:r>
          </a:p>
        </p:txBody>
      </p:sp>
      <p:sp>
        <p:nvSpPr>
          <p:cNvPr id="58" name="Text Placeholder 8">
            <a:extLst>
              <a:ext uri="{FF2B5EF4-FFF2-40B4-BE49-F238E27FC236}">
                <a16:creationId xmlns:a16="http://schemas.microsoft.com/office/drawing/2014/main" id="{68373F65-C1F6-4520-D9B0-DA32E74F8A05}"/>
              </a:ext>
            </a:extLst>
          </p:cNvPr>
          <p:cNvSpPr>
            <a:spLocks noGrp="1"/>
          </p:cNvSpPr>
          <p:nvPr>
            <p:ph type="body" sz="quarter" idx="17"/>
          </p:nvPr>
        </p:nvSpPr>
        <p:spPr>
          <a:xfrm>
            <a:off x="6142865" y="2661635"/>
            <a:ext cx="4838700" cy="1599182"/>
          </a:xfrm>
        </p:spPr>
        <p:txBody>
          <a:bodyPr/>
          <a:lstStyle/>
          <a:p>
            <a:r>
              <a:rPr lang="en-US" dirty="0"/>
              <a:t>- Link up with trust strategies</a:t>
            </a:r>
          </a:p>
          <a:p>
            <a:r>
              <a:rPr lang="en-US" dirty="0"/>
              <a:t>- Capture baseline – data as to why do the change</a:t>
            </a:r>
          </a:p>
          <a:p>
            <a:r>
              <a:rPr lang="en-US" dirty="0"/>
              <a:t>- Perform initial scoping and then a plan for delivery</a:t>
            </a:r>
          </a:p>
          <a:p>
            <a:r>
              <a:rPr lang="en-US" dirty="0"/>
              <a:t>- Implement &amp; test it – then sustain it</a:t>
            </a:r>
          </a:p>
          <a:p>
            <a:r>
              <a:rPr lang="en-US" dirty="0"/>
              <a:t>- Feedback results to keep motivation</a:t>
            </a:r>
          </a:p>
        </p:txBody>
      </p:sp>
      <p:sp>
        <p:nvSpPr>
          <p:cNvPr id="60" name="Text Placeholder 9">
            <a:extLst>
              <a:ext uri="{FF2B5EF4-FFF2-40B4-BE49-F238E27FC236}">
                <a16:creationId xmlns:a16="http://schemas.microsoft.com/office/drawing/2014/main" id="{A1DB348D-131A-582F-0985-806C2A746866}"/>
              </a:ext>
            </a:extLst>
          </p:cNvPr>
          <p:cNvSpPr>
            <a:spLocks noGrp="1"/>
          </p:cNvSpPr>
          <p:nvPr>
            <p:ph type="body" sz="quarter" idx="18"/>
          </p:nvPr>
        </p:nvSpPr>
        <p:spPr>
          <a:xfrm>
            <a:off x="6142865" y="2308809"/>
            <a:ext cx="4838700" cy="315915"/>
          </a:xfrm>
        </p:spPr>
        <p:txBody>
          <a:bodyPr/>
          <a:lstStyle/>
          <a:p>
            <a:r>
              <a:rPr lang="en-US" dirty="0"/>
              <a:t>Service Improvement</a:t>
            </a:r>
          </a:p>
        </p:txBody>
      </p:sp>
      <p:sp>
        <p:nvSpPr>
          <p:cNvPr id="62" name="Text Placeholder 10">
            <a:extLst>
              <a:ext uri="{FF2B5EF4-FFF2-40B4-BE49-F238E27FC236}">
                <a16:creationId xmlns:a16="http://schemas.microsoft.com/office/drawing/2014/main" id="{2F33E38B-2354-0946-9D70-6ACE868EAE17}"/>
              </a:ext>
            </a:extLst>
          </p:cNvPr>
          <p:cNvSpPr>
            <a:spLocks noGrp="1"/>
          </p:cNvSpPr>
          <p:nvPr>
            <p:ph type="body" sz="quarter" idx="19"/>
          </p:nvPr>
        </p:nvSpPr>
        <p:spPr>
          <a:xfrm>
            <a:off x="6245611" y="4734416"/>
            <a:ext cx="4838700" cy="1644650"/>
          </a:xfrm>
        </p:spPr>
        <p:txBody>
          <a:bodyPr/>
          <a:lstStyle/>
          <a:p>
            <a:r>
              <a:rPr lang="en-US" dirty="0"/>
              <a:t>- Well-being for both staff and patients</a:t>
            </a:r>
          </a:p>
          <a:p>
            <a:r>
              <a:rPr lang="en-US" dirty="0"/>
              <a:t>- Enabling people – radiology staff to</a:t>
            </a:r>
          </a:p>
          <a:p>
            <a:r>
              <a:rPr lang="en-US" dirty="0"/>
              <a:t>Feel we are supported to improve and make</a:t>
            </a:r>
          </a:p>
          <a:p>
            <a:r>
              <a:rPr lang="en-US" dirty="0"/>
              <a:t>Changes.</a:t>
            </a:r>
          </a:p>
          <a:p>
            <a:r>
              <a:rPr lang="en-US" dirty="0"/>
              <a:t>- Outcome focused and transformational</a:t>
            </a:r>
          </a:p>
        </p:txBody>
      </p:sp>
      <p:sp>
        <p:nvSpPr>
          <p:cNvPr id="64" name="Text Placeholder 11">
            <a:extLst>
              <a:ext uri="{FF2B5EF4-FFF2-40B4-BE49-F238E27FC236}">
                <a16:creationId xmlns:a16="http://schemas.microsoft.com/office/drawing/2014/main" id="{03C52659-65CB-9560-4692-EAAE3881AFD0}"/>
              </a:ext>
            </a:extLst>
          </p:cNvPr>
          <p:cNvSpPr>
            <a:spLocks noGrp="1"/>
          </p:cNvSpPr>
          <p:nvPr>
            <p:ph type="body" sz="quarter" idx="20"/>
          </p:nvPr>
        </p:nvSpPr>
        <p:spPr>
          <a:xfrm>
            <a:off x="6222365" y="4386321"/>
            <a:ext cx="4838700" cy="315915"/>
          </a:xfrm>
        </p:spPr>
        <p:txBody>
          <a:bodyPr/>
          <a:lstStyle/>
          <a:p>
            <a:r>
              <a:rPr lang="en-US" dirty="0"/>
              <a:t>Well-being</a:t>
            </a:r>
          </a:p>
        </p:txBody>
      </p:sp>
      <p:sp>
        <p:nvSpPr>
          <p:cNvPr id="11" name="Slide Number Placeholder 10">
            <a:extLst>
              <a:ext uri="{FF2B5EF4-FFF2-40B4-BE49-F238E27FC236}">
                <a16:creationId xmlns:a16="http://schemas.microsoft.com/office/drawing/2014/main" id="{02B49104-2DC0-9B43-0E32-35B5EC7941D6}"/>
              </a:ext>
            </a:extLst>
          </p:cNvPr>
          <p:cNvSpPr>
            <a:spLocks noGrp="1"/>
          </p:cNvSpPr>
          <p:nvPr>
            <p:ph type="sldNum" sz="quarter" idx="23"/>
          </p:nvPr>
        </p:nvSpPr>
        <p:spPr>
          <a:xfrm>
            <a:off x="971550" y="6332220"/>
            <a:ext cx="523240" cy="247651"/>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59</a:t>
            </a:fld>
            <a:endParaRPr kumimoji="0" lang="en-GB" sz="1100" b="0" i="0" u="none" strike="noStrike" kern="1200" cap="none" spc="0" normalizeH="0" baseline="0" noProof="0">
              <a:ln>
                <a:noFill/>
              </a:ln>
              <a:solidFill>
                <a:srgbClr val="000000"/>
              </a:solidFill>
              <a:effectLst/>
              <a:uLnTx/>
              <a:uFillTx/>
              <a:latin typeface="Franklin Gothic Book"/>
              <a:ea typeface="+mn-ea"/>
              <a:cs typeface="+mn-cs"/>
            </a:endParaRPr>
          </a:p>
        </p:txBody>
      </p:sp>
      <p:pic>
        <p:nvPicPr>
          <p:cNvPr id="23" name="Picture 22" descr="A star with colorful people in the center&#10;&#10;Description automatically generated">
            <a:extLst>
              <a:ext uri="{FF2B5EF4-FFF2-40B4-BE49-F238E27FC236}">
                <a16:creationId xmlns:a16="http://schemas.microsoft.com/office/drawing/2014/main" id="{B339B5CA-4507-C86D-2219-0F0BB2E0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1130" y="4135956"/>
            <a:ext cx="2420869" cy="2354294"/>
          </a:xfrm>
          <a:prstGeom prst="rect">
            <a:avLst/>
          </a:prstGeom>
        </p:spPr>
      </p:pic>
    </p:spTree>
    <p:extLst>
      <p:ext uri="{BB962C8B-B14F-4D97-AF65-F5344CB8AC3E}">
        <p14:creationId xmlns:p14="http://schemas.microsoft.com/office/powerpoint/2010/main" val="362294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1729741"/>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2 Teams became 1 (2021)</a:t>
            </a:r>
          </a:p>
        </p:txBody>
      </p:sp>
      <p:sp>
        <p:nvSpPr>
          <p:cNvPr id="9" name="TextBox 8"/>
          <p:cNvSpPr txBox="1"/>
          <p:nvPr/>
        </p:nvSpPr>
        <p:spPr>
          <a:xfrm>
            <a:off x="457202" y="2477739"/>
            <a:ext cx="6158284" cy="4614084"/>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Clinical and Technical Merged</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Vision – 1</a:t>
            </a:r>
            <a:r>
              <a:rPr lang="en-US" sz="3200" baseline="30000" dirty="0">
                <a:solidFill>
                  <a:prstClr val="black">
                    <a:lumMod val="75000"/>
                    <a:lumOff val="25000"/>
                  </a:prstClr>
                </a:solidFill>
                <a:latin typeface="Arial" charset="0"/>
                <a:ea typeface="Arial" charset="0"/>
                <a:cs typeface="Arial" charset="0"/>
              </a:rPr>
              <a:t>st</a:t>
            </a:r>
            <a:r>
              <a:rPr lang="en-US" sz="3200" dirty="0">
                <a:solidFill>
                  <a:prstClr val="black">
                    <a:lumMod val="75000"/>
                    <a:lumOff val="25000"/>
                  </a:prstClr>
                </a:solidFill>
                <a:latin typeface="Arial" charset="0"/>
                <a:ea typeface="Arial" charset="0"/>
                <a:cs typeface="Arial" charset="0"/>
              </a:rPr>
              <a:t> hand response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Working at home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Training &amp; Skills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Staffing issues; Movement, Departed</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2054990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5089D-4938-69A0-F9CF-66D866ED18CA}"/>
              </a:ext>
            </a:extLst>
          </p:cNvPr>
          <p:cNvSpPr>
            <a:spLocks noGrp="1"/>
          </p:cNvSpPr>
          <p:nvPr>
            <p:ph type="title"/>
          </p:nvPr>
        </p:nvSpPr>
        <p:spPr>
          <a:xfrm>
            <a:off x="964023" y="879063"/>
            <a:ext cx="4941477" cy="610863"/>
          </a:xfrm>
        </p:spPr>
        <p:txBody>
          <a:bodyPr anchor="b">
            <a:normAutofit/>
          </a:bodyPr>
          <a:lstStyle/>
          <a:p>
            <a:r>
              <a:rPr lang="en-GB" sz="3700" dirty="0"/>
              <a:t>Conclusion</a:t>
            </a:r>
          </a:p>
        </p:txBody>
      </p:sp>
      <p:sp>
        <p:nvSpPr>
          <p:cNvPr id="25" name="Text Placeholder 3">
            <a:extLst>
              <a:ext uri="{FF2B5EF4-FFF2-40B4-BE49-F238E27FC236}">
                <a16:creationId xmlns:a16="http://schemas.microsoft.com/office/drawing/2014/main" id="{1922506E-40D1-C7BE-299D-4E8F1C8D6BB2}"/>
              </a:ext>
            </a:extLst>
          </p:cNvPr>
          <p:cNvSpPr>
            <a:spLocks noGrp="1"/>
          </p:cNvSpPr>
          <p:nvPr>
            <p:ph type="body" sz="quarter" idx="11"/>
          </p:nvPr>
        </p:nvSpPr>
        <p:spPr>
          <a:xfrm>
            <a:off x="1875288" y="2356474"/>
            <a:ext cx="4572001" cy="2795232"/>
          </a:xfrm>
        </p:spPr>
        <p:txBody>
          <a:bodyPr/>
          <a:lstStyle/>
          <a:p>
            <a:r>
              <a:rPr lang="en-US" dirty="0"/>
              <a:t>- Looked at issues for both radiology and clinics limiting the moving forward.</a:t>
            </a:r>
          </a:p>
          <a:p>
            <a:r>
              <a:rPr lang="en-US" dirty="0"/>
              <a:t>- Considered patients journey and experiences and how can we make it better</a:t>
            </a:r>
          </a:p>
          <a:p>
            <a:r>
              <a:rPr lang="en-US" dirty="0"/>
              <a:t>- Aligned my own theories with the trust's strategies and used course to further my knowledge</a:t>
            </a:r>
          </a:p>
          <a:p>
            <a:r>
              <a:rPr lang="en-US" dirty="0"/>
              <a:t>- Looked at what can we do to support and provide to other depts to help achieve it</a:t>
            </a:r>
          </a:p>
          <a:p>
            <a:r>
              <a:rPr lang="en-US" dirty="0"/>
              <a:t>- Set out a goal and hope to achieve and move forward.</a:t>
            </a:r>
          </a:p>
        </p:txBody>
      </p:sp>
      <p:sp>
        <p:nvSpPr>
          <p:cNvPr id="15" name="Slide Number Placeholder 14">
            <a:extLst>
              <a:ext uri="{FF2B5EF4-FFF2-40B4-BE49-F238E27FC236}">
                <a16:creationId xmlns:a16="http://schemas.microsoft.com/office/drawing/2014/main" id="{C2DEBC10-5247-6C34-C773-51C6F974F263}"/>
              </a:ext>
            </a:extLst>
          </p:cNvPr>
          <p:cNvSpPr>
            <a:spLocks noGrp="1"/>
          </p:cNvSpPr>
          <p:nvPr>
            <p:ph type="sldNum" sz="quarter" idx="16"/>
          </p:nvPr>
        </p:nvSpPr>
        <p:spPr>
          <a:xfrm>
            <a:off x="971550" y="6332220"/>
            <a:ext cx="523240" cy="247651"/>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94A09A9-5501-47C1-A89A-A340965A2BE2}" type="slidenum">
              <a:rPr kumimoji="0" lang="en-GB" sz="11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60</a:t>
            </a:fld>
            <a:endParaRPr kumimoji="0" lang="en-GB" sz="1100" b="0" i="0" u="none" strike="noStrike" kern="1200" cap="none" spc="0" normalizeH="0" baseline="0" noProof="0">
              <a:ln>
                <a:noFill/>
              </a:ln>
              <a:solidFill>
                <a:srgbClr val="000000"/>
              </a:solidFill>
              <a:effectLst/>
              <a:uLnTx/>
              <a:uFillTx/>
              <a:latin typeface="Franklin Gothic Book"/>
              <a:ea typeface="+mn-ea"/>
              <a:cs typeface="+mn-cs"/>
            </a:endParaRPr>
          </a:p>
        </p:txBody>
      </p:sp>
      <p:pic>
        <p:nvPicPr>
          <p:cNvPr id="19" name="Picture 2" descr="Dancing skeleton vector illustration 12245272 Vector Art at Vecteezy">
            <a:extLst>
              <a:ext uri="{FF2B5EF4-FFF2-40B4-BE49-F238E27FC236}">
                <a16:creationId xmlns:a16="http://schemas.microsoft.com/office/drawing/2014/main" id="{0650113E-1D9D-6E8F-7CFE-852A69DAAE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440548" y="1732180"/>
            <a:ext cx="2838450" cy="374873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000215F-E95B-0A14-DE65-FCE4989AA585}"/>
              </a:ext>
            </a:extLst>
          </p:cNvPr>
          <p:cNvSpPr/>
          <p:nvPr/>
        </p:nvSpPr>
        <p:spPr>
          <a:xfrm>
            <a:off x="5783739" y="5556589"/>
            <a:ext cx="317478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Franklin Gothic Book"/>
                <a:ea typeface="+mn-ea"/>
                <a:cs typeface="+mn-cs"/>
              </a:rPr>
              <a:t>Thank you</a:t>
            </a:r>
          </a:p>
        </p:txBody>
      </p:sp>
    </p:spTree>
    <p:extLst>
      <p:ext uri="{BB962C8B-B14F-4D97-AF65-F5344CB8AC3E}">
        <p14:creationId xmlns:p14="http://schemas.microsoft.com/office/powerpoint/2010/main" val="4153932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319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3414B7-237C-AED6-E632-9039D7B049B3}"/>
              </a:ext>
            </a:extLst>
          </p:cNvPr>
          <p:cNvSpPr>
            <a:spLocks noGrp="1"/>
          </p:cNvSpPr>
          <p:nvPr>
            <p:ph idx="1"/>
          </p:nvPr>
        </p:nvSpPr>
        <p:spPr/>
        <p:txBody>
          <a:bodyPr vert="horz" lIns="91440" tIns="45720" rIns="91440" bIns="45720" rtlCol="0" anchor="t">
            <a:normAutofit/>
          </a:bodyPr>
          <a:lstStyle/>
          <a:p>
            <a:pPr marL="0" indent="0" algn="ctr">
              <a:lnSpc>
                <a:spcPct val="107000"/>
              </a:lnSpc>
              <a:spcAft>
                <a:spcPts val="800"/>
              </a:spcAft>
              <a:buNone/>
            </a:pPr>
            <a:r>
              <a:rPr lang="en-GB" sz="4800" b="1" dirty="0">
                <a:solidFill>
                  <a:srgbClr val="0070C0"/>
                </a:solidFill>
                <a:latin typeface="Calibri Light"/>
                <a:cs typeface="Calibri"/>
              </a:rPr>
              <a:t>Please </a:t>
            </a:r>
            <a:r>
              <a:rPr lang="en-GB" sz="4800" b="1" dirty="0">
                <a:solidFill>
                  <a:srgbClr val="0070C0"/>
                </a:solidFill>
                <a:latin typeface="+mj-lt"/>
                <a:cs typeface="Calibri"/>
              </a:rPr>
              <a:t>welcome </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Hollie Courtney </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&amp;</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Paula Redmond</a:t>
            </a:r>
          </a:p>
          <a:p>
            <a:pPr marL="0" indent="0" algn="ctr">
              <a:buNone/>
            </a:pPr>
            <a:r>
              <a:rPr lang="en-GB" sz="4800" b="1" dirty="0">
                <a:solidFill>
                  <a:srgbClr val="0070C0"/>
                </a:solidFill>
                <a:effectLst/>
                <a:latin typeface="+mj-lt"/>
                <a:ea typeface="Calibri" panose="020F0502020204030204" pitchFamily="34" charset="0"/>
                <a:cs typeface="Times New Roman" panose="02020603050405020304" pitchFamily="18" charset="0"/>
              </a:rPr>
              <a:t>Neonatal Unit Team Leaders  </a:t>
            </a:r>
          </a:p>
          <a:p>
            <a:pPr marL="0" indent="0" algn="ctr">
              <a:buNone/>
            </a:pPr>
            <a:endParaRPr lang="en-GB" sz="4800" b="1" dirty="0">
              <a:solidFill>
                <a:srgbClr val="0070C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4411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37630" y="2193888"/>
            <a:ext cx="11208153"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Improving safety on NNU</a:t>
            </a:r>
          </a:p>
        </p:txBody>
      </p:sp>
      <p:sp>
        <p:nvSpPr>
          <p:cNvPr id="9" name="TextBox 8"/>
          <p:cNvSpPr txBox="1"/>
          <p:nvPr/>
        </p:nvSpPr>
        <p:spPr>
          <a:xfrm>
            <a:off x="47349" y="3062621"/>
            <a:ext cx="8434975" cy="2092881"/>
          </a:xfrm>
          <a:prstGeom prst="rect">
            <a:avLst/>
          </a:prstGeom>
          <a:noFill/>
        </p:spPr>
        <p:txBody>
          <a:bodyPr wrap="square" lIns="121920" tIns="60960" rIns="121920" bIns="60960" rtlCol="0" anchor="t">
            <a:spAutoFit/>
          </a:bodyPr>
          <a:lstStyle/>
          <a:p>
            <a:pPr defTabSz="609585"/>
            <a:endParaRPr lang="en-US" sz="3200" b="1" dirty="0">
              <a:solidFill>
                <a:prstClr val="black">
                  <a:lumMod val="75000"/>
                  <a:lumOff val="25000"/>
                </a:prstClr>
              </a:solidFill>
              <a:latin typeface="Arial" charset="0"/>
              <a:ea typeface="Arial" charset="0"/>
              <a:cs typeface="Arial" charset="0"/>
            </a:endParaRPr>
          </a:p>
          <a:p>
            <a:pPr defTabSz="609585"/>
            <a:r>
              <a:rPr lang="en-US" sz="3200" b="1" dirty="0">
                <a:solidFill>
                  <a:prstClr val="black">
                    <a:lumMod val="75000"/>
                    <a:lumOff val="25000"/>
                  </a:prstClr>
                </a:solidFill>
                <a:latin typeface="Arial"/>
                <a:ea typeface="Arial" charset="0"/>
                <a:cs typeface="Arial"/>
              </a:rPr>
              <a:t>Hollie Courtney – Neonatal Team Leader</a:t>
            </a:r>
          </a:p>
          <a:p>
            <a:pPr defTabSz="609585"/>
            <a:endParaRPr lang="en-US" sz="3200" b="1" dirty="0">
              <a:solidFill>
                <a:prstClr val="black">
                  <a:lumMod val="75000"/>
                  <a:lumOff val="25000"/>
                </a:prstClr>
              </a:solidFill>
              <a:latin typeface="Arial" charset="0"/>
              <a:ea typeface="Arial" charset="0"/>
              <a:cs typeface="Arial" charset="0"/>
            </a:endParaRPr>
          </a:p>
          <a:p>
            <a:pPr defTabSz="609585"/>
            <a:r>
              <a:rPr lang="en-US" sz="3200" b="1" dirty="0">
                <a:solidFill>
                  <a:prstClr val="black">
                    <a:lumMod val="75000"/>
                    <a:lumOff val="25000"/>
                  </a:prstClr>
                </a:solidFill>
                <a:latin typeface="Arial"/>
                <a:ea typeface="Arial" charset="0"/>
                <a:cs typeface="Arial"/>
              </a:rPr>
              <a:t>Paula Redmond – Neonatal Team Leader</a:t>
            </a:r>
            <a:endParaRPr lang="en-US" sz="3200" b="1" dirty="0">
              <a:solidFill>
                <a:prstClr val="black">
                  <a:lumMod val="75000"/>
                  <a:lumOff val="25000"/>
                </a:prstClr>
              </a:solidFill>
              <a:latin typeface="Arial"/>
              <a:ea typeface="Arial" charset="0"/>
              <a:cs typeface="Arial" charset="0"/>
            </a:endParaRPr>
          </a:p>
        </p:txBody>
      </p:sp>
      <p:pic>
        <p:nvPicPr>
          <p:cNvPr id="2" name="Picture 1" descr="A baby sleeping in a blanket&#10;&#10;Description automatically generated">
            <a:extLst>
              <a:ext uri="{FF2B5EF4-FFF2-40B4-BE49-F238E27FC236}">
                <a16:creationId xmlns:a16="http://schemas.microsoft.com/office/drawing/2014/main" id="{58F30633-8417-E423-0910-CFBA2EEDF16D}"/>
              </a:ext>
            </a:extLst>
          </p:cNvPr>
          <p:cNvPicPr>
            <a:picLocks noChangeAspect="1"/>
          </p:cNvPicPr>
          <p:nvPr/>
        </p:nvPicPr>
        <p:blipFill>
          <a:blip r:embed="rId2"/>
          <a:stretch>
            <a:fillRect/>
          </a:stretch>
        </p:blipFill>
        <p:spPr>
          <a:xfrm>
            <a:off x="8191012" y="2406039"/>
            <a:ext cx="3713441" cy="3486567"/>
          </a:xfrm>
          <a:prstGeom prst="rect">
            <a:avLst/>
          </a:prstGeom>
        </p:spPr>
      </p:pic>
    </p:spTree>
    <p:extLst>
      <p:ext uri="{BB962C8B-B14F-4D97-AF65-F5344CB8AC3E}">
        <p14:creationId xmlns:p14="http://schemas.microsoft.com/office/powerpoint/2010/main" val="1839193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Aim</a:t>
            </a:r>
          </a:p>
        </p:txBody>
      </p:sp>
      <p:sp>
        <p:nvSpPr>
          <p:cNvPr id="9" name="TextBox 8"/>
          <p:cNvSpPr txBox="1"/>
          <p:nvPr/>
        </p:nvSpPr>
        <p:spPr>
          <a:xfrm>
            <a:off x="457202" y="2639865"/>
            <a:ext cx="11449183" cy="2610971"/>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All Newborn Life Support (NLS) Trained staff to be </a:t>
            </a:r>
            <a:r>
              <a:rPr lang="en-US" sz="3200" b="1" dirty="0">
                <a:solidFill>
                  <a:prstClr val="black">
                    <a:lumMod val="75000"/>
                    <a:lumOff val="25000"/>
                  </a:prstClr>
                </a:solidFill>
                <a:latin typeface="Arial"/>
                <a:ea typeface="Arial" charset="0"/>
                <a:cs typeface="Arial"/>
              </a:rPr>
              <a:t>confident in resuscitation</a:t>
            </a:r>
            <a:r>
              <a:rPr lang="en-US" sz="3200" dirty="0">
                <a:solidFill>
                  <a:prstClr val="black">
                    <a:lumMod val="75000"/>
                    <a:lumOff val="25000"/>
                  </a:prstClr>
                </a:solidFill>
                <a:latin typeface="Arial"/>
                <a:ea typeface="Arial" charset="0"/>
                <a:cs typeface="Arial"/>
              </a:rPr>
              <a:t> of the Newborn. </a:t>
            </a:r>
            <a:endParaRPr lang="en-US" sz="2400" dirty="0">
              <a:solidFill>
                <a:prstClr val="black">
                  <a:lumMod val="75000"/>
                  <a:lumOff val="25000"/>
                </a:prstClr>
              </a:solidFill>
              <a:latin typeface="Calibri" panose="020F0502020204030204"/>
              <a:cs typeface="Calibri" panose="020F0502020204030204"/>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All NLS staff to be </a:t>
            </a:r>
            <a:r>
              <a:rPr lang="en-US" sz="3200" b="1" dirty="0">
                <a:solidFill>
                  <a:prstClr val="black">
                    <a:lumMod val="75000"/>
                    <a:lumOff val="25000"/>
                  </a:prstClr>
                </a:solidFill>
                <a:latin typeface="Arial"/>
                <a:ea typeface="Arial" charset="0"/>
                <a:cs typeface="Arial"/>
              </a:rPr>
              <a:t>confident in using emergency equipment. </a:t>
            </a:r>
            <a:endParaRPr lang="en-US" sz="3200" b="1"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271762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Starting Point</a:t>
            </a:r>
          </a:p>
        </p:txBody>
      </p:sp>
      <p:sp>
        <p:nvSpPr>
          <p:cNvPr id="9" name="TextBox 8"/>
          <p:cNvSpPr txBox="1"/>
          <p:nvPr/>
        </p:nvSpPr>
        <p:spPr>
          <a:xfrm>
            <a:off x="457201" y="2502056"/>
            <a:ext cx="9827907" cy="3634328"/>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Shift Leader held the </a:t>
            </a:r>
            <a:r>
              <a:rPr lang="en-US" sz="3200" b="1" dirty="0">
                <a:solidFill>
                  <a:srgbClr val="FF0000"/>
                </a:solidFill>
                <a:latin typeface="Arial"/>
                <a:ea typeface="Arial" charset="0"/>
                <a:cs typeface="Arial"/>
              </a:rPr>
              <a:t>red </a:t>
            </a:r>
            <a:r>
              <a:rPr lang="en-US" sz="3200" dirty="0">
                <a:solidFill>
                  <a:prstClr val="black">
                    <a:lumMod val="75000"/>
                    <a:lumOff val="25000"/>
                  </a:prstClr>
                </a:solidFill>
                <a:latin typeface="Arial"/>
                <a:ea typeface="Arial" charset="0"/>
                <a:cs typeface="Arial"/>
              </a:rPr>
              <a:t>bleep</a:t>
            </a:r>
          </a:p>
          <a:p>
            <a:pPr defTabSz="609585">
              <a:spcAft>
                <a:spcPts val="51"/>
              </a:spcAft>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Shift leader carried out emergency safety checks at the beginning of the shift. </a:t>
            </a:r>
            <a:endParaRPr lang="en-US" sz="3200" dirty="0">
              <a:solidFill>
                <a:prstClr val="black">
                  <a:lumMod val="75000"/>
                  <a:lumOff val="25000"/>
                </a:prstClr>
              </a:solidFill>
              <a:latin typeface="Arial"/>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Wider team were lacking in confidence.</a:t>
            </a:r>
          </a:p>
          <a:p>
            <a:pPr defTabSz="609585">
              <a:spcAft>
                <a:spcPts val="51"/>
              </a:spcAft>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5592170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104E5-796C-8C45-12D1-2796A896B1A7}"/>
              </a:ext>
            </a:extLst>
          </p:cNvPr>
          <p:cNvSpPr>
            <a:spLocks noGrp="1"/>
          </p:cNvSpPr>
          <p:nvPr>
            <p:ph type="title"/>
          </p:nvPr>
        </p:nvSpPr>
        <p:spPr>
          <a:xfrm>
            <a:off x="838200" y="1626798"/>
            <a:ext cx="10515600" cy="888349"/>
          </a:xfrm>
        </p:spPr>
        <p:txBody>
          <a:bodyPr lIns="121920" tIns="60960" rIns="121920" bIns="60960" anchor="t"/>
          <a:lstStyle/>
          <a:p>
            <a:r>
              <a:rPr lang="en-GB" sz="4267" b="1" dirty="0">
                <a:solidFill>
                  <a:srgbClr val="1B69B0"/>
                </a:solidFill>
                <a:latin typeface="Arial"/>
                <a:cs typeface="Calibri Light"/>
              </a:rPr>
              <a:t>Our Leadership Journey</a:t>
            </a:r>
          </a:p>
        </p:txBody>
      </p:sp>
      <p:sp>
        <p:nvSpPr>
          <p:cNvPr id="3" name="Content Placeholder 2">
            <a:extLst>
              <a:ext uri="{FF2B5EF4-FFF2-40B4-BE49-F238E27FC236}">
                <a16:creationId xmlns:a16="http://schemas.microsoft.com/office/drawing/2014/main" id="{709B0A2E-A555-AFE2-647D-AE067F29ADC9}"/>
              </a:ext>
            </a:extLst>
          </p:cNvPr>
          <p:cNvSpPr>
            <a:spLocks noGrp="1"/>
          </p:cNvSpPr>
          <p:nvPr>
            <p:ph idx="1"/>
          </p:nvPr>
        </p:nvSpPr>
        <p:spPr>
          <a:xfrm>
            <a:off x="313544" y="1875592"/>
            <a:ext cx="42619533" cy="194926288"/>
          </a:xfrm>
        </p:spPr>
        <p:txBody>
          <a:bodyPr lIns="121920" tIns="60960" rIns="121920" bIns="60960" anchor="t"/>
          <a:lstStyle/>
          <a:p>
            <a:pPr marL="0" indent="0">
              <a:buNone/>
            </a:pPr>
            <a:endParaRPr lang="en-GB" dirty="0">
              <a:cs typeface="Calibri"/>
            </a:endParaRPr>
          </a:p>
          <a:p>
            <a:pPr marL="0" indent="0">
              <a:buNone/>
            </a:pPr>
            <a:endParaRPr lang="en-GB" dirty="0">
              <a:cs typeface="Calibri"/>
            </a:endParaRPr>
          </a:p>
        </p:txBody>
      </p:sp>
      <p:sp>
        <p:nvSpPr>
          <p:cNvPr id="13" name="TextBox 12">
            <a:extLst>
              <a:ext uri="{FF2B5EF4-FFF2-40B4-BE49-F238E27FC236}">
                <a16:creationId xmlns:a16="http://schemas.microsoft.com/office/drawing/2014/main" id="{E8F464CC-1A51-A50D-EB16-67E39E9B1BEB}"/>
              </a:ext>
            </a:extLst>
          </p:cNvPr>
          <p:cNvSpPr txBox="1"/>
          <p:nvPr/>
        </p:nvSpPr>
        <p:spPr>
          <a:xfrm>
            <a:off x="1249181" y="2835641"/>
            <a:ext cx="9618687" cy="373480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609585"/>
            <a:r>
              <a:rPr lang="en-GB" sz="2667" b="1" dirty="0">
                <a:solidFill>
                  <a:prstClr val="black"/>
                </a:solidFill>
                <a:latin typeface="Arial"/>
                <a:ea typeface="Calibri"/>
                <a:cs typeface="Calibri"/>
              </a:rPr>
              <a:t>360 feedback</a:t>
            </a:r>
            <a:endParaRPr lang="en-GB" sz="2667" b="1" dirty="0">
              <a:solidFill>
                <a:prstClr val="black"/>
              </a:solidFill>
              <a:latin typeface="Arial"/>
              <a:cs typeface="Arial"/>
            </a:endParaRPr>
          </a:p>
          <a:p>
            <a:pPr defTabSz="609585"/>
            <a:r>
              <a:rPr lang="en-GB" sz="2667" b="1" dirty="0">
                <a:solidFill>
                  <a:prstClr val="black"/>
                </a:solidFill>
                <a:latin typeface="Arial"/>
                <a:ea typeface="Calibri"/>
                <a:cs typeface="Calibri"/>
              </a:rPr>
              <a:t>        </a:t>
            </a:r>
          </a:p>
          <a:p>
            <a:pPr defTabSz="609585"/>
            <a:r>
              <a:rPr lang="en-GB" sz="2667" b="1" dirty="0">
                <a:solidFill>
                  <a:prstClr val="black"/>
                </a:solidFill>
                <a:latin typeface="Arial"/>
                <a:ea typeface="Calibri"/>
                <a:cs typeface="Calibri"/>
              </a:rPr>
              <a:t>             Coaching conversations</a:t>
            </a:r>
            <a:endParaRPr lang="en-GB" sz="2400">
              <a:solidFill>
                <a:prstClr val="black"/>
              </a:solidFill>
              <a:latin typeface="Calibri" panose="020F0502020204030204"/>
            </a:endParaRPr>
          </a:p>
          <a:p>
            <a:pPr defTabSz="609585"/>
            <a:endParaRPr lang="en-GB" sz="2667" b="1" dirty="0">
              <a:solidFill>
                <a:prstClr val="black"/>
              </a:solidFill>
              <a:latin typeface="Arial"/>
              <a:ea typeface="Calibri"/>
              <a:cs typeface="Calibri"/>
            </a:endParaRPr>
          </a:p>
          <a:p>
            <a:pPr defTabSz="609585"/>
            <a:r>
              <a:rPr lang="en-GB" sz="2667" b="1" dirty="0">
                <a:solidFill>
                  <a:prstClr val="black"/>
                </a:solidFill>
                <a:latin typeface="Arial"/>
                <a:ea typeface="Calibri"/>
                <a:cs typeface="Calibri"/>
              </a:rPr>
              <a:t>Leadership styles</a:t>
            </a:r>
          </a:p>
          <a:p>
            <a:pPr defTabSz="609585"/>
            <a:endParaRPr lang="en-GB" sz="2667" b="1" dirty="0">
              <a:solidFill>
                <a:prstClr val="black"/>
              </a:solidFill>
              <a:latin typeface="Arial"/>
              <a:ea typeface="Calibri"/>
              <a:cs typeface="Calibri"/>
            </a:endParaRPr>
          </a:p>
          <a:p>
            <a:pPr defTabSz="609585"/>
            <a:r>
              <a:rPr lang="en-GB" sz="2667" b="1" dirty="0">
                <a:solidFill>
                  <a:prstClr val="black"/>
                </a:solidFill>
                <a:latin typeface="Arial"/>
                <a:ea typeface="Calibri"/>
                <a:cs typeface="Calibri"/>
              </a:rPr>
              <a:t>          4 Principles of Our Peoples Strategy</a:t>
            </a:r>
          </a:p>
          <a:p>
            <a:pPr defTabSz="609585"/>
            <a:endParaRPr lang="en-GB" sz="2400" dirty="0">
              <a:solidFill>
                <a:prstClr val="black"/>
              </a:solidFill>
              <a:latin typeface="Calibri" panose="020F0502020204030204"/>
              <a:ea typeface="Calibri"/>
              <a:cs typeface="Calibri"/>
            </a:endParaRPr>
          </a:p>
          <a:p>
            <a:pPr defTabSz="609585"/>
            <a:endParaRPr lang="en-GB" sz="2400" dirty="0">
              <a:solidFill>
                <a:prstClr val="black"/>
              </a:solidFill>
              <a:latin typeface="Calibri" panose="020F0502020204030204"/>
              <a:ea typeface="Calibri"/>
              <a:cs typeface="Calibri"/>
            </a:endParaRPr>
          </a:p>
        </p:txBody>
      </p:sp>
    </p:spTree>
    <p:extLst>
      <p:ext uri="{BB962C8B-B14F-4D97-AF65-F5344CB8AC3E}">
        <p14:creationId xmlns:p14="http://schemas.microsoft.com/office/powerpoint/2010/main" val="29232967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Vision</a:t>
            </a:r>
          </a:p>
        </p:txBody>
      </p:sp>
      <p:sp>
        <p:nvSpPr>
          <p:cNvPr id="9" name="TextBox 8"/>
          <p:cNvSpPr txBox="1"/>
          <p:nvPr/>
        </p:nvSpPr>
        <p:spPr>
          <a:xfrm>
            <a:off x="457202" y="2769568"/>
            <a:ext cx="9390161" cy="3116238"/>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All NLS staff to feel </a:t>
            </a:r>
            <a:r>
              <a:rPr lang="en-US" sz="3200" b="1" dirty="0">
                <a:solidFill>
                  <a:prstClr val="black">
                    <a:lumMod val="75000"/>
                    <a:lumOff val="25000"/>
                  </a:prstClr>
                </a:solidFill>
                <a:latin typeface="Arial"/>
                <a:ea typeface="Arial" charset="0"/>
                <a:cs typeface="Arial"/>
              </a:rPr>
              <a:t>confident </a:t>
            </a:r>
            <a:r>
              <a:rPr lang="en-US" sz="3200" dirty="0">
                <a:solidFill>
                  <a:prstClr val="black">
                    <a:lumMod val="75000"/>
                    <a:lumOff val="25000"/>
                  </a:prstClr>
                </a:solidFill>
                <a:latin typeface="Arial"/>
                <a:ea typeface="Arial" charset="0"/>
                <a:cs typeface="Arial"/>
              </a:rPr>
              <a:t>in resuscitation of the newborn.</a:t>
            </a:r>
            <a:endParaRPr lang="en-US" sz="3200" dirty="0">
              <a:solidFill>
                <a:prstClr val="black">
                  <a:lumMod val="75000"/>
                  <a:lumOff val="25000"/>
                </a:prstClr>
              </a:solidFill>
              <a:latin typeface="Arial"/>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All NLS staff to be </a:t>
            </a:r>
            <a:r>
              <a:rPr lang="en-US" sz="3200" b="1" dirty="0">
                <a:solidFill>
                  <a:prstClr val="black">
                    <a:lumMod val="75000"/>
                    <a:lumOff val="25000"/>
                  </a:prstClr>
                </a:solidFill>
                <a:latin typeface="Arial"/>
                <a:ea typeface="Arial" charset="0"/>
                <a:cs typeface="Arial"/>
              </a:rPr>
              <a:t>confident </a:t>
            </a:r>
            <a:r>
              <a:rPr lang="en-US" sz="3200" dirty="0">
                <a:solidFill>
                  <a:prstClr val="black">
                    <a:lumMod val="75000"/>
                    <a:lumOff val="25000"/>
                  </a:prstClr>
                </a:solidFill>
                <a:latin typeface="Arial"/>
                <a:ea typeface="Arial" charset="0"/>
                <a:cs typeface="Arial"/>
              </a:rPr>
              <a:t>in carrying out emergency checks. </a:t>
            </a: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3087305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Idea</a:t>
            </a:r>
          </a:p>
        </p:txBody>
      </p:sp>
      <p:sp>
        <p:nvSpPr>
          <p:cNvPr id="9" name="TextBox 8"/>
          <p:cNvSpPr txBox="1"/>
          <p:nvPr/>
        </p:nvSpPr>
        <p:spPr>
          <a:xfrm>
            <a:off x="457201" y="2947909"/>
            <a:ext cx="9746843" cy="2118529"/>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Junior NLS trained staff to hold a </a:t>
            </a:r>
            <a:r>
              <a:rPr lang="en-US" sz="3200" b="1" dirty="0">
                <a:solidFill>
                  <a:prstClr val="black">
                    <a:lumMod val="75000"/>
                    <a:lumOff val="25000"/>
                  </a:prstClr>
                </a:solidFill>
                <a:latin typeface="Arial"/>
                <a:ea typeface="Arial" charset="0"/>
                <a:cs typeface="Arial"/>
              </a:rPr>
              <a:t>trainer </a:t>
            </a:r>
            <a:r>
              <a:rPr lang="en-US" sz="3200" dirty="0">
                <a:solidFill>
                  <a:prstClr val="black">
                    <a:lumMod val="75000"/>
                    <a:lumOff val="25000"/>
                  </a:prstClr>
                </a:solidFill>
                <a:latin typeface="Arial"/>
                <a:ea typeface="Arial" charset="0"/>
                <a:cs typeface="Arial"/>
              </a:rPr>
              <a:t>bleep. </a:t>
            </a: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Junior NLS staff to be responsible for emergency equipment checks. </a:t>
            </a:r>
          </a:p>
        </p:txBody>
      </p:sp>
    </p:spTree>
    <p:extLst>
      <p:ext uri="{BB962C8B-B14F-4D97-AF65-F5344CB8AC3E}">
        <p14:creationId xmlns:p14="http://schemas.microsoft.com/office/powerpoint/2010/main" val="2711635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Process  </a:t>
            </a:r>
          </a:p>
        </p:txBody>
      </p:sp>
      <p:sp>
        <p:nvSpPr>
          <p:cNvPr id="9" name="TextBox 8"/>
          <p:cNvSpPr txBox="1"/>
          <p:nvPr/>
        </p:nvSpPr>
        <p:spPr>
          <a:xfrm>
            <a:off x="457201" y="2412887"/>
            <a:ext cx="10443992" cy="5279459"/>
          </a:xfrm>
          <a:prstGeom prst="rect">
            <a:avLst/>
          </a:prstGeom>
          <a:noFill/>
        </p:spPr>
        <p:txBody>
          <a:bodyPr wrap="square" lIns="121920" tIns="60960" rIns="121920" bIns="60960" rtlCol="0" anchor="t">
            <a:spAutoFit/>
          </a:bodyPr>
          <a:lstStyle/>
          <a:p>
            <a:pPr marL="457189" indent="-457189" defTabSz="609585">
              <a:lnSpc>
                <a:spcPct val="150000"/>
              </a:lnSpc>
              <a:spcAft>
                <a:spcPts val="51"/>
              </a:spcAft>
              <a:buFont typeface="Arial" panose="020B0604020202020204" pitchFamily="34" charset="0"/>
              <a:buChar char="•"/>
            </a:pPr>
            <a:r>
              <a:rPr lang="en-US" sz="3200" b="1" dirty="0">
                <a:solidFill>
                  <a:prstClr val="black">
                    <a:lumMod val="75000"/>
                    <a:lumOff val="25000"/>
                  </a:prstClr>
                </a:solidFill>
                <a:latin typeface="Arial"/>
                <a:ea typeface="Arial" charset="0"/>
                <a:cs typeface="Arial"/>
              </a:rPr>
              <a:t>Identified </a:t>
            </a:r>
            <a:r>
              <a:rPr lang="en-US" sz="3200" dirty="0">
                <a:solidFill>
                  <a:prstClr val="black">
                    <a:lumMod val="75000"/>
                    <a:lumOff val="25000"/>
                  </a:prstClr>
                </a:solidFill>
                <a:latin typeface="Arial"/>
                <a:ea typeface="Arial" charset="0"/>
                <a:cs typeface="Arial"/>
              </a:rPr>
              <a:t>need for change.</a:t>
            </a:r>
            <a:endParaRPr lang="en-US" sz="2400" dirty="0">
              <a:solidFill>
                <a:prstClr val="black">
                  <a:lumMod val="75000"/>
                  <a:lumOff val="25000"/>
                </a:prstClr>
              </a:solidFill>
              <a:latin typeface="Calibri" panose="020F0502020204030204"/>
            </a:endParaRPr>
          </a:p>
          <a:p>
            <a:pPr marL="457189" indent="-457189" defTabSz="609585">
              <a:lnSpc>
                <a:spcPct val="150000"/>
              </a:lnSpc>
              <a:spcAft>
                <a:spcPts val="51"/>
              </a:spcAft>
              <a:buFont typeface="Arial" panose="020B0604020202020204" pitchFamily="34" charset="0"/>
              <a:buChar char="•"/>
            </a:pPr>
            <a:r>
              <a:rPr lang="en-US" sz="3200" b="1" dirty="0">
                <a:solidFill>
                  <a:prstClr val="black">
                    <a:lumMod val="75000"/>
                    <a:lumOff val="25000"/>
                  </a:prstClr>
                </a:solidFill>
                <a:latin typeface="Arial"/>
                <a:ea typeface="Arial" charset="0"/>
                <a:cs typeface="Arial"/>
              </a:rPr>
              <a:t>Discussed </a:t>
            </a:r>
            <a:r>
              <a:rPr lang="en-US" sz="3200" dirty="0">
                <a:solidFill>
                  <a:prstClr val="black">
                    <a:lumMod val="75000"/>
                    <a:lumOff val="25000"/>
                  </a:prstClr>
                </a:solidFill>
                <a:latin typeface="Arial"/>
                <a:ea typeface="Arial" charset="0"/>
                <a:cs typeface="Arial"/>
              </a:rPr>
              <a:t>with senior management and finance. </a:t>
            </a:r>
          </a:p>
          <a:p>
            <a:pPr marL="457189" indent="-457189" defTabSz="609585">
              <a:lnSpc>
                <a:spcPct val="150000"/>
              </a:lnSpc>
              <a:spcAft>
                <a:spcPts val="51"/>
              </a:spcAft>
              <a:buFont typeface="Arial" panose="020B0604020202020204" pitchFamily="34" charset="0"/>
              <a:buChar char="•"/>
            </a:pPr>
            <a:r>
              <a:rPr lang="en-US" sz="3200" b="1" dirty="0">
                <a:solidFill>
                  <a:prstClr val="black">
                    <a:lumMod val="75000"/>
                    <a:lumOff val="25000"/>
                  </a:prstClr>
                </a:solidFill>
                <a:latin typeface="Arial"/>
                <a:ea typeface="Arial" charset="0"/>
                <a:cs typeface="Arial"/>
              </a:rPr>
              <a:t>Communicated </a:t>
            </a:r>
            <a:r>
              <a:rPr lang="en-US" sz="3200" dirty="0">
                <a:solidFill>
                  <a:prstClr val="black">
                    <a:lumMod val="75000"/>
                    <a:lumOff val="25000"/>
                  </a:prstClr>
                </a:solidFill>
                <a:latin typeface="Arial"/>
                <a:ea typeface="Arial" charset="0"/>
                <a:cs typeface="Arial"/>
              </a:rPr>
              <a:t>with staff. </a:t>
            </a:r>
          </a:p>
          <a:p>
            <a:pPr marL="457189" indent="-457189" defTabSz="609585">
              <a:lnSpc>
                <a:spcPct val="150000"/>
              </a:lnSpc>
              <a:spcAft>
                <a:spcPts val="51"/>
              </a:spcAft>
              <a:buFont typeface="Arial" panose="020B0604020202020204" pitchFamily="34" charset="0"/>
              <a:buChar char="•"/>
            </a:pPr>
            <a:r>
              <a:rPr lang="en-US" sz="3200" b="1" dirty="0">
                <a:solidFill>
                  <a:prstClr val="black">
                    <a:lumMod val="75000"/>
                    <a:lumOff val="25000"/>
                  </a:prstClr>
                </a:solidFill>
                <a:latin typeface="Arial"/>
                <a:ea typeface="Arial" charset="0"/>
                <a:cs typeface="Arial"/>
              </a:rPr>
              <a:t>Allocated </a:t>
            </a:r>
            <a:r>
              <a:rPr lang="en-US" sz="3200" dirty="0">
                <a:solidFill>
                  <a:prstClr val="black">
                    <a:lumMod val="75000"/>
                    <a:lumOff val="25000"/>
                  </a:prstClr>
                </a:solidFill>
                <a:latin typeface="Arial"/>
                <a:ea typeface="Arial" charset="0"/>
                <a:cs typeface="Arial"/>
              </a:rPr>
              <a:t>appropriately and fairly.</a:t>
            </a:r>
          </a:p>
          <a:p>
            <a:pPr marL="457189" indent="-457189" defTabSz="609585">
              <a:lnSpc>
                <a:spcPct val="150000"/>
              </a:lnSpc>
              <a:spcAft>
                <a:spcPts val="51"/>
              </a:spcAft>
              <a:buFont typeface="Arial" panose="020B0604020202020204" pitchFamily="34" charset="0"/>
              <a:buChar char="•"/>
            </a:pPr>
            <a:r>
              <a:rPr lang="en-US" sz="3200" b="1" dirty="0">
                <a:solidFill>
                  <a:prstClr val="black">
                    <a:lumMod val="75000"/>
                    <a:lumOff val="25000"/>
                  </a:prstClr>
                </a:solidFill>
                <a:latin typeface="Arial"/>
                <a:ea typeface="Arial" charset="0"/>
                <a:cs typeface="Arial"/>
              </a:rPr>
              <a:t>Feedback </a:t>
            </a:r>
            <a:r>
              <a:rPr lang="en-US" sz="3200" dirty="0">
                <a:solidFill>
                  <a:prstClr val="black">
                    <a:lumMod val="75000"/>
                    <a:lumOff val="25000"/>
                  </a:prstClr>
                </a:solidFill>
                <a:latin typeface="Arial"/>
                <a:ea typeface="Arial" charset="0"/>
                <a:cs typeface="Arial"/>
              </a:rPr>
              <a:t>from staff. </a:t>
            </a:r>
            <a:endParaRPr lang="en-US" sz="3200" dirty="0">
              <a:solidFill>
                <a:prstClr val="black">
                  <a:lumMod val="75000"/>
                  <a:lumOff val="25000"/>
                </a:prstClr>
              </a:solidFill>
              <a:latin typeface="Arial"/>
              <a:ea typeface="Arial" charset="0"/>
              <a:cs typeface="Arial" charset="0"/>
            </a:endParaRPr>
          </a:p>
          <a:p>
            <a:pPr defTabSz="609585">
              <a:lnSpc>
                <a:spcPct val="150000"/>
              </a:lnSpc>
              <a:spcAft>
                <a:spcPts val="51"/>
              </a:spcAft>
            </a:pPr>
            <a:r>
              <a:rPr lang="en-US" sz="3200" dirty="0">
                <a:solidFill>
                  <a:prstClr val="black">
                    <a:lumMod val="75000"/>
                    <a:lumOff val="25000"/>
                  </a:prstClr>
                </a:solidFill>
                <a:latin typeface="Arial" charset="0"/>
                <a:ea typeface="Arial" charset="0"/>
                <a:cs typeface="Arial" charset="0"/>
              </a:rPr>
              <a:t> </a:t>
            </a:r>
          </a:p>
          <a:p>
            <a:pPr marL="457189" indent="-457189" defTabSz="609585">
              <a:lnSpc>
                <a:spcPct val="150000"/>
              </a:lnSpc>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122711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Improvements</a:t>
            </a:r>
          </a:p>
        </p:txBody>
      </p:sp>
      <p:sp>
        <p:nvSpPr>
          <p:cNvPr id="9" name="TextBox 8"/>
          <p:cNvSpPr txBox="1"/>
          <p:nvPr/>
        </p:nvSpPr>
        <p:spPr>
          <a:xfrm>
            <a:off x="457201" y="2477739"/>
            <a:ext cx="11151703" cy="4626908"/>
          </a:xfrm>
          <a:prstGeom prst="rect">
            <a:avLst/>
          </a:prstGeom>
          <a:noFill/>
        </p:spPr>
        <p:txBody>
          <a:bodyPr wrap="square" rtlCol="0">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Processes – changed e.g., Trainee bookings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Accounts – All systems</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2</a:t>
            </a:r>
            <a:r>
              <a:rPr lang="en-US" sz="3200" baseline="30000" dirty="0">
                <a:solidFill>
                  <a:prstClr val="black">
                    <a:lumMod val="75000"/>
                    <a:lumOff val="25000"/>
                  </a:prstClr>
                </a:solidFill>
                <a:latin typeface="Arial" charset="0"/>
                <a:ea typeface="Arial" charset="0"/>
                <a:cs typeface="Arial" charset="0"/>
              </a:rPr>
              <a:t>nd</a:t>
            </a:r>
            <a:r>
              <a:rPr lang="en-US" sz="3200" dirty="0">
                <a:solidFill>
                  <a:prstClr val="black">
                    <a:lumMod val="75000"/>
                    <a:lumOff val="25000"/>
                  </a:prstClr>
                </a:solidFill>
                <a:latin typeface="Arial" charset="0"/>
                <a:ea typeface="Arial" charset="0"/>
                <a:cs typeface="Arial" charset="0"/>
              </a:rPr>
              <a:t> line clinical now 1</a:t>
            </a:r>
            <a:r>
              <a:rPr lang="en-US" sz="3200" baseline="30000" dirty="0">
                <a:solidFill>
                  <a:prstClr val="black">
                    <a:lumMod val="75000"/>
                    <a:lumOff val="25000"/>
                  </a:prstClr>
                </a:solidFill>
                <a:latin typeface="Arial" charset="0"/>
                <a:ea typeface="Arial" charset="0"/>
                <a:cs typeface="Arial" charset="0"/>
              </a:rPr>
              <a:t>st</a:t>
            </a:r>
            <a:r>
              <a:rPr lang="en-US" sz="3200" dirty="0">
                <a:solidFill>
                  <a:prstClr val="black">
                    <a:lumMod val="75000"/>
                    <a:lumOff val="25000"/>
                  </a:prstClr>
                </a:solidFill>
                <a:latin typeface="Arial" charset="0"/>
                <a:ea typeface="Arial" charset="0"/>
                <a:cs typeface="Arial" charset="0"/>
              </a:rPr>
              <a:t> line</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Staff – Banding, Birch, Fair rotation</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Technical staff employed</a:t>
            </a: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charset="0"/>
                <a:ea typeface="Arial" charset="0"/>
                <a:cs typeface="Arial" charset="0"/>
              </a:rPr>
              <a:t>Hub at APH</a:t>
            </a: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28961712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2" name="Title 1">
            <a:extLst>
              <a:ext uri="{FF2B5EF4-FFF2-40B4-BE49-F238E27FC236}">
                <a16:creationId xmlns:a16="http://schemas.microsoft.com/office/drawing/2014/main" id="{B5B3E3D3-204A-AB91-EEDC-37B64C39BD2D}"/>
              </a:ext>
            </a:extLst>
          </p:cNvPr>
          <p:cNvSpPr>
            <a:spLocks noGrp="1"/>
          </p:cNvSpPr>
          <p:nvPr>
            <p:ph type="title"/>
          </p:nvPr>
        </p:nvSpPr>
        <p:spPr>
          <a:xfrm>
            <a:off x="638881" y="639193"/>
            <a:ext cx="3571811" cy="3573516"/>
          </a:xfrm>
        </p:spPr>
        <p:txBody>
          <a:bodyPr vert="horz" lIns="121920" tIns="60960" rIns="121920" bIns="60960" rtlCol="0" anchor="b">
            <a:normAutofit/>
          </a:bodyPr>
          <a:lstStyle/>
          <a:p>
            <a:pPr defTabSz="1219170"/>
            <a:r>
              <a:rPr lang="en-US" sz="5733" b="1" dirty="0">
                <a:solidFill>
                  <a:schemeClr val="accent1"/>
                </a:solidFill>
              </a:rPr>
              <a:t>Our Strategy</a:t>
            </a:r>
            <a:endParaRPr lang="en-US" sz="5733" b="1" dirty="0" err="1">
              <a:solidFill>
                <a:schemeClr val="accent1"/>
              </a:solidFill>
              <a:ea typeface="Calibri Light"/>
              <a:cs typeface="Calibri Light"/>
            </a:endParaRP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781222 w 3255095"/>
              <a:gd name="connsiteY1" fmla="*/ 0 h 18288"/>
              <a:gd name="connsiteX2" fmla="*/ 1594996 w 3255095"/>
              <a:gd name="connsiteY2" fmla="*/ 0 h 18288"/>
              <a:gd name="connsiteX3" fmla="*/ 2408770 w 3255095"/>
              <a:gd name="connsiteY3" fmla="*/ 0 h 18288"/>
              <a:gd name="connsiteX4" fmla="*/ 3255095 w 3255095"/>
              <a:gd name="connsiteY4" fmla="*/ 0 h 18288"/>
              <a:gd name="connsiteX5" fmla="*/ 3255095 w 3255095"/>
              <a:gd name="connsiteY5" fmla="*/ 18288 h 18288"/>
              <a:gd name="connsiteX6" fmla="*/ 2441321 w 3255095"/>
              <a:gd name="connsiteY6" fmla="*/ 18288 h 18288"/>
              <a:gd name="connsiteX7" fmla="*/ 1692649 w 3255095"/>
              <a:gd name="connsiteY7" fmla="*/ 18288 h 18288"/>
              <a:gd name="connsiteX8" fmla="*/ 943977 w 3255095"/>
              <a:gd name="connsiteY8" fmla="*/ 18288 h 18288"/>
              <a:gd name="connsiteX9" fmla="*/ 0 w 3255095"/>
              <a:gd name="connsiteY9" fmla="*/ 18288 h 18288"/>
              <a:gd name="connsiteX10" fmla="*/ 0 w 3255095"/>
              <a:gd name="connsiteY10" fmla="*/ 0 h 18288"/>
              <a:gd name="connsiteX0" fmla="*/ 0 w 3255095"/>
              <a:gd name="connsiteY0" fmla="*/ 0 h 18288"/>
              <a:gd name="connsiteX1" fmla="*/ 781222 w 3255095"/>
              <a:gd name="connsiteY1" fmla="*/ 0 h 18288"/>
              <a:gd name="connsiteX2" fmla="*/ 1497344 w 3255095"/>
              <a:gd name="connsiteY2" fmla="*/ 0 h 18288"/>
              <a:gd name="connsiteX3" fmla="*/ 2376218 w 3255095"/>
              <a:gd name="connsiteY3" fmla="*/ 0 h 18288"/>
              <a:gd name="connsiteX4" fmla="*/ 3255095 w 3255095"/>
              <a:gd name="connsiteY4" fmla="*/ 0 h 18288"/>
              <a:gd name="connsiteX5" fmla="*/ 3255095 w 3255095"/>
              <a:gd name="connsiteY5" fmla="*/ 18288 h 18288"/>
              <a:gd name="connsiteX6" fmla="*/ 2506422 w 3255095"/>
              <a:gd name="connsiteY6" fmla="*/ 18288 h 18288"/>
              <a:gd name="connsiteX7" fmla="*/ 1757750 w 3255095"/>
              <a:gd name="connsiteY7" fmla="*/ 18288 h 18288"/>
              <a:gd name="connsiteX8" fmla="*/ 878876 w 3255095"/>
              <a:gd name="connsiteY8" fmla="*/ 18288 h 18288"/>
              <a:gd name="connsiteX9" fmla="*/ 0 w 3255095"/>
              <a:gd name="connsiteY9" fmla="*/ 18288 h 18288"/>
              <a:gd name="connsiteX10" fmla="*/ 0 w 3255095"/>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5095" h="18288" fill="none" extrusionOk="0">
                <a:moveTo>
                  <a:pt x="0" y="0"/>
                </a:moveTo>
                <a:cubicBezTo>
                  <a:pt x="369545" y="-15283"/>
                  <a:pt x="487644" y="10686"/>
                  <a:pt x="781222" y="0"/>
                </a:cubicBezTo>
                <a:cubicBezTo>
                  <a:pt x="1119315" y="-21800"/>
                  <a:pt x="1333885" y="-68802"/>
                  <a:pt x="1594996" y="0"/>
                </a:cubicBezTo>
                <a:cubicBezTo>
                  <a:pt x="1819487" y="20535"/>
                  <a:pt x="2101237" y="-13906"/>
                  <a:pt x="2408770" y="0"/>
                </a:cubicBezTo>
                <a:cubicBezTo>
                  <a:pt x="2650003" y="-2402"/>
                  <a:pt x="2980722" y="-22001"/>
                  <a:pt x="3255095" y="0"/>
                </a:cubicBezTo>
                <a:cubicBezTo>
                  <a:pt x="3254653" y="4891"/>
                  <a:pt x="3255180" y="11961"/>
                  <a:pt x="3255095" y="18288"/>
                </a:cubicBezTo>
                <a:cubicBezTo>
                  <a:pt x="2884853" y="49080"/>
                  <a:pt x="2751452" y="63802"/>
                  <a:pt x="2441321" y="18288"/>
                </a:cubicBezTo>
                <a:cubicBezTo>
                  <a:pt x="2153538" y="25849"/>
                  <a:pt x="2034250" y="-16500"/>
                  <a:pt x="1692649" y="18288"/>
                </a:cubicBezTo>
                <a:cubicBezTo>
                  <a:pt x="1373174" y="44217"/>
                  <a:pt x="1196456" y="49630"/>
                  <a:pt x="943977" y="18288"/>
                </a:cubicBezTo>
                <a:cubicBezTo>
                  <a:pt x="681934" y="-1304"/>
                  <a:pt x="417193" y="36135"/>
                  <a:pt x="0" y="18288"/>
                </a:cubicBezTo>
                <a:cubicBezTo>
                  <a:pt x="-499" y="10437"/>
                  <a:pt x="163" y="3653"/>
                  <a:pt x="0" y="0"/>
                </a:cubicBezTo>
                <a:close/>
              </a:path>
              <a:path w="3255095" h="18288" stroke="0" extrusionOk="0">
                <a:moveTo>
                  <a:pt x="0" y="0"/>
                </a:moveTo>
                <a:cubicBezTo>
                  <a:pt x="308794" y="8662"/>
                  <a:pt x="579932" y="16410"/>
                  <a:pt x="781222" y="0"/>
                </a:cubicBezTo>
                <a:cubicBezTo>
                  <a:pt x="962482" y="36274"/>
                  <a:pt x="1177428" y="-37709"/>
                  <a:pt x="1497344" y="0"/>
                </a:cubicBezTo>
                <a:cubicBezTo>
                  <a:pt x="1816485" y="8742"/>
                  <a:pt x="2132751" y="1399"/>
                  <a:pt x="2376218" y="0"/>
                </a:cubicBezTo>
                <a:cubicBezTo>
                  <a:pt x="2634737" y="-4007"/>
                  <a:pt x="2817953" y="-19852"/>
                  <a:pt x="3255095" y="0"/>
                </a:cubicBezTo>
                <a:cubicBezTo>
                  <a:pt x="3255076" y="5277"/>
                  <a:pt x="3254906" y="12009"/>
                  <a:pt x="3255095" y="18288"/>
                </a:cubicBezTo>
                <a:cubicBezTo>
                  <a:pt x="2908926" y="17296"/>
                  <a:pt x="2786259" y="-10854"/>
                  <a:pt x="2506422" y="18288"/>
                </a:cubicBezTo>
                <a:cubicBezTo>
                  <a:pt x="2218742" y="13424"/>
                  <a:pt x="2093589" y="-39686"/>
                  <a:pt x="1757750" y="18288"/>
                </a:cubicBezTo>
                <a:cubicBezTo>
                  <a:pt x="1399477" y="76769"/>
                  <a:pt x="1199632" y="17606"/>
                  <a:pt x="878876" y="18288"/>
                </a:cubicBezTo>
                <a:cubicBezTo>
                  <a:pt x="596151" y="31241"/>
                  <a:pt x="315333" y="89651"/>
                  <a:pt x="0" y="18288"/>
                </a:cubicBezTo>
                <a:cubicBezTo>
                  <a:pt x="1114" y="10855"/>
                  <a:pt x="843" y="5046"/>
                  <a:pt x="0" y="0"/>
                </a:cubicBezTo>
                <a:close/>
              </a:path>
              <a:path w="3255095" h="18288" fill="none" stroke="0" extrusionOk="0">
                <a:moveTo>
                  <a:pt x="0" y="0"/>
                </a:moveTo>
                <a:cubicBezTo>
                  <a:pt x="352242" y="-30809"/>
                  <a:pt x="462262" y="-1014"/>
                  <a:pt x="781222" y="0"/>
                </a:cubicBezTo>
                <a:cubicBezTo>
                  <a:pt x="1142915" y="17108"/>
                  <a:pt x="1291445" y="-11590"/>
                  <a:pt x="1594996" y="0"/>
                </a:cubicBezTo>
                <a:cubicBezTo>
                  <a:pt x="1863939" y="16586"/>
                  <a:pt x="2110245" y="52823"/>
                  <a:pt x="2408770" y="0"/>
                </a:cubicBezTo>
                <a:cubicBezTo>
                  <a:pt x="2682232" y="-7413"/>
                  <a:pt x="3020631" y="22479"/>
                  <a:pt x="3255095" y="0"/>
                </a:cubicBezTo>
                <a:cubicBezTo>
                  <a:pt x="3255176" y="5887"/>
                  <a:pt x="3255587" y="11507"/>
                  <a:pt x="3255095" y="18288"/>
                </a:cubicBezTo>
                <a:cubicBezTo>
                  <a:pt x="2860110" y="29547"/>
                  <a:pt x="2722155" y="51232"/>
                  <a:pt x="2441321" y="18288"/>
                </a:cubicBezTo>
                <a:cubicBezTo>
                  <a:pt x="2151443" y="-43688"/>
                  <a:pt x="2002029" y="7237"/>
                  <a:pt x="1692649" y="18288"/>
                </a:cubicBezTo>
                <a:cubicBezTo>
                  <a:pt x="1384988" y="41618"/>
                  <a:pt x="1241725" y="56081"/>
                  <a:pt x="943977" y="18288"/>
                </a:cubicBezTo>
                <a:cubicBezTo>
                  <a:pt x="624063" y="-20716"/>
                  <a:pt x="467432" y="40100"/>
                  <a:pt x="0" y="18288"/>
                </a:cubicBezTo>
                <a:cubicBezTo>
                  <a:pt x="-120" y="11823"/>
                  <a:pt x="296" y="410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3716"/>
                      <a:gd name="connsiteX1" fmla="*/ 585917 w 2441321"/>
                      <a:gd name="connsiteY1" fmla="*/ 0 h 13716"/>
                      <a:gd name="connsiteX2" fmla="*/ 1196247 w 2441321"/>
                      <a:gd name="connsiteY2" fmla="*/ 0 h 13716"/>
                      <a:gd name="connsiteX3" fmla="*/ 1806578 w 2441321"/>
                      <a:gd name="connsiteY3" fmla="*/ 0 h 13716"/>
                      <a:gd name="connsiteX4" fmla="*/ 2441321 w 2441321"/>
                      <a:gd name="connsiteY4" fmla="*/ 0 h 13716"/>
                      <a:gd name="connsiteX5" fmla="*/ 2441321 w 2441321"/>
                      <a:gd name="connsiteY5" fmla="*/ 13716 h 13716"/>
                      <a:gd name="connsiteX6" fmla="*/ 1830991 w 2441321"/>
                      <a:gd name="connsiteY6" fmla="*/ 13716 h 13716"/>
                      <a:gd name="connsiteX7" fmla="*/ 1269487 w 2441321"/>
                      <a:gd name="connsiteY7" fmla="*/ 13716 h 13716"/>
                      <a:gd name="connsiteX8" fmla="*/ 707983 w 2441321"/>
                      <a:gd name="connsiteY8" fmla="*/ 13716 h 13716"/>
                      <a:gd name="connsiteX9" fmla="*/ 0 w 2441321"/>
                      <a:gd name="connsiteY9" fmla="*/ 13716 h 13716"/>
                      <a:gd name="connsiteX10" fmla="*/ 0 w 2441321"/>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3716"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0939" y="4363"/>
                          <a:pt x="2441580" y="8857"/>
                          <a:pt x="2441321" y="13716"/>
                        </a:cubicBezTo>
                        <a:cubicBezTo>
                          <a:pt x="2169723" y="25934"/>
                          <a:pt x="2045712" y="34568"/>
                          <a:pt x="1830991" y="13716"/>
                        </a:cubicBezTo>
                        <a:cubicBezTo>
                          <a:pt x="1616270" y="-7136"/>
                          <a:pt x="1505876" y="-623"/>
                          <a:pt x="1269487" y="13716"/>
                        </a:cubicBezTo>
                        <a:cubicBezTo>
                          <a:pt x="1033098" y="28055"/>
                          <a:pt x="908661" y="36619"/>
                          <a:pt x="707983" y="13716"/>
                        </a:cubicBezTo>
                        <a:cubicBezTo>
                          <a:pt x="507305" y="-9187"/>
                          <a:pt x="333592" y="16187"/>
                          <a:pt x="0" y="13716"/>
                        </a:cubicBezTo>
                        <a:cubicBezTo>
                          <a:pt x="-459" y="8317"/>
                          <a:pt x="190" y="2744"/>
                          <a:pt x="0" y="0"/>
                        </a:cubicBezTo>
                        <a:close/>
                      </a:path>
                      <a:path w="2441321" h="13716"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507" y="3335"/>
                          <a:pt x="2441322" y="9457"/>
                          <a:pt x="2441321" y="13716"/>
                        </a:cubicBezTo>
                        <a:cubicBezTo>
                          <a:pt x="2166745" y="24201"/>
                          <a:pt x="2078726" y="10904"/>
                          <a:pt x="1879817" y="13716"/>
                        </a:cubicBezTo>
                        <a:cubicBezTo>
                          <a:pt x="1680908" y="16528"/>
                          <a:pt x="1548770" y="-8699"/>
                          <a:pt x="1318313" y="13716"/>
                        </a:cubicBezTo>
                        <a:cubicBezTo>
                          <a:pt x="1087856" y="36131"/>
                          <a:pt x="894613" y="-645"/>
                          <a:pt x="659157" y="13716"/>
                        </a:cubicBezTo>
                        <a:cubicBezTo>
                          <a:pt x="423701" y="28077"/>
                          <a:pt x="246611" y="29403"/>
                          <a:pt x="0" y="13716"/>
                        </a:cubicBezTo>
                        <a:cubicBezTo>
                          <a:pt x="-120" y="7867"/>
                          <a:pt x="674" y="391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pic>
        <p:nvPicPr>
          <p:cNvPr id="4" name="Picture 3" descr="A group of people with colorful triangles&#10;&#10;Description automatically generated">
            <a:extLst>
              <a:ext uri="{FF2B5EF4-FFF2-40B4-BE49-F238E27FC236}">
                <a16:creationId xmlns:a16="http://schemas.microsoft.com/office/drawing/2014/main" id="{C05F15FA-FA85-78D4-87E3-324009F419DD}"/>
              </a:ext>
            </a:extLst>
          </p:cNvPr>
          <p:cNvPicPr>
            <a:picLocks noChangeAspect="1"/>
          </p:cNvPicPr>
          <p:nvPr/>
        </p:nvPicPr>
        <p:blipFill>
          <a:blip r:embed="rId3"/>
          <a:stretch>
            <a:fillRect/>
          </a:stretch>
        </p:blipFill>
        <p:spPr>
          <a:xfrm>
            <a:off x="3990975" y="1156960"/>
            <a:ext cx="8105775" cy="4372633"/>
          </a:xfrm>
          <a:prstGeom prst="rect">
            <a:avLst/>
          </a:prstGeom>
        </p:spPr>
      </p:pic>
    </p:spTree>
    <p:extLst>
      <p:ext uri="{BB962C8B-B14F-4D97-AF65-F5344CB8AC3E}">
        <p14:creationId xmlns:p14="http://schemas.microsoft.com/office/powerpoint/2010/main" val="3725139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201" y="1729740"/>
            <a:ext cx="8140699" cy="779765"/>
          </a:xfrm>
          <a:prstGeom prst="rect">
            <a:avLst/>
          </a:prstGeom>
          <a:noFill/>
        </p:spPr>
        <p:txBody>
          <a:bodyPr wrap="square" lIns="121920" tIns="60960" rIns="121920" bIns="60960" rtlCol="0" anchor="t">
            <a:spAutoFit/>
          </a:bodyPr>
          <a:lstStyle/>
          <a:p>
            <a:pPr defTabSz="609585"/>
            <a:r>
              <a:rPr lang="en-US" sz="4267" b="1" dirty="0">
                <a:solidFill>
                  <a:srgbClr val="1B69B0"/>
                </a:solidFill>
                <a:latin typeface="Arial"/>
                <a:cs typeface="Arial"/>
              </a:rPr>
              <a:t>Our Chosen Model</a:t>
            </a:r>
            <a:endParaRPr lang="en-US" sz="2400" dirty="0">
              <a:solidFill>
                <a:prstClr val="black"/>
              </a:solidFill>
              <a:latin typeface="Calibri" panose="020F0502020204030204"/>
            </a:endParaRPr>
          </a:p>
        </p:txBody>
      </p:sp>
      <p:pic>
        <p:nvPicPr>
          <p:cNvPr id="5" name="Picture 4" descr="A grey circle with white outline on it&#10;&#10;Description automatically generated">
            <a:extLst>
              <a:ext uri="{FF2B5EF4-FFF2-40B4-BE49-F238E27FC236}">
                <a16:creationId xmlns:a16="http://schemas.microsoft.com/office/drawing/2014/main" id="{C68D140D-AF5F-3E0B-A614-2739AB02A112}"/>
              </a:ext>
            </a:extLst>
          </p:cNvPr>
          <p:cNvPicPr>
            <a:picLocks noChangeAspect="1"/>
          </p:cNvPicPr>
          <p:nvPr/>
        </p:nvPicPr>
        <p:blipFill>
          <a:blip r:embed="rId3"/>
          <a:stretch>
            <a:fillRect/>
          </a:stretch>
        </p:blipFill>
        <p:spPr>
          <a:xfrm>
            <a:off x="1854507" y="2738352"/>
            <a:ext cx="7895421" cy="2978741"/>
          </a:xfrm>
          <a:prstGeom prst="rect">
            <a:avLst/>
          </a:prstGeom>
        </p:spPr>
      </p:pic>
    </p:spTree>
    <p:extLst>
      <p:ext uri="{BB962C8B-B14F-4D97-AF65-F5344CB8AC3E}">
        <p14:creationId xmlns:p14="http://schemas.microsoft.com/office/powerpoint/2010/main" val="2122585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1" y="2769568"/>
            <a:ext cx="9276672" cy="2636619"/>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Trainer bleep allocated on rotational system. </a:t>
            </a:r>
            <a:endParaRPr lang="en-US" sz="3200" dirty="0">
              <a:solidFill>
                <a:prstClr val="black">
                  <a:lumMod val="75000"/>
                  <a:lumOff val="25000"/>
                </a:prstClr>
              </a:solidFill>
              <a:latin typeface="Arial"/>
              <a:ea typeface="Arial" charset="0"/>
              <a:cs typeface="Arial" charset="0"/>
            </a:endParaRPr>
          </a:p>
          <a:p>
            <a:pPr marL="457189" indent="-457189" defTabSz="609585">
              <a:spcAft>
                <a:spcPts val="51"/>
              </a:spcAft>
              <a:buFont typeface="Arial" panose="020B0604020202020204" pitchFamily="34" charset="0"/>
              <a:buChar char="•"/>
            </a:pPr>
            <a:endParaRPr lang="en-US" sz="3200" dirty="0">
              <a:solidFill>
                <a:prstClr val="black">
                  <a:lumMod val="75000"/>
                  <a:lumOff val="25000"/>
                </a:prstClr>
              </a:solidFill>
              <a:latin typeface="Arial" charset="0"/>
              <a:ea typeface="Arial" charset="0"/>
              <a:cs typeface="Arial" charset="0"/>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Improved staff confidence. </a:t>
            </a:r>
            <a:endParaRPr lang="en-US" sz="3200" dirty="0">
              <a:solidFill>
                <a:prstClr val="black">
                  <a:lumMod val="75000"/>
                  <a:lumOff val="25000"/>
                </a:prstClr>
              </a:solidFill>
              <a:latin typeface="Arial"/>
              <a:ea typeface="Arial" charset="0"/>
              <a:cs typeface="Arial" charset="0"/>
            </a:endParaRPr>
          </a:p>
          <a:p>
            <a:pPr defTabSz="609585">
              <a:spcAft>
                <a:spcPts val="51"/>
              </a:spcAft>
            </a:pPr>
            <a:endParaRPr lang="en-US" sz="3200" dirty="0">
              <a:solidFill>
                <a:prstClr val="black">
                  <a:lumMod val="75000"/>
                  <a:lumOff val="25000"/>
                </a:prstClr>
              </a:solidFill>
              <a:latin typeface="Arial" charset="0"/>
              <a:ea typeface="Arial" charset="0"/>
              <a:cs typeface="Arial"/>
            </a:endParaRPr>
          </a:p>
          <a:p>
            <a:pPr marL="457189" indent="-457189" defTabSz="609585">
              <a:spcAft>
                <a:spcPts val="51"/>
              </a:spcAft>
              <a:buFont typeface="Arial" panose="020B0604020202020204" pitchFamily="34" charset="0"/>
              <a:buChar char="•"/>
            </a:pPr>
            <a:r>
              <a:rPr lang="en-US" sz="3200" dirty="0">
                <a:solidFill>
                  <a:prstClr val="black">
                    <a:lumMod val="75000"/>
                    <a:lumOff val="25000"/>
                  </a:prstClr>
                </a:solidFill>
                <a:latin typeface="Arial"/>
                <a:ea typeface="Arial" charset="0"/>
                <a:cs typeface="Arial"/>
              </a:rPr>
              <a:t>Positive feedback from staff. </a:t>
            </a:r>
            <a:endParaRPr lang="en-US" sz="3200" dirty="0">
              <a:solidFill>
                <a:prstClr val="black">
                  <a:lumMod val="75000"/>
                  <a:lumOff val="25000"/>
                </a:prstClr>
              </a:solidFill>
              <a:latin typeface="Arial"/>
              <a:ea typeface="Arial" charset="0"/>
              <a:cs typeface="Arial" charset="0"/>
            </a:endParaRPr>
          </a:p>
        </p:txBody>
      </p:sp>
      <p:sp>
        <p:nvSpPr>
          <p:cNvPr id="5" name="TextBox 4">
            <a:extLst>
              <a:ext uri="{FF2B5EF4-FFF2-40B4-BE49-F238E27FC236}">
                <a16:creationId xmlns:a16="http://schemas.microsoft.com/office/drawing/2014/main" id="{41CF0B8A-D047-4991-AC3F-1528BC7905A9}"/>
              </a:ext>
            </a:extLst>
          </p:cNvPr>
          <p:cNvSpPr txBox="1"/>
          <p:nvPr/>
        </p:nvSpPr>
        <p:spPr>
          <a:xfrm>
            <a:off x="457201"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Results</a:t>
            </a:r>
          </a:p>
        </p:txBody>
      </p:sp>
    </p:spTree>
    <p:extLst>
      <p:ext uri="{BB962C8B-B14F-4D97-AF65-F5344CB8AC3E}">
        <p14:creationId xmlns:p14="http://schemas.microsoft.com/office/powerpoint/2010/main" val="22145021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2" y="2651639"/>
            <a:ext cx="5629959" cy="3282502"/>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2933" dirty="0">
                <a:solidFill>
                  <a:prstClr val="black">
                    <a:lumMod val="75000"/>
                    <a:lumOff val="25000"/>
                  </a:prstClr>
                </a:solidFill>
                <a:latin typeface="Arial"/>
                <a:ea typeface="Arial" charset="0"/>
                <a:cs typeface="Arial"/>
              </a:rPr>
              <a:t>"</a:t>
            </a:r>
            <a:r>
              <a:rPr lang="en-US" sz="2933" dirty="0">
                <a:solidFill>
                  <a:srgbClr val="050505"/>
                </a:solidFill>
                <a:latin typeface="Arial"/>
                <a:ea typeface="Arial" charset="0"/>
                <a:cs typeface="Arial"/>
              </a:rPr>
              <a:t>I've had it on shift today, I was able to attend deliveries and gain more experience prior to my QIS, love the idea of us having one so we are able to attend more deliveries." - Junior Band 5 </a:t>
            </a:r>
            <a:endParaRPr lang="en-US" sz="2933" dirty="0">
              <a:solidFill>
                <a:prstClr val="black">
                  <a:lumMod val="75000"/>
                  <a:lumOff val="25000"/>
                </a:prstClr>
              </a:solidFill>
              <a:latin typeface="Arial"/>
              <a:ea typeface="Arial" charset="0"/>
              <a:cs typeface="Arial" charset="0"/>
            </a:endParaRPr>
          </a:p>
        </p:txBody>
      </p:sp>
      <p:sp>
        <p:nvSpPr>
          <p:cNvPr id="5" name="TextBox 4">
            <a:extLst>
              <a:ext uri="{FF2B5EF4-FFF2-40B4-BE49-F238E27FC236}">
                <a16:creationId xmlns:a16="http://schemas.microsoft.com/office/drawing/2014/main" id="{41CF0B8A-D047-4991-AC3F-1528BC7905A9}"/>
              </a:ext>
            </a:extLst>
          </p:cNvPr>
          <p:cNvSpPr txBox="1"/>
          <p:nvPr/>
        </p:nvSpPr>
        <p:spPr>
          <a:xfrm>
            <a:off x="457201" y="1729740"/>
            <a:ext cx="8140699" cy="779765"/>
          </a:xfrm>
          <a:prstGeom prst="rect">
            <a:avLst/>
          </a:prstGeom>
          <a:noFill/>
        </p:spPr>
        <p:txBody>
          <a:bodyPr wrap="square" lIns="121920" tIns="60960" rIns="121920" bIns="60960" rtlCol="0" anchor="t">
            <a:spAutoFit/>
          </a:bodyPr>
          <a:lstStyle/>
          <a:p>
            <a:pPr defTabSz="609585"/>
            <a:r>
              <a:rPr lang="en-US" sz="4267" b="1" dirty="0">
                <a:solidFill>
                  <a:srgbClr val="1B69B0"/>
                </a:solidFill>
                <a:latin typeface="Arial"/>
                <a:ea typeface="Arial" charset="0"/>
                <a:cs typeface="Arial"/>
              </a:rPr>
              <a:t>Our Feeback</a:t>
            </a:r>
            <a:endParaRPr lang="en-US" sz="4267" b="1" dirty="0">
              <a:solidFill>
                <a:srgbClr val="1B69B0"/>
              </a:solidFill>
              <a:latin typeface="Arial" charset="0"/>
              <a:ea typeface="Arial" charset="0"/>
              <a:cs typeface="Arial" charset="0"/>
            </a:endParaRPr>
          </a:p>
        </p:txBody>
      </p:sp>
      <p:sp>
        <p:nvSpPr>
          <p:cNvPr id="2" name="TextBox 1">
            <a:extLst>
              <a:ext uri="{FF2B5EF4-FFF2-40B4-BE49-F238E27FC236}">
                <a16:creationId xmlns:a16="http://schemas.microsoft.com/office/drawing/2014/main" id="{794C1EC2-13DC-E138-8572-EAC44BF1708F}"/>
              </a:ext>
            </a:extLst>
          </p:cNvPr>
          <p:cNvSpPr txBox="1"/>
          <p:nvPr/>
        </p:nvSpPr>
        <p:spPr>
          <a:xfrm>
            <a:off x="6090558" y="2379497"/>
            <a:ext cx="5775101" cy="3817007"/>
          </a:xfrm>
          <a:prstGeom prst="rect">
            <a:avLst/>
          </a:prstGeom>
          <a:noFill/>
        </p:spPr>
        <p:txBody>
          <a:bodyPr wrap="square" lIns="121920" tIns="60960" rIns="121920" bIns="60960" rtlCol="0" anchor="t">
            <a:spAutoFit/>
          </a:bodyPr>
          <a:lstStyle/>
          <a:p>
            <a:pPr marL="457189" indent="-457189" defTabSz="609585">
              <a:spcAft>
                <a:spcPts val="51"/>
              </a:spcAft>
              <a:buFont typeface="Arial" panose="020B0604020202020204" pitchFamily="34" charset="0"/>
              <a:buChar char="•"/>
            </a:pPr>
            <a:r>
              <a:rPr lang="en-US" sz="2667" dirty="0">
                <a:solidFill>
                  <a:srgbClr val="050505"/>
                </a:solidFill>
                <a:latin typeface="Arial"/>
                <a:ea typeface="Arial" charset="0"/>
                <a:cs typeface="Arial"/>
              </a:rPr>
              <a:t>"I am always try to carry it whenever I'm in the shift, and definitely it makes more confident and more comfortable to attend deliveries with an experienced senior staff...I personally believe it's an amazing opportunity for the juniors like me to build up the confidence" - Junior Band 6 </a:t>
            </a:r>
            <a:endParaRPr lang="en-US" sz="2667">
              <a:solidFill>
                <a:prstClr val="black">
                  <a:lumMod val="75000"/>
                  <a:lumOff val="25000"/>
                </a:prstClr>
              </a:solidFill>
              <a:latin typeface="Arial"/>
              <a:ea typeface="Arial" charset="0"/>
              <a:cs typeface="Arial"/>
            </a:endParaRPr>
          </a:p>
        </p:txBody>
      </p:sp>
    </p:spTree>
    <p:extLst>
      <p:ext uri="{BB962C8B-B14F-4D97-AF65-F5344CB8AC3E}">
        <p14:creationId xmlns:p14="http://schemas.microsoft.com/office/powerpoint/2010/main" val="3972704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sign with black text&#10;&#10;Description automatically generated">
            <a:extLst>
              <a:ext uri="{FF2B5EF4-FFF2-40B4-BE49-F238E27FC236}">
                <a16:creationId xmlns:a16="http://schemas.microsoft.com/office/drawing/2014/main" id="{303C6973-0328-F737-EC29-DA946836D534}"/>
              </a:ext>
            </a:extLst>
          </p:cNvPr>
          <p:cNvPicPr>
            <a:picLocks noChangeAspect="1"/>
          </p:cNvPicPr>
          <p:nvPr/>
        </p:nvPicPr>
        <p:blipFill rotWithShape="1">
          <a:blip r:embed="rId2"/>
          <a:srcRect l="7035" t="6426" r="5193" b="32664"/>
          <a:stretch/>
        </p:blipFill>
        <p:spPr>
          <a:xfrm>
            <a:off x="3688230" y="1978437"/>
            <a:ext cx="4815540" cy="4177237"/>
          </a:xfrm>
          <a:prstGeom prst="rect">
            <a:avLst/>
          </a:prstGeom>
        </p:spPr>
      </p:pic>
    </p:spTree>
    <p:extLst>
      <p:ext uri="{BB962C8B-B14F-4D97-AF65-F5344CB8AC3E}">
        <p14:creationId xmlns:p14="http://schemas.microsoft.com/office/powerpoint/2010/main" val="12184221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9236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086822-0A79-CF4C-BBF9-7B42247AB849}"/>
              </a:ext>
            </a:extLst>
          </p:cNvPr>
          <p:cNvSpPr>
            <a:spLocks noGrp="1"/>
          </p:cNvSpPr>
          <p:nvPr>
            <p:ph type="title"/>
          </p:nvPr>
        </p:nvSpPr>
        <p:spPr>
          <a:xfrm>
            <a:off x="2873375" y="1694926"/>
            <a:ext cx="6445250" cy="2959100"/>
          </a:xfrm>
        </p:spPr>
        <p:txBody>
          <a:bodyPr anchor="ctr">
            <a:normAutofit/>
          </a:bodyPr>
          <a:lstStyle/>
          <a:p>
            <a:pPr algn="ctr"/>
            <a:r>
              <a:rPr lang="en-US" sz="7200" dirty="0">
                <a:latin typeface="Calibri"/>
                <a:cs typeface="Calibri"/>
              </a:rPr>
              <a:t>Any Questions? </a:t>
            </a:r>
          </a:p>
        </p:txBody>
      </p:sp>
    </p:spTree>
    <p:extLst>
      <p:ext uri="{BB962C8B-B14F-4D97-AF65-F5344CB8AC3E}">
        <p14:creationId xmlns:p14="http://schemas.microsoft.com/office/powerpoint/2010/main" val="11853353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727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67395A8-94CE-2CDB-D10A-4A261D1DD3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898" y="279238"/>
            <a:ext cx="9792203" cy="6299524"/>
          </a:xfrm>
          <a:prstGeom prst="rect">
            <a:avLst/>
          </a:prstGeom>
        </p:spPr>
      </p:pic>
      <p:pic>
        <p:nvPicPr>
          <p:cNvPr id="2" name="Picture 1" descr="A black background with green text&#10;&#10;Description automatically generated">
            <a:extLst>
              <a:ext uri="{FF2B5EF4-FFF2-40B4-BE49-F238E27FC236}">
                <a16:creationId xmlns:a16="http://schemas.microsoft.com/office/drawing/2014/main" id="{3C19244E-68A7-337C-A710-3BDC5DC0D217}"/>
              </a:ext>
            </a:extLst>
          </p:cNvPr>
          <p:cNvPicPr>
            <a:picLocks noChangeAspect="1"/>
          </p:cNvPicPr>
          <p:nvPr/>
        </p:nvPicPr>
        <p:blipFill>
          <a:blip r:embed="rId4"/>
          <a:stretch>
            <a:fillRect/>
          </a:stretch>
        </p:blipFill>
        <p:spPr>
          <a:xfrm>
            <a:off x="104019" y="189321"/>
            <a:ext cx="4109961" cy="1375166"/>
          </a:xfrm>
          <a:prstGeom prst="rect">
            <a:avLst/>
          </a:prstGeom>
        </p:spPr>
      </p:pic>
    </p:spTree>
    <p:extLst>
      <p:ext uri="{BB962C8B-B14F-4D97-AF65-F5344CB8AC3E}">
        <p14:creationId xmlns:p14="http://schemas.microsoft.com/office/powerpoint/2010/main" val="1575712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Our Journey</a:t>
            </a:r>
          </a:p>
        </p:txBody>
      </p:sp>
      <p:pic>
        <p:nvPicPr>
          <p:cNvPr id="2" name="Picture 1">
            <a:extLst>
              <a:ext uri="{FF2B5EF4-FFF2-40B4-BE49-F238E27FC236}">
                <a16:creationId xmlns:a16="http://schemas.microsoft.com/office/drawing/2014/main" id="{5A501870-4C83-2EA8-125D-5004EDC9F608}"/>
              </a:ext>
            </a:extLst>
          </p:cNvPr>
          <p:cNvPicPr>
            <a:picLocks noChangeAspect="1"/>
          </p:cNvPicPr>
          <p:nvPr/>
        </p:nvPicPr>
        <p:blipFill>
          <a:blip r:embed="rId2"/>
          <a:stretch>
            <a:fillRect/>
          </a:stretch>
        </p:blipFill>
        <p:spPr>
          <a:xfrm>
            <a:off x="3904114" y="1729740"/>
            <a:ext cx="7885020" cy="4567693"/>
          </a:xfrm>
          <a:prstGeom prst="rect">
            <a:avLst/>
          </a:prstGeom>
        </p:spPr>
      </p:pic>
      <p:sp>
        <p:nvSpPr>
          <p:cNvPr id="4" name="TextBox 3">
            <a:extLst>
              <a:ext uri="{FF2B5EF4-FFF2-40B4-BE49-F238E27FC236}">
                <a16:creationId xmlns:a16="http://schemas.microsoft.com/office/drawing/2014/main" id="{AD505D65-DDE1-8A5C-3CB6-2D754FE58403}"/>
              </a:ext>
            </a:extLst>
          </p:cNvPr>
          <p:cNvSpPr txBox="1"/>
          <p:nvPr/>
        </p:nvSpPr>
        <p:spPr>
          <a:xfrm>
            <a:off x="243453" y="2509439"/>
            <a:ext cx="3360360" cy="3136756"/>
          </a:xfrm>
          <a:prstGeom prst="rect">
            <a:avLst/>
          </a:prstGeom>
          <a:noFill/>
        </p:spPr>
        <p:txBody>
          <a:bodyPr wrap="square">
            <a:spAutoFit/>
          </a:bodyPr>
          <a:lstStyle/>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Excitement</a:t>
            </a:r>
          </a:p>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Anxiety</a:t>
            </a:r>
          </a:p>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Happiness</a:t>
            </a:r>
          </a:p>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Depression</a:t>
            </a:r>
          </a:p>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Hostile</a:t>
            </a:r>
          </a:p>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Sickness</a:t>
            </a:r>
          </a:p>
          <a:p>
            <a:pPr marL="457189" indent="-457189" defTabSz="609585">
              <a:spcAft>
                <a:spcPts val="51"/>
              </a:spcAft>
              <a:buFont typeface="Arial" panose="020B0604020202020204" pitchFamily="34" charset="0"/>
              <a:buChar char="•"/>
            </a:pPr>
            <a:r>
              <a:rPr lang="en-US" sz="2400" dirty="0">
                <a:solidFill>
                  <a:prstClr val="black">
                    <a:lumMod val="75000"/>
                    <a:lumOff val="25000"/>
                  </a:prstClr>
                </a:solidFill>
                <a:latin typeface="Arial" charset="0"/>
                <a:ea typeface="Arial" charset="0"/>
                <a:cs typeface="Arial" charset="0"/>
              </a:rPr>
              <a:t>Progression</a:t>
            </a:r>
          </a:p>
          <a:p>
            <a:pPr marL="457189" indent="-457189" defTabSz="609585">
              <a:spcAft>
                <a:spcPts val="51"/>
              </a:spcAft>
              <a:buFont typeface="Arial" panose="020B0604020202020204" pitchFamily="34" charset="0"/>
              <a:buChar char="•"/>
            </a:pPr>
            <a:endParaRPr lang="en-US" sz="2400" dirty="0">
              <a:solidFill>
                <a:prstClr val="black">
                  <a:lumMod val="75000"/>
                  <a:lumOff val="25000"/>
                </a:prstClr>
              </a:solidFill>
              <a:latin typeface="Arial" charset="0"/>
              <a:ea typeface="Arial" charset="0"/>
              <a:cs typeface="Arial" charset="0"/>
            </a:endParaRPr>
          </a:p>
        </p:txBody>
      </p:sp>
    </p:spTree>
    <p:extLst>
      <p:ext uri="{BB962C8B-B14F-4D97-AF65-F5344CB8AC3E}">
        <p14:creationId xmlns:p14="http://schemas.microsoft.com/office/powerpoint/2010/main" val="2545726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1729740"/>
            <a:ext cx="8140699" cy="748988"/>
          </a:xfrm>
          <a:prstGeom prst="rect">
            <a:avLst/>
          </a:prstGeom>
          <a:noFill/>
        </p:spPr>
        <p:txBody>
          <a:bodyPr wrap="square" rtlCol="0">
            <a:spAutoFit/>
          </a:bodyPr>
          <a:lstStyle/>
          <a:p>
            <a:pPr defTabSz="609585"/>
            <a:r>
              <a:rPr lang="en-US" sz="4267" b="1" dirty="0">
                <a:solidFill>
                  <a:srgbClr val="1B69B0"/>
                </a:solidFill>
                <a:latin typeface="Arial" charset="0"/>
                <a:ea typeface="Arial" charset="0"/>
                <a:cs typeface="Arial" charset="0"/>
              </a:rPr>
              <a:t>My Journey</a:t>
            </a:r>
          </a:p>
        </p:txBody>
      </p:sp>
      <p:pic>
        <p:nvPicPr>
          <p:cNvPr id="5" name="Picture 4">
            <a:extLst>
              <a:ext uri="{FF2B5EF4-FFF2-40B4-BE49-F238E27FC236}">
                <a16:creationId xmlns:a16="http://schemas.microsoft.com/office/drawing/2014/main" id="{ED4702A0-FAE7-ABF2-CD88-56DB7A96D5ED}"/>
              </a:ext>
            </a:extLst>
          </p:cNvPr>
          <p:cNvPicPr>
            <a:picLocks noChangeAspect="1"/>
          </p:cNvPicPr>
          <p:nvPr/>
        </p:nvPicPr>
        <p:blipFill>
          <a:blip r:embed="rId2"/>
          <a:stretch>
            <a:fillRect/>
          </a:stretch>
        </p:blipFill>
        <p:spPr>
          <a:xfrm>
            <a:off x="844211" y="2509440"/>
            <a:ext cx="3626003" cy="3464128"/>
          </a:xfrm>
          <a:prstGeom prst="rect">
            <a:avLst/>
          </a:prstGeom>
        </p:spPr>
      </p:pic>
      <p:graphicFrame>
        <p:nvGraphicFramePr>
          <p:cNvPr id="3" name="Chart 2">
            <a:extLst>
              <a:ext uri="{FF2B5EF4-FFF2-40B4-BE49-F238E27FC236}">
                <a16:creationId xmlns:a16="http://schemas.microsoft.com/office/drawing/2014/main" id="{9E921D06-3B19-47C1-B40F-A217086B9A40}"/>
              </a:ext>
            </a:extLst>
          </p:cNvPr>
          <p:cNvGraphicFramePr>
            <a:graphicFrameLocks/>
          </p:cNvGraphicFramePr>
          <p:nvPr/>
        </p:nvGraphicFramePr>
        <p:xfrm>
          <a:off x="5369859" y="1970080"/>
          <a:ext cx="6364941" cy="40034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56599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dership for all template" id="{13E0A405-0BD9-2A46-B58F-E587A66950D4}" vid="{704180E1-5E27-8E42-97B8-CB6DFE5624B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9129431_TF78853419_Win32.potx" id="{4B078287-5F8B-4412-8B56-22BABE512007}" vid="{40D3F4AB-D386-4158-AD50-2BEE84BA26E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F60682E82CDF47A7B85D2BE5F03E29" ma:contentTypeVersion="14" ma:contentTypeDescription="Create a new document." ma:contentTypeScope="" ma:versionID="65ecfc0eec0655f28269c7cd4574c7c8">
  <xsd:schema xmlns:xsd="http://www.w3.org/2001/XMLSchema" xmlns:xs="http://www.w3.org/2001/XMLSchema" xmlns:p="http://schemas.microsoft.com/office/2006/metadata/properties" xmlns:ns1="http://schemas.microsoft.com/sharepoint/v3" xmlns:ns3="0d62549e-a5dd-418b-93f0-428164dcdb8b" xmlns:ns4="146c21a4-5aef-42d4-989f-b474ae1fce3c" targetNamespace="http://schemas.microsoft.com/office/2006/metadata/properties" ma:root="true" ma:fieldsID="18e7bb91c030146d611a19865787f442" ns1:_="" ns3:_="" ns4:_="">
    <xsd:import namespace="http://schemas.microsoft.com/sharepoint/v3"/>
    <xsd:import namespace="0d62549e-a5dd-418b-93f0-428164dcdb8b"/>
    <xsd:import namespace="146c21a4-5aef-42d4-989f-b474ae1fce3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62549e-a5dd-418b-93f0-428164dcd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6c21a4-5aef-42d4-989f-b474ae1fce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0d62549e-a5dd-418b-93f0-428164dcdb8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47EE00-2B17-4B55-8750-E598EAB87E8E}">
  <ds:schemaRefs>
    <ds:schemaRef ds:uri="0d62549e-a5dd-418b-93f0-428164dcdb8b"/>
    <ds:schemaRef ds:uri="146c21a4-5aef-42d4-989f-b474ae1fce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B85F67-E184-44D6-866F-EB317BCEF981}">
  <ds:schemaRefs>
    <ds:schemaRef ds:uri="0d62549e-a5dd-418b-93f0-428164dcdb8b"/>
    <ds:schemaRef ds:uri="146c21a4-5aef-42d4-989f-b474ae1fce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BE577D8-A90C-4FF6-B50B-2A8C3853F50F}">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Leadership for all template</Template>
  <TotalTime>234</TotalTime>
  <Words>4290</Words>
  <Application>Microsoft Office PowerPoint</Application>
  <PresentationFormat>Widescreen</PresentationFormat>
  <Paragraphs>550</Paragraphs>
  <Slides>78</Slides>
  <Notes>29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78</vt:i4>
      </vt:variant>
    </vt:vector>
  </HeadingPairs>
  <TitlesOfParts>
    <vt:vector size="90" baseType="lpstr">
      <vt:lpstr>Arial</vt:lpstr>
      <vt:lpstr>Calibri</vt:lpstr>
      <vt:lpstr>Calibri Light</vt:lpstr>
      <vt:lpstr>Franklin Gothic Book</vt:lpstr>
      <vt:lpstr>Franklin Gothic Demi</vt:lpstr>
      <vt:lpstr>Gill Sans MT</vt:lpstr>
      <vt:lpstr>Source Sans Pro</vt:lpstr>
      <vt:lpstr>Wingdings</vt:lpstr>
      <vt:lpstr>Office Theme</vt:lpstr>
      <vt:lpstr>1_Office Theme</vt:lpstr>
      <vt:lpstr>5_Office Theme</vt:lpstr>
      <vt:lpstr>Theme1</vt:lpstr>
      <vt:lpstr>Leading Teams  Programme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Improving People Practices at WUTH</vt:lpstr>
      <vt:lpstr>The Future</vt:lpstr>
      <vt:lpstr>The situation and challenges </vt:lpstr>
      <vt:lpstr>The idea and plan</vt:lpstr>
      <vt:lpstr>PowerPoint Presentation</vt:lpstr>
      <vt:lpstr>PowerPoint Presentation</vt:lpstr>
      <vt:lpstr>Transforming WUTH’s Pharmacy Aseptic Unit </vt:lpstr>
      <vt:lpstr>Introduction</vt:lpstr>
      <vt:lpstr>Ageing unit</vt:lpstr>
      <vt:lpstr>Supply &amp; Demand </vt:lpstr>
      <vt:lpstr>Staff Morale</vt:lpstr>
      <vt:lpstr>PowerPoint Presentation</vt:lpstr>
      <vt:lpstr>My different Leadership styles </vt:lpstr>
      <vt:lpstr>PowerPoint Presentation</vt:lpstr>
      <vt:lpstr>What I’ve learnt</vt:lpstr>
      <vt:lpstr>What’s next for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Creating paper free requests throughout radiology</vt:lpstr>
      <vt:lpstr>Who am I?</vt:lpstr>
      <vt:lpstr>Current process</vt:lpstr>
      <vt:lpstr>PowerPoint Presentation</vt:lpstr>
      <vt:lpstr>Why paper free?</vt:lpstr>
      <vt:lpstr>PowerPoint Presentation</vt:lpstr>
      <vt:lpstr> Challenges</vt:lpstr>
      <vt:lpstr>How to get there</vt:lpstr>
      <vt:lpstr>How have I used the course</vt:lpstr>
      <vt:lpstr>Conclusion</vt:lpstr>
      <vt:lpstr>PowerPoint Presentation</vt:lpstr>
      <vt:lpstr>PowerPoint Presentation</vt:lpstr>
      <vt:lpstr>PowerPoint Presentation</vt:lpstr>
      <vt:lpstr>PowerPoint Presentation</vt:lpstr>
      <vt:lpstr>PowerPoint Presentation</vt:lpstr>
      <vt:lpstr>Our Leadership Journey</vt:lpstr>
      <vt:lpstr>PowerPoint Presentation</vt:lpstr>
      <vt:lpstr>PowerPoint Presentation</vt:lpstr>
      <vt:lpstr>PowerPoint Presentation</vt:lpstr>
      <vt:lpstr>Our Strategy</vt:lpstr>
      <vt:lpstr>PowerPoint Presentation</vt:lpstr>
      <vt:lpstr>PowerPoint Presentation</vt:lpstr>
      <vt:lpstr>PowerPoint Presentation</vt:lpstr>
      <vt:lpstr>PowerPoint Presentation</vt:lpstr>
      <vt:lpstr>PowerPoint Presentation</vt:lpstr>
      <vt:lpstr>Any Questions? </vt:lpstr>
      <vt:lpstr>PowerPoint Presentation</vt:lpstr>
      <vt:lpstr>PowerPoint Presentation</vt:lpstr>
    </vt:vector>
  </TitlesOfParts>
  <Company>Wirral University Teaching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FARRELL, Emma (WIRRAL UNIVERSITY TEACHING HOSPITAL NHS FOUNDATION TRUST)</dc:creator>
  <cp:lastModifiedBy>Katie Smith</cp:lastModifiedBy>
  <cp:revision>22</cp:revision>
  <cp:lastPrinted>2023-03-14T17:13:09Z</cp:lastPrinted>
  <dcterms:created xsi:type="dcterms:W3CDTF">2023-02-22T12:21:05Z</dcterms:created>
  <dcterms:modified xsi:type="dcterms:W3CDTF">2024-03-20T10:22:08Z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0x01010071F60682E82CDF47A7B85D2BE5F03E29</vt:lpwstr>
  </property>
</Properties>
</file>