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7" r:id="rId3"/>
    <p:sldId id="758" r:id="rId4"/>
    <p:sldId id="760" r:id="rId5"/>
    <p:sldId id="765" r:id="rId6"/>
    <p:sldId id="761" r:id="rId7"/>
    <p:sldId id="762" r:id="rId8"/>
    <p:sldId id="763" r:id="rId9"/>
    <p:sldId id="764" r:id="rId10"/>
    <p:sldId id="766" r:id="rId11"/>
    <p:sldId id="775" r:id="rId12"/>
    <p:sldId id="774" r:id="rId13"/>
    <p:sldId id="776" r:id="rId14"/>
    <p:sldId id="777" r:id="rId15"/>
    <p:sldId id="769" r:id="rId16"/>
    <p:sldId id="743" r:id="rId17"/>
    <p:sldId id="782" r:id="rId18"/>
    <p:sldId id="745" r:id="rId19"/>
    <p:sldId id="746" r:id="rId20"/>
    <p:sldId id="773" r:id="rId21"/>
    <p:sldId id="771" r:id="rId22"/>
    <p:sldId id="772" r:id="rId23"/>
    <p:sldId id="778" r:id="rId24"/>
    <p:sldId id="779" r:id="rId25"/>
    <p:sldId id="780" r:id="rId26"/>
    <p:sldId id="781" r:id="rId27"/>
    <p:sldId id="76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Smith"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5AB"/>
    <a:srgbClr val="FFF8E5"/>
    <a:srgbClr val="FBBF09"/>
    <a:srgbClr val="76B729"/>
    <a:srgbClr val="F39421"/>
    <a:srgbClr val="FFCCFF"/>
    <a:srgbClr val="CC99FF"/>
    <a:srgbClr val="CCCCFF"/>
    <a:srgbClr val="99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11" autoAdjust="0"/>
    <p:restoredTop sz="93184" autoAdjust="0"/>
  </p:normalViewPr>
  <p:slideViewPr>
    <p:cSldViewPr snapToGrid="0" snapToObjects="1">
      <p:cViewPr varScale="1">
        <p:scale>
          <a:sx n="59" d="100"/>
          <a:sy n="59" d="100"/>
        </p:scale>
        <p:origin x="1056"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23861E-FD94-40E6-9FE6-E7EAE75D86B9}" type="doc">
      <dgm:prSet loTypeId="urn:microsoft.com/office/officeart/2005/8/layout/chevron1" loCatId="process" qsTypeId="urn:microsoft.com/office/officeart/2005/8/quickstyle/simple1" qsCatId="simple" csTypeId="urn:microsoft.com/office/officeart/2005/8/colors/accent1_2" csCatId="accent1" phldr="1"/>
      <dgm:spPr/>
    </dgm:pt>
    <dgm:pt modelId="{2BA5A314-CF0D-4713-A7E5-C88E8C1DDD07}">
      <dgm:prSet phldrT="[Text]"/>
      <dgm:spPr>
        <a:solidFill>
          <a:schemeClr val="accent4"/>
        </a:solidFill>
        <a:ln>
          <a:solidFill>
            <a:schemeClr val="accent4"/>
          </a:solidFill>
        </a:ln>
      </dgm:spPr>
      <dgm:t>
        <a:bodyPr/>
        <a:lstStyle/>
        <a:p>
          <a:r>
            <a:rPr lang="en-GB" dirty="0"/>
            <a:t>Vision</a:t>
          </a:r>
        </a:p>
      </dgm:t>
    </dgm:pt>
    <dgm:pt modelId="{3D364700-9F77-4250-BE91-B69F2105E323}" type="parTrans" cxnId="{F1EEF32F-E0C1-4B9E-8B15-1B70303D29E4}">
      <dgm:prSet/>
      <dgm:spPr/>
      <dgm:t>
        <a:bodyPr/>
        <a:lstStyle/>
        <a:p>
          <a:endParaRPr lang="en-GB"/>
        </a:p>
      </dgm:t>
    </dgm:pt>
    <dgm:pt modelId="{56C6A411-DEEE-40DE-8D4A-E845FAD66CBB}" type="sibTrans" cxnId="{F1EEF32F-E0C1-4B9E-8B15-1B70303D29E4}">
      <dgm:prSet/>
      <dgm:spPr/>
      <dgm:t>
        <a:bodyPr/>
        <a:lstStyle/>
        <a:p>
          <a:endParaRPr lang="en-GB"/>
        </a:p>
      </dgm:t>
    </dgm:pt>
    <dgm:pt modelId="{F994E35F-5B67-43DF-A4FE-4476E0024088}">
      <dgm:prSet phldrT="[Text]"/>
      <dgm:spPr>
        <a:solidFill>
          <a:schemeClr val="accent4"/>
        </a:solidFill>
        <a:ln>
          <a:solidFill>
            <a:schemeClr val="accent4"/>
          </a:solidFill>
        </a:ln>
      </dgm:spPr>
      <dgm:t>
        <a:bodyPr/>
        <a:lstStyle/>
        <a:p>
          <a:r>
            <a:rPr lang="en-GB" dirty="0"/>
            <a:t>Strategic Priorities</a:t>
          </a:r>
        </a:p>
      </dgm:t>
    </dgm:pt>
    <dgm:pt modelId="{00112732-F754-4AFC-BF1C-0D56CBFF1C07}" type="parTrans" cxnId="{C5707F4D-2953-431F-ABA2-B0B614DEC8EC}">
      <dgm:prSet/>
      <dgm:spPr/>
      <dgm:t>
        <a:bodyPr/>
        <a:lstStyle/>
        <a:p>
          <a:endParaRPr lang="en-GB"/>
        </a:p>
      </dgm:t>
    </dgm:pt>
    <dgm:pt modelId="{A09EAE30-1E5B-442E-AB05-E334C6ADCC3D}" type="sibTrans" cxnId="{C5707F4D-2953-431F-ABA2-B0B614DEC8EC}">
      <dgm:prSet/>
      <dgm:spPr/>
      <dgm:t>
        <a:bodyPr/>
        <a:lstStyle/>
        <a:p>
          <a:endParaRPr lang="en-GB"/>
        </a:p>
      </dgm:t>
    </dgm:pt>
    <dgm:pt modelId="{A9F6D145-2D9B-469A-AFF7-34EFE536B709}">
      <dgm:prSet phldrT="[Text]"/>
      <dgm:spPr>
        <a:solidFill>
          <a:schemeClr val="accent4"/>
        </a:solidFill>
        <a:ln>
          <a:solidFill>
            <a:schemeClr val="accent4"/>
          </a:solidFill>
        </a:ln>
      </dgm:spPr>
      <dgm:t>
        <a:bodyPr/>
        <a:lstStyle/>
        <a:p>
          <a:r>
            <a:rPr lang="en-GB" dirty="0"/>
            <a:t>Yearly Action Planning</a:t>
          </a:r>
        </a:p>
      </dgm:t>
    </dgm:pt>
    <dgm:pt modelId="{3736BE29-A438-453C-9B12-B8080A39FA35}" type="parTrans" cxnId="{7809EEDE-D3FF-4B41-964D-35E898F118E1}">
      <dgm:prSet/>
      <dgm:spPr/>
      <dgm:t>
        <a:bodyPr/>
        <a:lstStyle/>
        <a:p>
          <a:endParaRPr lang="en-GB"/>
        </a:p>
      </dgm:t>
    </dgm:pt>
    <dgm:pt modelId="{BE8941C9-5C92-41E0-90E6-005C3D83C725}" type="sibTrans" cxnId="{7809EEDE-D3FF-4B41-964D-35E898F118E1}">
      <dgm:prSet/>
      <dgm:spPr/>
      <dgm:t>
        <a:bodyPr/>
        <a:lstStyle/>
        <a:p>
          <a:endParaRPr lang="en-GB"/>
        </a:p>
      </dgm:t>
    </dgm:pt>
    <dgm:pt modelId="{18C46E2F-B6E3-4CDB-AF26-02843C5D83F2}" type="pres">
      <dgm:prSet presAssocID="{0123861E-FD94-40E6-9FE6-E7EAE75D86B9}" presName="Name0" presStyleCnt="0">
        <dgm:presLayoutVars>
          <dgm:dir/>
          <dgm:animLvl val="lvl"/>
          <dgm:resizeHandles val="exact"/>
        </dgm:presLayoutVars>
      </dgm:prSet>
      <dgm:spPr/>
    </dgm:pt>
    <dgm:pt modelId="{5E924663-75A4-46A3-9C5A-550B5F8F9324}" type="pres">
      <dgm:prSet presAssocID="{2BA5A314-CF0D-4713-A7E5-C88E8C1DDD07}" presName="parTxOnly" presStyleLbl="node1" presStyleIdx="0" presStyleCnt="3" custLinFactNeighborX="-821">
        <dgm:presLayoutVars>
          <dgm:chMax val="0"/>
          <dgm:chPref val="0"/>
          <dgm:bulletEnabled val="1"/>
        </dgm:presLayoutVars>
      </dgm:prSet>
      <dgm:spPr/>
    </dgm:pt>
    <dgm:pt modelId="{DBB97D92-B938-484F-9C5B-27644D9B50B8}" type="pres">
      <dgm:prSet presAssocID="{56C6A411-DEEE-40DE-8D4A-E845FAD66CBB}" presName="parTxOnlySpace" presStyleCnt="0"/>
      <dgm:spPr/>
    </dgm:pt>
    <dgm:pt modelId="{5360E23C-3388-48DD-BF0B-5E32F9ED3F81}" type="pres">
      <dgm:prSet presAssocID="{F994E35F-5B67-43DF-A4FE-4476E0024088}" presName="parTxOnly" presStyleLbl="node1" presStyleIdx="1" presStyleCnt="3">
        <dgm:presLayoutVars>
          <dgm:chMax val="0"/>
          <dgm:chPref val="0"/>
          <dgm:bulletEnabled val="1"/>
        </dgm:presLayoutVars>
      </dgm:prSet>
      <dgm:spPr/>
    </dgm:pt>
    <dgm:pt modelId="{85690B1D-17C3-4764-909F-16F39665EB11}" type="pres">
      <dgm:prSet presAssocID="{A09EAE30-1E5B-442E-AB05-E334C6ADCC3D}" presName="parTxOnlySpace" presStyleCnt="0"/>
      <dgm:spPr/>
    </dgm:pt>
    <dgm:pt modelId="{80B9635C-5719-4150-8C5E-7DA4789F3734}" type="pres">
      <dgm:prSet presAssocID="{A9F6D145-2D9B-469A-AFF7-34EFE536B709}" presName="parTxOnly" presStyleLbl="node1" presStyleIdx="2" presStyleCnt="3">
        <dgm:presLayoutVars>
          <dgm:chMax val="0"/>
          <dgm:chPref val="0"/>
          <dgm:bulletEnabled val="1"/>
        </dgm:presLayoutVars>
      </dgm:prSet>
      <dgm:spPr/>
    </dgm:pt>
  </dgm:ptLst>
  <dgm:cxnLst>
    <dgm:cxn modelId="{F1EEF32F-E0C1-4B9E-8B15-1B70303D29E4}" srcId="{0123861E-FD94-40E6-9FE6-E7EAE75D86B9}" destId="{2BA5A314-CF0D-4713-A7E5-C88E8C1DDD07}" srcOrd="0" destOrd="0" parTransId="{3D364700-9F77-4250-BE91-B69F2105E323}" sibTransId="{56C6A411-DEEE-40DE-8D4A-E845FAD66CBB}"/>
    <dgm:cxn modelId="{2F3A9261-B03E-4406-B4C3-FC29C791F048}" type="presOf" srcId="{0123861E-FD94-40E6-9FE6-E7EAE75D86B9}" destId="{18C46E2F-B6E3-4CDB-AF26-02843C5D83F2}" srcOrd="0" destOrd="0" presId="urn:microsoft.com/office/officeart/2005/8/layout/chevron1"/>
    <dgm:cxn modelId="{C5707F4D-2953-431F-ABA2-B0B614DEC8EC}" srcId="{0123861E-FD94-40E6-9FE6-E7EAE75D86B9}" destId="{F994E35F-5B67-43DF-A4FE-4476E0024088}" srcOrd="1" destOrd="0" parTransId="{00112732-F754-4AFC-BF1C-0D56CBFF1C07}" sibTransId="{A09EAE30-1E5B-442E-AB05-E334C6ADCC3D}"/>
    <dgm:cxn modelId="{49A9A68B-2AA8-446D-9076-A01B2C2D0BD8}" type="presOf" srcId="{A9F6D145-2D9B-469A-AFF7-34EFE536B709}" destId="{80B9635C-5719-4150-8C5E-7DA4789F3734}" srcOrd="0" destOrd="0" presId="urn:microsoft.com/office/officeart/2005/8/layout/chevron1"/>
    <dgm:cxn modelId="{EF8AA1C6-18E1-4B16-B286-E670173411B8}" type="presOf" srcId="{F994E35F-5B67-43DF-A4FE-4476E0024088}" destId="{5360E23C-3388-48DD-BF0B-5E32F9ED3F81}" srcOrd="0" destOrd="0" presId="urn:microsoft.com/office/officeart/2005/8/layout/chevron1"/>
    <dgm:cxn modelId="{082600D3-0ECC-49CC-ABED-670B374AA187}" type="presOf" srcId="{2BA5A314-CF0D-4713-A7E5-C88E8C1DDD07}" destId="{5E924663-75A4-46A3-9C5A-550B5F8F9324}" srcOrd="0" destOrd="0" presId="urn:microsoft.com/office/officeart/2005/8/layout/chevron1"/>
    <dgm:cxn modelId="{7809EEDE-D3FF-4B41-964D-35E898F118E1}" srcId="{0123861E-FD94-40E6-9FE6-E7EAE75D86B9}" destId="{A9F6D145-2D9B-469A-AFF7-34EFE536B709}" srcOrd="2" destOrd="0" parTransId="{3736BE29-A438-453C-9B12-B8080A39FA35}" sibTransId="{BE8941C9-5C92-41E0-90E6-005C3D83C725}"/>
    <dgm:cxn modelId="{799F7647-8A69-45DA-8C08-A9ACDC2EF346}" type="presParOf" srcId="{18C46E2F-B6E3-4CDB-AF26-02843C5D83F2}" destId="{5E924663-75A4-46A3-9C5A-550B5F8F9324}" srcOrd="0" destOrd="0" presId="urn:microsoft.com/office/officeart/2005/8/layout/chevron1"/>
    <dgm:cxn modelId="{86D3FC07-0FB6-4C2F-8C90-D9C0592BF950}" type="presParOf" srcId="{18C46E2F-B6E3-4CDB-AF26-02843C5D83F2}" destId="{DBB97D92-B938-484F-9C5B-27644D9B50B8}" srcOrd="1" destOrd="0" presId="urn:microsoft.com/office/officeart/2005/8/layout/chevron1"/>
    <dgm:cxn modelId="{B388436E-C963-4883-96DD-9604D77902FF}" type="presParOf" srcId="{18C46E2F-B6E3-4CDB-AF26-02843C5D83F2}" destId="{5360E23C-3388-48DD-BF0B-5E32F9ED3F81}" srcOrd="2" destOrd="0" presId="urn:microsoft.com/office/officeart/2005/8/layout/chevron1"/>
    <dgm:cxn modelId="{20F23791-4F15-46DB-B4FB-6633E2E37DA3}" type="presParOf" srcId="{18C46E2F-B6E3-4CDB-AF26-02843C5D83F2}" destId="{85690B1D-17C3-4764-909F-16F39665EB11}" srcOrd="3" destOrd="0" presId="urn:microsoft.com/office/officeart/2005/8/layout/chevron1"/>
    <dgm:cxn modelId="{7A61FEA8-2F0F-4600-9B16-6FF6E7BB44A0}" type="presParOf" srcId="{18C46E2F-B6E3-4CDB-AF26-02843C5D83F2}" destId="{80B9635C-5719-4150-8C5E-7DA4789F3734}"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24663-75A4-46A3-9C5A-550B5F8F9324}">
      <dsp:nvSpPr>
        <dsp:cNvPr id="0" name=""/>
        <dsp:cNvSpPr/>
      </dsp:nvSpPr>
      <dsp:spPr>
        <a:xfrm>
          <a:off x="0" y="717285"/>
          <a:ext cx="2901156" cy="1160462"/>
        </a:xfrm>
        <a:prstGeom prst="chevron">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Vision</a:t>
          </a:r>
        </a:p>
      </dsp:txBody>
      <dsp:txXfrm>
        <a:off x="580231" y="717285"/>
        <a:ext cx="1740694" cy="1160462"/>
      </dsp:txXfrm>
    </dsp:sp>
    <dsp:sp modelId="{5360E23C-3388-48DD-BF0B-5E32F9ED3F81}">
      <dsp:nvSpPr>
        <dsp:cNvPr id="0" name=""/>
        <dsp:cNvSpPr/>
      </dsp:nvSpPr>
      <dsp:spPr>
        <a:xfrm>
          <a:off x="2613421" y="717285"/>
          <a:ext cx="2901156" cy="1160462"/>
        </a:xfrm>
        <a:prstGeom prst="chevron">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Strategic Priorities</a:t>
          </a:r>
        </a:p>
      </dsp:txBody>
      <dsp:txXfrm>
        <a:off x="3193652" y="717285"/>
        <a:ext cx="1740694" cy="1160462"/>
      </dsp:txXfrm>
    </dsp:sp>
    <dsp:sp modelId="{80B9635C-5719-4150-8C5E-7DA4789F3734}">
      <dsp:nvSpPr>
        <dsp:cNvPr id="0" name=""/>
        <dsp:cNvSpPr/>
      </dsp:nvSpPr>
      <dsp:spPr>
        <a:xfrm>
          <a:off x="5224462" y="717285"/>
          <a:ext cx="2901156" cy="1160462"/>
        </a:xfrm>
        <a:prstGeom prst="chevron">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GB" sz="2600" kern="1200" dirty="0"/>
            <a:t>Yearly Action Planning</a:t>
          </a:r>
        </a:p>
      </dsp:txBody>
      <dsp:txXfrm>
        <a:off x="5804693" y="717285"/>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BA23C5-E725-4416-B9F1-938014F468DD}" type="datetimeFigureOut">
              <a:rPr lang="en-GB" smtClean="0"/>
              <a:t>21/04/2022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C30939-08A7-483A-80F9-2977A2E1FBF2}" type="slidenum">
              <a:rPr lang="en-GB" smtClean="0"/>
              <a:t>‹#›</a:t>
            </a:fld>
            <a:endParaRPr lang="en-GB" dirty="0"/>
          </a:p>
        </p:txBody>
      </p:sp>
    </p:spTree>
    <p:extLst>
      <p:ext uri="{BB962C8B-B14F-4D97-AF65-F5344CB8AC3E}">
        <p14:creationId xmlns:p14="http://schemas.microsoft.com/office/powerpoint/2010/main" val="80287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1</a:t>
            </a:fld>
            <a:endParaRPr lang="en-GB" dirty="0"/>
          </a:p>
        </p:txBody>
      </p:sp>
    </p:spTree>
    <p:extLst>
      <p:ext uri="{BB962C8B-B14F-4D97-AF65-F5344CB8AC3E}">
        <p14:creationId xmlns:p14="http://schemas.microsoft.com/office/powerpoint/2010/main" val="2515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10</a:t>
            </a:fld>
            <a:endParaRPr lang="en-GB" dirty="0"/>
          </a:p>
        </p:txBody>
      </p:sp>
    </p:spTree>
    <p:extLst>
      <p:ext uri="{BB962C8B-B14F-4D97-AF65-F5344CB8AC3E}">
        <p14:creationId xmlns:p14="http://schemas.microsoft.com/office/powerpoint/2010/main" val="25747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777FD78E-C6D3-4B66-B7D1-CA8646F79268}" type="slidenum">
              <a:rPr lang="en-GB" smtClean="0"/>
              <a:t>11</a:t>
            </a:fld>
            <a:endParaRPr lang="en-GB"/>
          </a:p>
        </p:txBody>
      </p:sp>
    </p:spTree>
    <p:extLst>
      <p:ext uri="{BB962C8B-B14F-4D97-AF65-F5344CB8AC3E}">
        <p14:creationId xmlns:p14="http://schemas.microsoft.com/office/powerpoint/2010/main" val="160944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14</a:t>
            </a:fld>
            <a:endParaRPr lang="en-GB" dirty="0"/>
          </a:p>
        </p:txBody>
      </p:sp>
    </p:spTree>
    <p:extLst>
      <p:ext uri="{BB962C8B-B14F-4D97-AF65-F5344CB8AC3E}">
        <p14:creationId xmlns:p14="http://schemas.microsoft.com/office/powerpoint/2010/main" val="25156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C30939-08A7-483A-80F9-2977A2E1FBF2}" type="slidenum">
              <a:rPr lang="en-GB" smtClean="0"/>
              <a:t>15</a:t>
            </a:fld>
            <a:endParaRPr lang="en-GB" dirty="0"/>
          </a:p>
        </p:txBody>
      </p:sp>
    </p:spTree>
    <p:extLst>
      <p:ext uri="{BB962C8B-B14F-4D97-AF65-F5344CB8AC3E}">
        <p14:creationId xmlns:p14="http://schemas.microsoft.com/office/powerpoint/2010/main" val="3355042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16</a:t>
            </a:fld>
            <a:endParaRPr lang="en-GB" dirty="0"/>
          </a:p>
        </p:txBody>
      </p:sp>
    </p:spTree>
    <p:extLst>
      <p:ext uri="{BB962C8B-B14F-4D97-AF65-F5344CB8AC3E}">
        <p14:creationId xmlns:p14="http://schemas.microsoft.com/office/powerpoint/2010/main" val="300147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17</a:t>
            </a:fld>
            <a:endParaRPr lang="en-GB" dirty="0"/>
          </a:p>
        </p:txBody>
      </p:sp>
    </p:spTree>
    <p:extLst>
      <p:ext uri="{BB962C8B-B14F-4D97-AF65-F5344CB8AC3E}">
        <p14:creationId xmlns:p14="http://schemas.microsoft.com/office/powerpoint/2010/main" val="379721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18</a:t>
            </a:fld>
            <a:endParaRPr lang="en-GB" dirty="0"/>
          </a:p>
        </p:txBody>
      </p:sp>
    </p:spTree>
    <p:extLst>
      <p:ext uri="{BB962C8B-B14F-4D97-AF65-F5344CB8AC3E}">
        <p14:creationId xmlns:p14="http://schemas.microsoft.com/office/powerpoint/2010/main" val="166489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20</a:t>
            </a:fld>
            <a:endParaRPr lang="en-GB" dirty="0"/>
          </a:p>
        </p:txBody>
      </p:sp>
    </p:spTree>
    <p:extLst>
      <p:ext uri="{BB962C8B-B14F-4D97-AF65-F5344CB8AC3E}">
        <p14:creationId xmlns:p14="http://schemas.microsoft.com/office/powerpoint/2010/main" val="2515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0C30939-08A7-483A-80F9-2977A2E1FBF2}" type="slidenum">
              <a:rPr lang="en-GB" smtClean="0"/>
              <a:t>21</a:t>
            </a:fld>
            <a:endParaRPr lang="en-GB" dirty="0"/>
          </a:p>
        </p:txBody>
      </p:sp>
    </p:spTree>
    <p:extLst>
      <p:ext uri="{BB962C8B-B14F-4D97-AF65-F5344CB8AC3E}">
        <p14:creationId xmlns:p14="http://schemas.microsoft.com/office/powerpoint/2010/main" val="334789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22</a:t>
            </a:fld>
            <a:endParaRPr lang="en-GB" dirty="0"/>
          </a:p>
        </p:txBody>
      </p:sp>
    </p:spTree>
    <p:extLst>
      <p:ext uri="{BB962C8B-B14F-4D97-AF65-F5344CB8AC3E}">
        <p14:creationId xmlns:p14="http://schemas.microsoft.com/office/powerpoint/2010/main" val="473514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0C30939-08A7-483A-80F9-2977A2E1FBF2}" type="slidenum">
              <a:rPr lang="en-GB" smtClean="0"/>
              <a:t>2</a:t>
            </a:fld>
            <a:endParaRPr lang="en-GB" dirty="0"/>
          </a:p>
        </p:txBody>
      </p:sp>
    </p:spTree>
    <p:extLst>
      <p:ext uri="{BB962C8B-B14F-4D97-AF65-F5344CB8AC3E}">
        <p14:creationId xmlns:p14="http://schemas.microsoft.com/office/powerpoint/2010/main" val="3347895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23</a:t>
            </a:fld>
            <a:endParaRPr lang="en-GB" dirty="0"/>
          </a:p>
        </p:txBody>
      </p:sp>
    </p:spTree>
    <p:extLst>
      <p:ext uri="{BB962C8B-B14F-4D97-AF65-F5344CB8AC3E}">
        <p14:creationId xmlns:p14="http://schemas.microsoft.com/office/powerpoint/2010/main" val="882174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24</a:t>
            </a:fld>
            <a:endParaRPr lang="en-GB" dirty="0"/>
          </a:p>
        </p:txBody>
      </p:sp>
    </p:spTree>
    <p:extLst>
      <p:ext uri="{BB962C8B-B14F-4D97-AF65-F5344CB8AC3E}">
        <p14:creationId xmlns:p14="http://schemas.microsoft.com/office/powerpoint/2010/main" val="2610719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25</a:t>
            </a:fld>
            <a:endParaRPr lang="en-GB" dirty="0"/>
          </a:p>
        </p:txBody>
      </p:sp>
    </p:spTree>
    <p:extLst>
      <p:ext uri="{BB962C8B-B14F-4D97-AF65-F5344CB8AC3E}">
        <p14:creationId xmlns:p14="http://schemas.microsoft.com/office/powerpoint/2010/main" val="1810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3</a:t>
            </a:fld>
            <a:endParaRPr lang="en-GB" dirty="0"/>
          </a:p>
        </p:txBody>
      </p:sp>
    </p:spTree>
    <p:extLst>
      <p:ext uri="{BB962C8B-B14F-4D97-AF65-F5344CB8AC3E}">
        <p14:creationId xmlns:p14="http://schemas.microsoft.com/office/powerpoint/2010/main" val="1484858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0C30939-08A7-483A-80F9-2977A2E1FBF2}" type="slidenum">
              <a:rPr lang="en-GB" smtClean="0"/>
              <a:t>4</a:t>
            </a:fld>
            <a:endParaRPr lang="en-GB" dirty="0"/>
          </a:p>
        </p:txBody>
      </p:sp>
    </p:spTree>
    <p:extLst>
      <p:ext uri="{BB962C8B-B14F-4D97-AF65-F5344CB8AC3E}">
        <p14:creationId xmlns:p14="http://schemas.microsoft.com/office/powerpoint/2010/main" val="373176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5</a:t>
            </a:fld>
            <a:endParaRPr lang="en-GB" dirty="0"/>
          </a:p>
        </p:txBody>
      </p:sp>
    </p:spTree>
    <p:extLst>
      <p:ext uri="{BB962C8B-B14F-4D97-AF65-F5344CB8AC3E}">
        <p14:creationId xmlns:p14="http://schemas.microsoft.com/office/powerpoint/2010/main" val="408772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6</a:t>
            </a:fld>
            <a:endParaRPr lang="en-GB" dirty="0"/>
          </a:p>
        </p:txBody>
      </p:sp>
    </p:spTree>
    <p:extLst>
      <p:ext uri="{BB962C8B-B14F-4D97-AF65-F5344CB8AC3E}">
        <p14:creationId xmlns:p14="http://schemas.microsoft.com/office/powerpoint/2010/main" val="3836788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77FD78E-C6D3-4B66-B7D1-CA8646F79268}" type="slidenum">
              <a:rPr lang="en-GB" smtClean="0"/>
              <a:t>7</a:t>
            </a:fld>
            <a:endParaRPr lang="en-GB"/>
          </a:p>
        </p:txBody>
      </p:sp>
    </p:spTree>
    <p:extLst>
      <p:ext uri="{BB962C8B-B14F-4D97-AF65-F5344CB8AC3E}">
        <p14:creationId xmlns:p14="http://schemas.microsoft.com/office/powerpoint/2010/main" val="375149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30939-08A7-483A-80F9-2977A2E1FBF2}" type="slidenum">
              <a:rPr lang="en-GB" smtClean="0"/>
              <a:t>8</a:t>
            </a:fld>
            <a:endParaRPr lang="en-GB" dirty="0"/>
          </a:p>
        </p:txBody>
      </p:sp>
    </p:spTree>
    <p:extLst>
      <p:ext uri="{BB962C8B-B14F-4D97-AF65-F5344CB8AC3E}">
        <p14:creationId xmlns:p14="http://schemas.microsoft.com/office/powerpoint/2010/main" val="25156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20C30939-08A7-483A-80F9-2977A2E1FBF2}" type="slidenum">
              <a:rPr lang="en-GB" smtClean="0"/>
              <a:t>9</a:t>
            </a:fld>
            <a:endParaRPr lang="en-GB" dirty="0"/>
          </a:p>
        </p:txBody>
      </p:sp>
    </p:spTree>
    <p:extLst>
      <p:ext uri="{BB962C8B-B14F-4D97-AF65-F5344CB8AC3E}">
        <p14:creationId xmlns:p14="http://schemas.microsoft.com/office/powerpoint/2010/main" val="334789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DAF3-F55B-8842-921D-D6AE6D0AD7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FAA2C1-0C26-2340-B015-4CDC2F4B0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566FF62-E361-7B4C-996A-816BB0E6CFD4}"/>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5" name="Footer Placeholder 4">
            <a:extLst>
              <a:ext uri="{FF2B5EF4-FFF2-40B4-BE49-F238E27FC236}">
                <a16:creationId xmlns:a16="http://schemas.microsoft.com/office/drawing/2014/main" id="{4C6EBFD6-DF99-A24B-A072-17CBEA92E5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25678B-DC39-BB48-9E84-E9E72CB29B3F}"/>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1080528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5A7C-6D91-2E41-A7AA-A888008DEC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A87523-D439-7F43-8B54-9144D2D290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0E44C-8D2E-DD46-B688-FEE29A2ED15B}"/>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5" name="Footer Placeholder 4">
            <a:extLst>
              <a:ext uri="{FF2B5EF4-FFF2-40B4-BE49-F238E27FC236}">
                <a16:creationId xmlns:a16="http://schemas.microsoft.com/office/drawing/2014/main" id="{52F2AF0C-DAFF-594D-9E46-AC9FC710381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6EAEF4-8E58-8D4D-8924-FA7D9FE3F4A1}"/>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211319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4F441B-E868-2A4B-B0B3-8FCB0D22E4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D1CC71-D7AD-3C42-A945-C9EE9A6F04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FE1E41-1ACC-9C43-BCF8-208FAE035458}"/>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5" name="Footer Placeholder 4">
            <a:extLst>
              <a:ext uri="{FF2B5EF4-FFF2-40B4-BE49-F238E27FC236}">
                <a16:creationId xmlns:a16="http://schemas.microsoft.com/office/drawing/2014/main" id="{89E29CF6-66A1-0042-81BA-321EB37D80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432555-2543-834D-9AC1-32CD4C42D6E3}"/>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2887479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DAF3-F55B-8842-921D-D6AE6D0AD74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0FAA2C1-0C26-2340-B015-4CDC2F4B0F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566FF62-E361-7B4C-996A-816BB0E6CFD4}"/>
              </a:ext>
            </a:extLst>
          </p:cNvPr>
          <p:cNvSpPr>
            <a:spLocks noGrp="1"/>
          </p:cNvSpPr>
          <p:nvPr>
            <p:ph type="dt" sz="half" idx="10"/>
          </p:nvPr>
        </p:nvSpPr>
        <p:spPr/>
        <p:txBody>
          <a:bodyPr/>
          <a:lstStyle/>
          <a:p>
            <a:fld id="{DC657202-2B24-4531-BB2C-BA3931FFC22E}" type="datetime1">
              <a:rPr lang="en-US" smtClean="0">
                <a:solidFill>
                  <a:prstClr val="black">
                    <a:tint val="75000"/>
                  </a:prstClr>
                </a:solidFill>
              </a:rPr>
              <a:pPr/>
              <a:t>4/21/2022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C6EBFD6-DF99-A24B-A072-17CBEA92E5B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A25678B-DC39-BB48-9E84-E9E72CB29B3F}"/>
              </a:ext>
            </a:extLst>
          </p:cNvPr>
          <p:cNvSpPr>
            <a:spLocks noGrp="1"/>
          </p:cNvSpPr>
          <p:nvPr>
            <p:ph type="sldNum" sz="quarter" idx="12"/>
          </p:nvPr>
        </p:nvSpPr>
        <p:spPr/>
        <p:txBody>
          <a:bodyPr/>
          <a:lstStyle/>
          <a:p>
            <a:fld id="{D5F11ED9-3B2D-4567-8EA9-47D6242547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86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7761-3A86-034C-B6F8-56B7C74BDFDF}"/>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F8F48AB-44D4-0D48-B69B-A48B53C921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77C427-331B-784E-A387-914C9DDF790A}"/>
              </a:ext>
            </a:extLst>
          </p:cNvPr>
          <p:cNvSpPr>
            <a:spLocks noGrp="1"/>
          </p:cNvSpPr>
          <p:nvPr>
            <p:ph type="dt" sz="half" idx="10"/>
          </p:nvPr>
        </p:nvSpPr>
        <p:spPr/>
        <p:txBody>
          <a:bodyPr/>
          <a:lstStyle/>
          <a:p>
            <a:fld id="{5A7F8AC3-BF88-491E-B642-5372FBF789D4}" type="datetime1">
              <a:rPr lang="en-US" smtClean="0">
                <a:solidFill>
                  <a:prstClr val="black">
                    <a:tint val="75000"/>
                  </a:prstClr>
                </a:solidFill>
              </a:rPr>
              <a:pPr/>
              <a:t>4/21/2022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D17A11-7B5A-F541-B62B-D8CB570F39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D20FEC3-BFB2-594F-AB19-CFCDDA0FD7D3}"/>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75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62BD-DD95-8B44-871C-343BEA0962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ADC55A-E466-2444-AFB2-557A8FCE1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7F81F2-BD65-2B4C-B79B-B288DD0392EF}"/>
              </a:ext>
            </a:extLst>
          </p:cNvPr>
          <p:cNvSpPr>
            <a:spLocks noGrp="1"/>
          </p:cNvSpPr>
          <p:nvPr>
            <p:ph type="dt" sz="half" idx="10"/>
          </p:nvPr>
        </p:nvSpPr>
        <p:spPr/>
        <p:txBody>
          <a:bodyPr/>
          <a:lstStyle/>
          <a:p>
            <a:fld id="{EAB56B99-B4A2-402D-B5A3-ED1DCDFF03B2}" type="datetime1">
              <a:rPr lang="en-US" smtClean="0">
                <a:solidFill>
                  <a:prstClr val="black">
                    <a:tint val="75000"/>
                  </a:prstClr>
                </a:solidFill>
              </a:rPr>
              <a:pPr/>
              <a:t>4/21/2022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0623B1-414A-6B46-970E-6028716382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3EB941B-BECB-6C46-A833-7082DD02C0E9}"/>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9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C8E0-4983-D24D-89BC-9A4A421F81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7B18D8-EF7C-9548-AA0C-009DF75946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C0B0C5E-2209-8B41-A4CB-0A3DA42690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D68045-E87F-1848-9A22-2362400298DB}"/>
              </a:ext>
            </a:extLst>
          </p:cNvPr>
          <p:cNvSpPr>
            <a:spLocks noGrp="1"/>
          </p:cNvSpPr>
          <p:nvPr>
            <p:ph type="dt" sz="half" idx="10"/>
          </p:nvPr>
        </p:nvSpPr>
        <p:spPr/>
        <p:txBody>
          <a:bodyPr/>
          <a:lstStyle/>
          <a:p>
            <a:fld id="{C8DBDDA0-4518-46B7-82CA-50E1B523B8F1}" type="datetime1">
              <a:rPr lang="en-US" smtClean="0">
                <a:solidFill>
                  <a:prstClr val="black">
                    <a:tint val="75000"/>
                  </a:prstClr>
                </a:solidFill>
              </a:rPr>
              <a:pPr/>
              <a:t>4/21/2022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79EFC94-D772-0D4D-B5C4-408D3697417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2CCAF0F-6596-EE47-8921-78DF9C25CA96}"/>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71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B48A-4950-114C-9939-F6B0B258B3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06A103-62FD-2642-AFCC-40C98B0D5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96F3E3-F1BC-F24C-ACCE-8C050888AB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A72F932-65AC-2248-86E2-3B267BF55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6F8C7D-46AB-FB46-8EE4-242ECF1AE4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9CE61EB-2A2D-414B-8965-310186D25DEA}"/>
              </a:ext>
            </a:extLst>
          </p:cNvPr>
          <p:cNvSpPr>
            <a:spLocks noGrp="1"/>
          </p:cNvSpPr>
          <p:nvPr>
            <p:ph type="dt" sz="half" idx="10"/>
          </p:nvPr>
        </p:nvSpPr>
        <p:spPr/>
        <p:txBody>
          <a:bodyPr/>
          <a:lstStyle/>
          <a:p>
            <a:fld id="{F0F6075B-7C96-4FFE-84B5-E43DB727B4ED}" type="datetime1">
              <a:rPr lang="en-US" smtClean="0">
                <a:solidFill>
                  <a:prstClr val="black">
                    <a:tint val="75000"/>
                  </a:prstClr>
                </a:solidFill>
              </a:rPr>
              <a:pPr/>
              <a:t>4/21/2022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FC09155-6D99-814B-A452-597478DCD8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A53205E3-050A-AC4F-A09D-88055822FDDA}"/>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509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7C87-3468-B149-A49F-8E430F96B4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A3FA9D-5350-684A-8235-6891A2717025}"/>
              </a:ext>
            </a:extLst>
          </p:cNvPr>
          <p:cNvSpPr>
            <a:spLocks noGrp="1"/>
          </p:cNvSpPr>
          <p:nvPr>
            <p:ph type="dt" sz="half" idx="10"/>
          </p:nvPr>
        </p:nvSpPr>
        <p:spPr/>
        <p:txBody>
          <a:bodyPr/>
          <a:lstStyle/>
          <a:p>
            <a:fld id="{8FFA50DE-897F-4C72-984F-A088BFEBB5E0}" type="datetime1">
              <a:rPr lang="en-US" smtClean="0">
                <a:solidFill>
                  <a:prstClr val="black">
                    <a:tint val="75000"/>
                  </a:prstClr>
                </a:solidFill>
              </a:rPr>
              <a:pPr/>
              <a:t>4/21/2022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C05B597-3341-D745-A86C-77014D3A700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67B0296-25BF-2045-8D7D-558443CF08CA}"/>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032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4F2E1-DC6D-FA4A-9A53-CDA2AA104559}"/>
              </a:ext>
            </a:extLst>
          </p:cNvPr>
          <p:cNvSpPr>
            <a:spLocks noGrp="1"/>
          </p:cNvSpPr>
          <p:nvPr>
            <p:ph type="dt" sz="half" idx="10"/>
          </p:nvPr>
        </p:nvSpPr>
        <p:spPr/>
        <p:txBody>
          <a:bodyPr/>
          <a:lstStyle/>
          <a:p>
            <a:fld id="{B4D086EE-8FB6-41F1-AA40-049FB08BDCE8}" type="datetime1">
              <a:rPr lang="en-US" smtClean="0">
                <a:solidFill>
                  <a:prstClr val="black">
                    <a:tint val="75000"/>
                  </a:prstClr>
                </a:solidFill>
              </a:rPr>
              <a:pPr/>
              <a:t>4/21/2022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0080634-662B-2546-80DE-9ECFFD150EA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09DC242-3239-3E4E-BC20-690908397842}"/>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48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35D2-2CBC-B84C-AFF9-6BF1F3E89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7D5C2-521D-1B47-BCAE-B1F7F5A88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3D6B36-7A9B-BC4A-A23D-5BA95B6A0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4CBB08-9412-6C4A-BCF5-2617F8B77948}"/>
              </a:ext>
            </a:extLst>
          </p:cNvPr>
          <p:cNvSpPr>
            <a:spLocks noGrp="1"/>
          </p:cNvSpPr>
          <p:nvPr>
            <p:ph type="dt" sz="half" idx="10"/>
          </p:nvPr>
        </p:nvSpPr>
        <p:spPr/>
        <p:txBody>
          <a:bodyPr/>
          <a:lstStyle/>
          <a:p>
            <a:fld id="{8E734DA2-D9EA-437B-B0DF-865438EB4469}" type="datetime1">
              <a:rPr lang="en-US" smtClean="0">
                <a:solidFill>
                  <a:prstClr val="black">
                    <a:tint val="75000"/>
                  </a:prstClr>
                </a:solidFill>
              </a:rPr>
              <a:pPr/>
              <a:t>4/21/2022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EECC961-D553-D342-A674-A3B49982947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036A9CE-7462-AB47-8B89-B8830B0AE16D}"/>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02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7761-3A86-034C-B6F8-56B7C74BDF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8F48AB-44D4-0D48-B69B-A48B53C921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77C427-331B-784E-A387-914C9DDF790A}"/>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5" name="Footer Placeholder 4">
            <a:extLst>
              <a:ext uri="{FF2B5EF4-FFF2-40B4-BE49-F238E27FC236}">
                <a16:creationId xmlns:a16="http://schemas.microsoft.com/office/drawing/2014/main" id="{DDD17A11-7B5A-F541-B62B-D8CB570F39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20FEC3-BFB2-594F-AB19-CFCDDA0FD7D3}"/>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2133617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E2CD-7F92-B343-805E-7659B5CEF8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82149E-4080-3D4A-8B8E-4086EC2D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36E18-EC8F-6D43-9EC8-A4581F421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B9179D-6BD1-6A47-8C35-11A8F551AAE1}"/>
              </a:ext>
            </a:extLst>
          </p:cNvPr>
          <p:cNvSpPr>
            <a:spLocks noGrp="1"/>
          </p:cNvSpPr>
          <p:nvPr>
            <p:ph type="dt" sz="half" idx="10"/>
          </p:nvPr>
        </p:nvSpPr>
        <p:spPr/>
        <p:txBody>
          <a:bodyPr/>
          <a:lstStyle/>
          <a:p>
            <a:fld id="{55163233-A786-4A3D-B556-6E27F66CE5E1}" type="datetime1">
              <a:rPr lang="en-US" smtClean="0">
                <a:solidFill>
                  <a:prstClr val="black">
                    <a:tint val="75000"/>
                  </a:prstClr>
                </a:solidFill>
              </a:rPr>
              <a:pPr/>
              <a:t>4/21/2022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D589E4A-9766-3946-A031-AD0E75815AC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189D400-4692-8D4B-8DDD-3CC7D5F050BF}"/>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591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D5A7C-6D91-2E41-A7AA-A888008DEC4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A87523-D439-7F43-8B54-9144D2D290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0E44C-8D2E-DD46-B688-FEE29A2ED15B}"/>
              </a:ext>
            </a:extLst>
          </p:cNvPr>
          <p:cNvSpPr>
            <a:spLocks noGrp="1"/>
          </p:cNvSpPr>
          <p:nvPr>
            <p:ph type="dt" sz="half" idx="10"/>
          </p:nvPr>
        </p:nvSpPr>
        <p:spPr/>
        <p:txBody>
          <a:bodyPr/>
          <a:lstStyle/>
          <a:p>
            <a:fld id="{752D15E5-5916-43C1-B701-0F543F53539F}" type="datetime1">
              <a:rPr lang="en-US" smtClean="0">
                <a:solidFill>
                  <a:prstClr val="black">
                    <a:tint val="75000"/>
                  </a:prstClr>
                </a:solidFill>
              </a:rPr>
              <a:pPr/>
              <a:t>4/21/2022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2F2AF0C-DAFF-594D-9E46-AC9FC710381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06EAEF4-8E58-8D4D-8924-FA7D9FE3F4A1}"/>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02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4F441B-E868-2A4B-B0B3-8FCB0D22E4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AD1CC71-D7AD-3C42-A945-C9EE9A6F044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FE1E41-1ACC-9C43-BCF8-208FAE035458}"/>
              </a:ext>
            </a:extLst>
          </p:cNvPr>
          <p:cNvSpPr>
            <a:spLocks noGrp="1"/>
          </p:cNvSpPr>
          <p:nvPr>
            <p:ph type="dt" sz="half" idx="10"/>
          </p:nvPr>
        </p:nvSpPr>
        <p:spPr/>
        <p:txBody>
          <a:bodyPr/>
          <a:lstStyle/>
          <a:p>
            <a:fld id="{812E6DFE-80C8-45D4-B5EF-E9799E97C21F}" type="datetime1">
              <a:rPr lang="en-US" smtClean="0">
                <a:solidFill>
                  <a:prstClr val="black">
                    <a:tint val="75000"/>
                  </a:prstClr>
                </a:solidFill>
              </a:rPr>
              <a:pPr/>
              <a:t>4/21/2022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9E29CF6-66A1-0042-81BA-321EB37D80A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7432555-2543-834D-9AC1-32CD4C42D6E3}"/>
              </a:ext>
            </a:extLst>
          </p:cNvPr>
          <p:cNvSpPr>
            <a:spLocks noGrp="1"/>
          </p:cNvSpPr>
          <p:nvPr>
            <p:ph type="sldNum" sz="quarter" idx="12"/>
          </p:nvPr>
        </p:nvSpPr>
        <p:spPr/>
        <p:txBody>
          <a:body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16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62BD-DD95-8B44-871C-343BEA0962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ADC55A-E466-2444-AFB2-557A8FCE1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87F81F2-BD65-2B4C-B79B-B288DD0392EF}"/>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5" name="Footer Placeholder 4">
            <a:extLst>
              <a:ext uri="{FF2B5EF4-FFF2-40B4-BE49-F238E27FC236}">
                <a16:creationId xmlns:a16="http://schemas.microsoft.com/office/drawing/2014/main" id="{460623B1-414A-6B46-970E-6028716382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EB941B-BECB-6C46-A833-7082DD02C0E9}"/>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152724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CC8E0-4983-D24D-89BC-9A4A421F811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07B18D8-EF7C-9548-AA0C-009DF75946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C0B0C5E-2209-8B41-A4CB-0A3DA426909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DD68045-E87F-1848-9A22-2362400298DB}"/>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6" name="Footer Placeholder 5">
            <a:extLst>
              <a:ext uri="{FF2B5EF4-FFF2-40B4-BE49-F238E27FC236}">
                <a16:creationId xmlns:a16="http://schemas.microsoft.com/office/drawing/2014/main" id="{E79EFC94-D772-0D4D-B5C4-408D369741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CCAF0F-6596-EE47-8921-78DF9C25CA96}"/>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4039100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AB48A-4950-114C-9939-F6B0B258B3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06A103-62FD-2642-AFCC-40C98B0D5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796F3E3-F1BC-F24C-ACCE-8C050888AB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A72F932-65AC-2248-86E2-3B267BF55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06F8C7D-46AB-FB46-8EE4-242ECF1AE4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9CE61EB-2A2D-414B-8965-310186D25DEA}"/>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8" name="Footer Placeholder 7">
            <a:extLst>
              <a:ext uri="{FF2B5EF4-FFF2-40B4-BE49-F238E27FC236}">
                <a16:creationId xmlns:a16="http://schemas.microsoft.com/office/drawing/2014/main" id="{CFC09155-6D99-814B-A452-597478DCD82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53205E3-050A-AC4F-A09D-88055822FDDA}"/>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327225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7C87-3468-B149-A49F-8E430F96B4D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2A3FA9D-5350-684A-8235-6891A2717025}"/>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4" name="Footer Placeholder 3">
            <a:extLst>
              <a:ext uri="{FF2B5EF4-FFF2-40B4-BE49-F238E27FC236}">
                <a16:creationId xmlns:a16="http://schemas.microsoft.com/office/drawing/2014/main" id="{DC05B597-3341-D745-A86C-77014D3A70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7B0296-25BF-2045-8D7D-558443CF08CA}"/>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266475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4F2E1-DC6D-FA4A-9A53-CDA2AA104559}"/>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3" name="Footer Placeholder 2">
            <a:extLst>
              <a:ext uri="{FF2B5EF4-FFF2-40B4-BE49-F238E27FC236}">
                <a16:creationId xmlns:a16="http://schemas.microsoft.com/office/drawing/2014/main" id="{50080634-662B-2546-80DE-9ECFFD150E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09DC242-3239-3E4E-BC20-690908397842}"/>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68947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935D2-2CBC-B84C-AFF9-6BF1F3E89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7D5C2-521D-1B47-BCAE-B1F7F5A88D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3D6B36-7A9B-BC4A-A23D-5BA95B6A0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4CBB08-9412-6C4A-BCF5-2617F8B77948}"/>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6" name="Footer Placeholder 5">
            <a:extLst>
              <a:ext uri="{FF2B5EF4-FFF2-40B4-BE49-F238E27FC236}">
                <a16:creationId xmlns:a16="http://schemas.microsoft.com/office/drawing/2014/main" id="{4EECC961-D553-D342-A674-A3B49982947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36A9CE-7462-AB47-8B89-B8830B0AE16D}"/>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705091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E2CD-7F92-B343-805E-7659B5CEF8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482149E-4080-3D4A-8B8E-4086EC2DE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FB36E18-EC8F-6D43-9EC8-A4581F421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B9179D-6BD1-6A47-8C35-11A8F551AAE1}"/>
              </a:ext>
            </a:extLst>
          </p:cNvPr>
          <p:cNvSpPr>
            <a:spLocks noGrp="1"/>
          </p:cNvSpPr>
          <p:nvPr>
            <p:ph type="dt" sz="half" idx="10"/>
          </p:nvPr>
        </p:nvSpPr>
        <p:spPr/>
        <p:txBody>
          <a:bodyPr/>
          <a:lstStyle/>
          <a:p>
            <a:fld id="{F2975378-9A08-9B4B-8CFB-80B4AEF73C32}" type="datetimeFigureOut">
              <a:rPr lang="en-US" smtClean="0"/>
              <a:t>4/21/2022</a:t>
            </a:fld>
            <a:endParaRPr lang="en-US" dirty="0"/>
          </a:p>
        </p:txBody>
      </p:sp>
      <p:sp>
        <p:nvSpPr>
          <p:cNvPr id="6" name="Footer Placeholder 5">
            <a:extLst>
              <a:ext uri="{FF2B5EF4-FFF2-40B4-BE49-F238E27FC236}">
                <a16:creationId xmlns:a16="http://schemas.microsoft.com/office/drawing/2014/main" id="{2D589E4A-9766-3946-A031-AD0E75815A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89D400-4692-8D4B-8DDD-3CC7D5F050BF}"/>
              </a:ext>
            </a:extLst>
          </p:cNvPr>
          <p:cNvSpPr>
            <a:spLocks noGrp="1"/>
          </p:cNvSpPr>
          <p:nvPr>
            <p:ph type="sldNum" sz="quarter" idx="12"/>
          </p:nvPr>
        </p:nvSpPr>
        <p:spPr/>
        <p:txBody>
          <a:bodyPr/>
          <a:lstStyle/>
          <a:p>
            <a:fld id="{5C5FBB26-3131-DC42-B3B9-6CBE44CD678A}" type="slidenum">
              <a:rPr lang="en-US" smtClean="0"/>
              <a:t>‹#›</a:t>
            </a:fld>
            <a:endParaRPr lang="en-US" dirty="0"/>
          </a:p>
        </p:txBody>
      </p:sp>
    </p:spTree>
    <p:extLst>
      <p:ext uri="{BB962C8B-B14F-4D97-AF65-F5344CB8AC3E}">
        <p14:creationId xmlns:p14="http://schemas.microsoft.com/office/powerpoint/2010/main" val="332180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F0300-4EDE-9840-997A-CBFF03AE7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F57418-517D-EF47-A061-6127BABE2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E6FC69-3598-9D42-B261-01968A5F0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75378-9A08-9B4B-8CFB-80B4AEF73C32}" type="datetimeFigureOut">
              <a:rPr lang="en-US" smtClean="0"/>
              <a:t>4/21/2022</a:t>
            </a:fld>
            <a:endParaRPr lang="en-US" dirty="0"/>
          </a:p>
        </p:txBody>
      </p:sp>
      <p:sp>
        <p:nvSpPr>
          <p:cNvPr id="5" name="Footer Placeholder 4">
            <a:extLst>
              <a:ext uri="{FF2B5EF4-FFF2-40B4-BE49-F238E27FC236}">
                <a16:creationId xmlns:a16="http://schemas.microsoft.com/office/drawing/2014/main" id="{9880ACB9-4733-9A4B-BB9C-63ED6217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63A817-3C38-D940-A596-81494C451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FBB26-3131-DC42-B3B9-6CBE44CD678A}" type="slidenum">
              <a:rPr lang="en-US" smtClean="0"/>
              <a:t>‹#›</a:t>
            </a:fld>
            <a:endParaRPr lang="en-US" dirty="0"/>
          </a:p>
        </p:txBody>
      </p:sp>
    </p:spTree>
    <p:extLst>
      <p:ext uri="{BB962C8B-B14F-4D97-AF65-F5344CB8AC3E}">
        <p14:creationId xmlns:p14="http://schemas.microsoft.com/office/powerpoint/2010/main" val="732855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F0300-4EDE-9840-997A-CBFF03AE7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EF57418-517D-EF47-A061-6127BABE20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E6FC69-3598-9D42-B261-01968A5F0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4AB61-1AE9-4755-A067-AF7DE00A69B2}" type="datetime1">
              <a:rPr lang="en-US" smtClean="0">
                <a:solidFill>
                  <a:prstClr val="black">
                    <a:tint val="75000"/>
                  </a:prstClr>
                </a:solidFill>
              </a:rPr>
              <a:pPr/>
              <a:t>4/21/2022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880ACB9-4733-9A4B-BB9C-63ED62176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63A817-3C38-D940-A596-81494C4516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FBB26-3131-DC42-B3B9-6CBE44CD678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61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jpg"/><Relationship Id="rId4"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3CE07E-E9C5-F947-B292-C2A239C6B94F}"/>
              </a:ext>
            </a:extLst>
          </p:cNvPr>
          <p:cNvPicPr>
            <a:picLocks noChangeAspect="1"/>
          </p:cNvPicPr>
          <p:nvPr/>
        </p:nvPicPr>
        <p:blipFill rotWithShape="1">
          <a:blip r:embed="rId3"/>
          <a:srcRect l="18872" t="27280" b="15257"/>
          <a:stretch/>
        </p:blipFill>
        <p:spPr>
          <a:xfrm>
            <a:off x="0" y="0"/>
            <a:ext cx="8486624" cy="6858000"/>
          </a:xfrm>
          <a:prstGeom prst="rect">
            <a:avLst/>
          </a:prstGeom>
        </p:spPr>
      </p:pic>
      <p:sp>
        <p:nvSpPr>
          <p:cNvPr id="2" name="Title 1">
            <a:extLst>
              <a:ext uri="{FF2B5EF4-FFF2-40B4-BE49-F238E27FC236}">
                <a16:creationId xmlns:a16="http://schemas.microsoft.com/office/drawing/2014/main" id="{1F8D830B-EDCE-E64C-BD97-4A07D2CCEE31}"/>
              </a:ext>
            </a:extLst>
          </p:cNvPr>
          <p:cNvSpPr>
            <a:spLocks noGrp="1"/>
          </p:cNvSpPr>
          <p:nvPr>
            <p:ph type="ctrTitle"/>
          </p:nvPr>
        </p:nvSpPr>
        <p:spPr>
          <a:xfrm>
            <a:off x="571444" y="1384813"/>
            <a:ext cx="5998032" cy="2882144"/>
          </a:xfrm>
        </p:spPr>
        <p:txBody>
          <a:bodyPr anchor="t">
            <a:noAutofit/>
          </a:bodyPr>
          <a:lstStyle/>
          <a:p>
            <a:pPr algn="l"/>
            <a:r>
              <a:rPr lang="en-US" sz="3600" b="1" dirty="0">
                <a:solidFill>
                  <a:schemeClr val="bg1"/>
                </a:solidFill>
                <a:latin typeface="Arial" panose="020B0604020202020204" pitchFamily="34" charset="0"/>
                <a:cs typeface="Arial" panose="020B0604020202020204" pitchFamily="34" charset="0"/>
              </a:rPr>
              <a:t>People Strategy</a:t>
            </a:r>
            <a:br>
              <a:rPr lang="en-US" sz="3500" b="1" dirty="0">
                <a:solidFill>
                  <a:schemeClr val="bg1"/>
                </a:solidFill>
                <a:latin typeface="Arial" panose="020B0604020202020204" pitchFamily="34" charset="0"/>
                <a:cs typeface="Arial" panose="020B0604020202020204" pitchFamily="34" charset="0"/>
              </a:rPr>
            </a:br>
            <a:br>
              <a:rPr lang="en-US" sz="3500" b="1" dirty="0">
                <a:solidFill>
                  <a:schemeClr val="bg1"/>
                </a:solidFill>
                <a:latin typeface="Arial" panose="020B0604020202020204" pitchFamily="34" charset="0"/>
                <a:cs typeface="Arial" panose="020B0604020202020204" pitchFamily="34" charset="0"/>
              </a:rPr>
            </a:br>
            <a:r>
              <a:rPr lang="en-GB" sz="2000" dirty="0">
                <a:solidFill>
                  <a:schemeClr val="bg1"/>
                </a:solidFill>
                <a:latin typeface="Arial" panose="020B0604020202020204" pitchFamily="34" charset="0"/>
                <a:cs typeface="Arial" panose="020B0604020202020204" pitchFamily="34" charset="0"/>
              </a:rPr>
              <a:t>2022 - 2026</a:t>
            </a:r>
            <a:br>
              <a:rPr lang="en-GB" sz="3500" dirty="0">
                <a:solidFill>
                  <a:srgbClr val="00619D"/>
                </a:solidFill>
                <a:latin typeface="Arial" panose="020B0604020202020204" pitchFamily="34" charset="0"/>
                <a:cs typeface="Arial" panose="020B0604020202020204" pitchFamily="34" charset="0"/>
              </a:rPr>
            </a:br>
            <a:endParaRPr lang="en-US" sz="35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4"/>
          <a:stretch>
            <a:fillRect/>
          </a:stretch>
        </p:blipFill>
        <p:spPr>
          <a:xfrm>
            <a:off x="9993217" y="5955738"/>
            <a:ext cx="1778000" cy="533400"/>
          </a:xfrm>
          <a:prstGeom prst="rect">
            <a:avLst/>
          </a:prstGeom>
        </p:spPr>
      </p:pic>
      <p:pic>
        <p:nvPicPr>
          <p:cNvPr id="8" name="Picture 7" descr="Icon&#10;&#10;Description automatically generated">
            <a:extLst>
              <a:ext uri="{FF2B5EF4-FFF2-40B4-BE49-F238E27FC236}">
                <a16:creationId xmlns:a16="http://schemas.microsoft.com/office/drawing/2014/main" id="{FFA0D941-0C26-2340-85D0-5266A34CDB50}"/>
              </a:ext>
            </a:extLst>
          </p:cNvPr>
          <p:cNvPicPr>
            <a:picLocks noChangeAspect="1"/>
          </p:cNvPicPr>
          <p:nvPr/>
        </p:nvPicPr>
        <p:blipFill>
          <a:blip r:embed="rId5"/>
          <a:stretch>
            <a:fillRect/>
          </a:stretch>
        </p:blipFill>
        <p:spPr>
          <a:xfrm>
            <a:off x="5291338" y="2968331"/>
            <a:ext cx="2428363" cy="3551787"/>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316705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8D830B-EDCE-E64C-BD97-4A07D2CCEE31}"/>
              </a:ext>
            </a:extLst>
          </p:cNvPr>
          <p:cNvSpPr txBox="1">
            <a:spLocks/>
          </p:cNvSpPr>
          <p:nvPr/>
        </p:nvSpPr>
        <p:spPr>
          <a:xfrm>
            <a:off x="449556" y="377079"/>
            <a:ext cx="9513151" cy="1627095"/>
          </a:xfrm>
          <a:prstGeom prst="rect">
            <a:avLst/>
          </a:prstGeom>
        </p:spPr>
        <p:txBody>
          <a:bodyPr vert="horz" lIns="91364" tIns="45718" rIns="91364"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lumMod val="75000"/>
                  </a:srgbClr>
                </a:solidFill>
                <a:latin typeface="Arial" panose="020B0604020202020204" pitchFamily="34" charset="0"/>
                <a:cs typeface="Arial" panose="020B0604020202020204" pitchFamily="34" charset="0"/>
              </a:rPr>
              <a:t>Engagement with Our People</a:t>
            </a:r>
          </a:p>
        </p:txBody>
      </p:sp>
      <p:grpSp>
        <p:nvGrpSpPr>
          <p:cNvPr id="9" name="Group 8"/>
          <p:cNvGrpSpPr/>
          <p:nvPr/>
        </p:nvGrpSpPr>
        <p:grpSpPr>
          <a:xfrm>
            <a:off x="477946" y="2773168"/>
            <a:ext cx="11311228" cy="1836788"/>
            <a:chOff x="577288" y="2773168"/>
            <a:chExt cx="9161820" cy="1836788"/>
          </a:xfrm>
          <a:solidFill>
            <a:srgbClr val="FBBF09"/>
          </a:solidFill>
        </p:grpSpPr>
        <p:sp>
          <p:nvSpPr>
            <p:cNvPr id="11" name="Pentagon 10"/>
            <p:cNvSpPr/>
            <p:nvPr/>
          </p:nvSpPr>
          <p:spPr bwMode="ltGray">
            <a:xfrm>
              <a:off x="577288" y="2809291"/>
              <a:ext cx="1616383" cy="1800665"/>
            </a:xfrm>
            <a:prstGeom prst="homePlate">
              <a:avLst>
                <a:gd name="adj" fmla="val 31469"/>
              </a:avLst>
            </a:pr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defTabSz="913538"/>
              <a:endParaRPr lang="en-GB" sz="1500" err="1">
                <a:solidFill>
                  <a:prstClr val="white"/>
                </a:solidFill>
                <a:latin typeface="Georgia" pitchFamily="18" charset="0"/>
              </a:endParaRPr>
            </a:p>
          </p:txBody>
        </p:sp>
        <p:sp>
          <p:nvSpPr>
            <p:cNvPr id="12" name="Chevron 11"/>
            <p:cNvSpPr/>
            <p:nvPr/>
          </p:nvSpPr>
          <p:spPr bwMode="ltGray">
            <a:xfrm>
              <a:off x="2103066" y="2809291"/>
              <a:ext cx="2040827" cy="1777041"/>
            </a:xfrm>
            <a:prstGeom prst="chevron">
              <a:avLst>
                <a:gd name="adj" fmla="val 31595"/>
              </a:avLst>
            </a:pr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defTabSz="913538"/>
              <a:endParaRPr lang="en-GB" sz="1500" err="1">
                <a:solidFill>
                  <a:prstClr val="white"/>
                </a:solidFill>
                <a:latin typeface="Georgia" pitchFamily="18" charset="0"/>
              </a:endParaRPr>
            </a:p>
          </p:txBody>
        </p:sp>
        <p:sp>
          <p:nvSpPr>
            <p:cNvPr id="13" name="Chevron 12"/>
            <p:cNvSpPr/>
            <p:nvPr/>
          </p:nvSpPr>
          <p:spPr bwMode="ltGray">
            <a:xfrm>
              <a:off x="3896386" y="2773168"/>
              <a:ext cx="2147764" cy="1780801"/>
            </a:xfrm>
            <a:prstGeom prst="chevron">
              <a:avLst>
                <a:gd name="adj" fmla="val 31595"/>
              </a:avLst>
            </a:pr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defTabSz="913538"/>
              <a:endParaRPr lang="en-GB" sz="1500" dirty="0">
                <a:solidFill>
                  <a:prstClr val="white"/>
                </a:solidFill>
                <a:latin typeface="Georgia" pitchFamily="18" charset="0"/>
              </a:endParaRPr>
            </a:p>
          </p:txBody>
        </p:sp>
        <p:sp>
          <p:nvSpPr>
            <p:cNvPr id="14" name="Chevron 13"/>
            <p:cNvSpPr/>
            <p:nvPr/>
          </p:nvSpPr>
          <p:spPr bwMode="ltGray">
            <a:xfrm>
              <a:off x="5834243" y="2782352"/>
              <a:ext cx="2075212" cy="1777043"/>
            </a:xfrm>
            <a:prstGeom prst="chevron">
              <a:avLst>
                <a:gd name="adj" fmla="val 31595"/>
              </a:avLst>
            </a:pr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defTabSz="913538"/>
              <a:endParaRPr lang="en-GB" sz="1500" err="1">
                <a:solidFill>
                  <a:prstClr val="white"/>
                </a:solidFill>
                <a:latin typeface="Georgia" pitchFamily="18" charset="0"/>
              </a:endParaRPr>
            </a:p>
          </p:txBody>
        </p:sp>
        <p:sp>
          <p:nvSpPr>
            <p:cNvPr id="15" name="Chevron 14"/>
            <p:cNvSpPr/>
            <p:nvPr/>
          </p:nvSpPr>
          <p:spPr bwMode="ltGray">
            <a:xfrm>
              <a:off x="7718159" y="2775048"/>
              <a:ext cx="2020949" cy="1777043"/>
            </a:xfrm>
            <a:prstGeom prst="chevron">
              <a:avLst>
                <a:gd name="adj" fmla="val 31595"/>
              </a:avLst>
            </a:pr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defTabSz="913538"/>
              <a:endParaRPr lang="en-GB" sz="1500" err="1">
                <a:solidFill>
                  <a:schemeClr val="accent1"/>
                </a:solidFill>
                <a:latin typeface="Georgia" pitchFamily="18" charset="0"/>
              </a:endParaRPr>
            </a:p>
          </p:txBody>
        </p:sp>
      </p:grpSp>
      <p:cxnSp>
        <p:nvCxnSpPr>
          <p:cNvPr id="16" name="Straight Connector 15"/>
          <p:cNvCxnSpPr/>
          <p:nvPr/>
        </p:nvCxnSpPr>
        <p:spPr>
          <a:xfrm>
            <a:off x="739312" y="1392278"/>
            <a:ext cx="14752" cy="141701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82412" y="4586332"/>
            <a:ext cx="14752" cy="1204868"/>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61637" y="1356155"/>
            <a:ext cx="14752" cy="141701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397287" y="4564679"/>
            <a:ext cx="14752" cy="1102696"/>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35307" y="1356154"/>
            <a:ext cx="14752" cy="1417013"/>
          </a:xfrm>
          <a:prstGeom prst="line">
            <a:avLst/>
          </a:prstGeom>
          <a:ln>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000035" y="6058948"/>
            <a:ext cx="8592627" cy="211051"/>
          </a:xfrm>
          <a:prstGeom prst="rightArrow">
            <a:avLst/>
          </a:prstGeom>
          <a:solidFill>
            <a:schemeClr val="accent4">
              <a:lumMod val="40000"/>
              <a:lumOff val="60000"/>
            </a:schemeClr>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64" tIns="45718" rIns="91364" bIns="45718" rtlCol="0" anchor="ctr"/>
          <a:lstStyle/>
          <a:p>
            <a:pPr algn="ctr" defTabSz="913538"/>
            <a:endParaRPr lang="en-GB">
              <a:solidFill>
                <a:prstClr val="white"/>
              </a:solidFill>
            </a:endParaRPr>
          </a:p>
        </p:txBody>
      </p:sp>
      <p:sp>
        <p:nvSpPr>
          <p:cNvPr id="25" name="TextBox 24"/>
          <p:cNvSpPr txBox="1"/>
          <p:nvPr/>
        </p:nvSpPr>
        <p:spPr>
          <a:xfrm>
            <a:off x="564611" y="6006344"/>
            <a:ext cx="1202119" cy="276995"/>
          </a:xfrm>
          <a:prstGeom prst="rect">
            <a:avLst/>
          </a:prstGeom>
          <a:noFill/>
          <a:ln>
            <a:noFill/>
          </a:ln>
        </p:spPr>
        <p:txBody>
          <a:bodyPr wrap="square" lIns="91364" tIns="45718" rIns="91364" bIns="45718" rtlCol="0">
            <a:spAutoFit/>
          </a:bodyPr>
          <a:lstStyle/>
          <a:p>
            <a:pPr algn="ctr" defTabSz="913538"/>
            <a:r>
              <a:rPr lang="en-GB" sz="1200" b="1" dirty="0">
                <a:solidFill>
                  <a:prstClr val="black"/>
                </a:solidFill>
                <a:latin typeface="Arial" panose="020B0604020202020204" pitchFamily="34" charset="0"/>
                <a:cs typeface="Arial" panose="020B0604020202020204" pitchFamily="34" charset="0"/>
              </a:rPr>
              <a:t>January 2022</a:t>
            </a:r>
          </a:p>
        </p:txBody>
      </p:sp>
      <p:sp>
        <p:nvSpPr>
          <p:cNvPr id="23" name="TextBox 22"/>
          <p:cNvSpPr txBox="1"/>
          <p:nvPr/>
        </p:nvSpPr>
        <p:spPr>
          <a:xfrm>
            <a:off x="10869375" y="6006344"/>
            <a:ext cx="968849" cy="276995"/>
          </a:xfrm>
          <a:prstGeom prst="rect">
            <a:avLst/>
          </a:prstGeom>
          <a:noFill/>
          <a:ln>
            <a:noFill/>
          </a:ln>
        </p:spPr>
        <p:txBody>
          <a:bodyPr wrap="square" lIns="91364" tIns="45718" rIns="91364" bIns="45718" rtlCol="0">
            <a:spAutoFit/>
          </a:bodyPr>
          <a:lstStyle/>
          <a:p>
            <a:pPr algn="ctr" defTabSz="913538"/>
            <a:r>
              <a:rPr lang="en-GB" sz="1200" b="1" dirty="0">
                <a:solidFill>
                  <a:prstClr val="black"/>
                </a:solidFill>
                <a:latin typeface="Arial" panose="020B0604020202020204" pitchFamily="34" charset="0"/>
                <a:cs typeface="Arial" panose="020B0604020202020204" pitchFamily="34" charset="0"/>
              </a:rPr>
              <a:t>April 2022</a:t>
            </a:r>
          </a:p>
        </p:txBody>
      </p:sp>
      <p:sp>
        <p:nvSpPr>
          <p:cNvPr id="26" name="Text Box 36"/>
          <p:cNvSpPr txBox="1">
            <a:spLocks noChangeArrowheads="1"/>
          </p:cNvSpPr>
          <p:nvPr/>
        </p:nvSpPr>
        <p:spPr bwMode="gray">
          <a:xfrm>
            <a:off x="834821" y="1356155"/>
            <a:ext cx="2466187" cy="994953"/>
          </a:xfrm>
          <a:prstGeom prst="rect">
            <a:avLst/>
          </a:prstGeom>
          <a:noFill/>
          <a:ln w="9525">
            <a:noFill/>
            <a:miter lim="800000"/>
            <a:headEnd/>
            <a:tailEnd/>
          </a:ln>
        </p:spPr>
        <p:txBody>
          <a:bodyPr lIns="71949" tIns="0" rIns="0" bIns="0"/>
          <a:lstStyle/>
          <a:p>
            <a:pPr defTabSz="800928">
              <a:spcBef>
                <a:spcPct val="20000"/>
              </a:spcBef>
            </a:pPr>
            <a:r>
              <a:rPr lang="en-GB" sz="1100" dirty="0">
                <a:solidFill>
                  <a:prstClr val="black"/>
                </a:solidFill>
                <a:latin typeface="Arial" panose="020B0604020202020204" pitchFamily="34" charset="0"/>
                <a:cs typeface="Arial" panose="020B0604020202020204" pitchFamily="34" charset="0"/>
              </a:rPr>
              <a:t>Our People Strategy is broken down into four principles aligned to the NHS People Plan: Looking after ourselves and each other, Belonging at WUTH, Transforming ways of working, and Shaping our future.</a:t>
            </a:r>
          </a:p>
        </p:txBody>
      </p:sp>
      <p:sp>
        <p:nvSpPr>
          <p:cNvPr id="27" name="Text Box 6"/>
          <p:cNvSpPr txBox="1">
            <a:spLocks noChangeAspect="1" noChangeArrowheads="1"/>
          </p:cNvSpPr>
          <p:nvPr/>
        </p:nvSpPr>
        <p:spPr bwMode="gray">
          <a:xfrm>
            <a:off x="688749" y="3247678"/>
            <a:ext cx="1366255" cy="797157"/>
          </a:xfrm>
          <a:prstGeom prst="rect">
            <a:avLst/>
          </a:prstGeom>
          <a:noFill/>
          <a:ln w="9525">
            <a:noFill/>
            <a:miter lim="800000"/>
            <a:headEnd/>
            <a:tailEnd/>
          </a:ln>
        </p:spPr>
        <p:txBody>
          <a:bodyPr wrap="square" lIns="89924" tIns="89924" rIns="71949" bIns="89924">
            <a:spAutoFit/>
          </a:bodyPr>
          <a:lstStyle/>
          <a:p>
            <a:pPr algn="ctr" defTabSz="800928">
              <a:spcBef>
                <a:spcPct val="20000"/>
              </a:spcBef>
            </a:pPr>
            <a:r>
              <a:rPr lang="en-GB" sz="1000" b="1" i="1" dirty="0">
                <a:solidFill>
                  <a:schemeClr val="bg1"/>
                </a:solidFill>
                <a:latin typeface="Arial" panose="020B0604020202020204" pitchFamily="34" charset="0"/>
                <a:cs typeface="Arial" panose="020B0604020202020204" pitchFamily="34" charset="0"/>
              </a:rPr>
              <a:t>Initial meeting to define the approach to developing our People Strategy</a:t>
            </a:r>
          </a:p>
        </p:txBody>
      </p:sp>
      <p:sp>
        <p:nvSpPr>
          <p:cNvPr id="28" name="Text Box 36"/>
          <p:cNvSpPr txBox="1">
            <a:spLocks noChangeArrowheads="1"/>
          </p:cNvSpPr>
          <p:nvPr/>
        </p:nvSpPr>
        <p:spPr bwMode="gray">
          <a:xfrm>
            <a:off x="2800848" y="4816405"/>
            <a:ext cx="3161015" cy="1224825"/>
          </a:xfrm>
          <a:prstGeom prst="rect">
            <a:avLst/>
          </a:prstGeom>
          <a:noFill/>
          <a:ln w="9525">
            <a:noFill/>
            <a:miter lim="800000"/>
            <a:headEnd/>
            <a:tailEnd/>
          </a:ln>
        </p:spPr>
        <p:txBody>
          <a:bodyPr lIns="71949" tIns="0" rIns="0" bIns="0"/>
          <a:lstStyle/>
          <a:p>
            <a:pPr defTabSz="800928">
              <a:spcBef>
                <a:spcPct val="20000"/>
              </a:spcBef>
            </a:pPr>
            <a:r>
              <a:rPr lang="en-GB" sz="1100" dirty="0">
                <a:solidFill>
                  <a:prstClr val="black"/>
                </a:solidFill>
                <a:latin typeface="Arial" panose="020B0604020202020204" pitchFamily="34" charset="0"/>
                <a:cs typeface="Arial" panose="020B0604020202020204" pitchFamily="34" charset="0"/>
              </a:rPr>
              <a:t>During the workshops a SWOT analysis was completed to assess our current position in terms of our people. Our strategic foundations model of getting the basics right, better and best was then used to help map out our priorities over the next four years. </a:t>
            </a:r>
          </a:p>
        </p:txBody>
      </p:sp>
      <p:sp>
        <p:nvSpPr>
          <p:cNvPr id="29" name="Text Box 36"/>
          <p:cNvSpPr txBox="1">
            <a:spLocks noChangeArrowheads="1"/>
          </p:cNvSpPr>
          <p:nvPr/>
        </p:nvSpPr>
        <p:spPr bwMode="gray">
          <a:xfrm>
            <a:off x="4881294" y="1334865"/>
            <a:ext cx="2431402" cy="1303560"/>
          </a:xfrm>
          <a:prstGeom prst="rect">
            <a:avLst/>
          </a:prstGeom>
          <a:noFill/>
          <a:ln w="9525">
            <a:noFill/>
            <a:miter lim="800000"/>
            <a:headEnd/>
            <a:tailEnd/>
          </a:ln>
        </p:spPr>
        <p:txBody>
          <a:bodyPr lIns="71949" tIns="0" rIns="0" bIns="0"/>
          <a:lstStyle/>
          <a:p>
            <a:pPr defTabSz="800928">
              <a:spcBef>
                <a:spcPct val="20000"/>
              </a:spcBef>
            </a:pPr>
            <a:r>
              <a:rPr lang="en-GB" sz="1100" dirty="0">
                <a:latin typeface="Arial" panose="020B0604020202020204" pitchFamily="34" charset="0"/>
                <a:cs typeface="Arial" panose="020B0604020202020204" pitchFamily="34" charset="0"/>
              </a:rPr>
              <a:t>Over 100 people attended the workshops, with a wide variety of services and departments represented.</a:t>
            </a:r>
          </a:p>
        </p:txBody>
      </p:sp>
      <p:sp>
        <p:nvSpPr>
          <p:cNvPr id="30" name="Text Box 36"/>
          <p:cNvSpPr txBox="1">
            <a:spLocks noChangeArrowheads="1"/>
          </p:cNvSpPr>
          <p:nvPr/>
        </p:nvSpPr>
        <p:spPr bwMode="gray">
          <a:xfrm>
            <a:off x="9530275" y="1356154"/>
            <a:ext cx="2258898" cy="1290929"/>
          </a:xfrm>
          <a:prstGeom prst="rect">
            <a:avLst/>
          </a:prstGeom>
          <a:noFill/>
          <a:ln w="9525">
            <a:noFill/>
            <a:miter lim="800000"/>
            <a:headEnd/>
            <a:tailEnd/>
          </a:ln>
        </p:spPr>
        <p:txBody>
          <a:bodyPr lIns="71949" tIns="0" rIns="0" bIns="0"/>
          <a:lstStyle/>
          <a:p>
            <a:pPr defTabSz="800928">
              <a:spcBef>
                <a:spcPct val="20000"/>
              </a:spcBef>
            </a:pPr>
            <a:r>
              <a:rPr lang="en-GB" sz="1100" dirty="0">
                <a:latin typeface="Arial" panose="020B0604020202020204" pitchFamily="34" charset="0"/>
                <a:cs typeface="Arial" panose="020B0604020202020204" pitchFamily="34" charset="0"/>
              </a:rPr>
              <a:t>Our People Strategy will shape operational and strategic plans over the next four years and help our people to be the best they can be and to provide the best possible care to our patients and communities. </a:t>
            </a:r>
          </a:p>
          <a:p>
            <a:pPr defTabSz="800928">
              <a:spcBef>
                <a:spcPct val="20000"/>
              </a:spcBef>
            </a:pPr>
            <a:r>
              <a:rPr lang="en-GB" sz="1100" dirty="0">
                <a:solidFill>
                  <a:srgbClr val="FF0000"/>
                </a:solidFill>
                <a:latin typeface="Arial" panose="020B0604020202020204" pitchFamily="34" charset="0"/>
                <a:cs typeface="Arial" panose="020B0604020202020204" pitchFamily="34" charset="0"/>
              </a:rPr>
              <a:t> </a:t>
            </a:r>
          </a:p>
          <a:p>
            <a:pPr defTabSz="800928">
              <a:spcBef>
                <a:spcPct val="20000"/>
              </a:spcBef>
            </a:pPr>
            <a:endParaRPr lang="en-GB" sz="1100" dirty="0">
              <a:solidFill>
                <a:prstClr val="black"/>
              </a:solidFill>
              <a:latin typeface="Arial" panose="020B0604020202020204" pitchFamily="34" charset="0"/>
              <a:cs typeface="Arial" panose="020B0604020202020204" pitchFamily="34" charset="0"/>
            </a:endParaRPr>
          </a:p>
        </p:txBody>
      </p:sp>
      <p:sp>
        <p:nvSpPr>
          <p:cNvPr id="31" name="Text Box 6"/>
          <p:cNvSpPr txBox="1">
            <a:spLocks noChangeAspect="1" noChangeArrowheads="1"/>
          </p:cNvSpPr>
          <p:nvPr/>
        </p:nvSpPr>
        <p:spPr bwMode="gray">
          <a:xfrm>
            <a:off x="2805348" y="3096677"/>
            <a:ext cx="1874215" cy="1258822"/>
          </a:xfrm>
          <a:prstGeom prst="rect">
            <a:avLst/>
          </a:prstGeom>
          <a:noFill/>
          <a:ln w="9525">
            <a:noFill/>
            <a:miter lim="800000"/>
            <a:headEnd/>
            <a:tailEnd/>
          </a:ln>
        </p:spPr>
        <p:txBody>
          <a:bodyPr wrap="square" lIns="89924" tIns="89924" rIns="71949" bIns="89924">
            <a:spAutoFit/>
          </a:bodyPr>
          <a:lstStyle/>
          <a:p>
            <a:pPr algn="ctr" defTabSz="800928">
              <a:spcBef>
                <a:spcPct val="20000"/>
              </a:spcBef>
            </a:pPr>
            <a:r>
              <a:rPr lang="en-GB" sz="1000" b="1" i="1" dirty="0">
                <a:solidFill>
                  <a:schemeClr val="bg1"/>
                </a:solidFill>
                <a:latin typeface="Arial" panose="020B0604020202020204" pitchFamily="34" charset="0"/>
                <a:cs typeface="Arial" panose="020B0604020202020204" pitchFamily="34" charset="0"/>
              </a:rPr>
              <a:t> Eleven staff engagement workshops have been undertaken. Each workshop lasted up to two hours and was focussed on the four principles included in this strategy. </a:t>
            </a:r>
          </a:p>
        </p:txBody>
      </p:sp>
      <p:sp>
        <p:nvSpPr>
          <p:cNvPr id="32" name="Text Box 6"/>
          <p:cNvSpPr txBox="1">
            <a:spLocks noChangeAspect="1" noChangeArrowheads="1"/>
          </p:cNvSpPr>
          <p:nvPr/>
        </p:nvSpPr>
        <p:spPr bwMode="gray">
          <a:xfrm>
            <a:off x="5078977" y="3016845"/>
            <a:ext cx="1874215" cy="1258822"/>
          </a:xfrm>
          <a:prstGeom prst="rect">
            <a:avLst/>
          </a:prstGeom>
          <a:noFill/>
          <a:ln w="9525">
            <a:noFill/>
            <a:miter lim="800000"/>
            <a:headEnd/>
            <a:tailEnd/>
          </a:ln>
        </p:spPr>
        <p:txBody>
          <a:bodyPr wrap="square" lIns="89924" tIns="89924" rIns="71949" bIns="89924">
            <a:spAutoFit/>
          </a:bodyPr>
          <a:lstStyle/>
          <a:p>
            <a:pPr algn="ctr" defTabSz="800928">
              <a:spcBef>
                <a:spcPct val="20000"/>
              </a:spcBef>
            </a:pPr>
            <a:r>
              <a:rPr lang="en-GB" sz="1000" b="1" i="1" dirty="0">
                <a:solidFill>
                  <a:schemeClr val="bg1"/>
                </a:solidFill>
                <a:latin typeface="Arial" panose="020B0604020202020204" pitchFamily="34" charset="0"/>
                <a:cs typeface="Arial" panose="020B0604020202020204" pitchFamily="34" charset="0"/>
              </a:rPr>
              <a:t>Specific people groups were invited to individual workshops, but they were also open for all staff members to attend, publicised via all-staff e-mails </a:t>
            </a:r>
          </a:p>
        </p:txBody>
      </p:sp>
      <p:sp>
        <p:nvSpPr>
          <p:cNvPr id="33" name="Text Box 6"/>
          <p:cNvSpPr txBox="1">
            <a:spLocks noChangeAspect="1" noChangeArrowheads="1"/>
          </p:cNvSpPr>
          <p:nvPr/>
        </p:nvSpPr>
        <p:spPr bwMode="gray">
          <a:xfrm>
            <a:off x="7412039" y="3022635"/>
            <a:ext cx="1796346" cy="1258822"/>
          </a:xfrm>
          <a:prstGeom prst="rect">
            <a:avLst/>
          </a:prstGeom>
          <a:noFill/>
          <a:ln w="9525">
            <a:noFill/>
            <a:miter lim="800000"/>
            <a:headEnd/>
            <a:tailEnd/>
          </a:ln>
        </p:spPr>
        <p:txBody>
          <a:bodyPr wrap="square" lIns="89924" tIns="89924" rIns="71949" bIns="89924">
            <a:spAutoFit/>
          </a:bodyPr>
          <a:lstStyle/>
          <a:p>
            <a:pPr algn="ctr" defTabSz="800928">
              <a:spcBef>
                <a:spcPct val="20000"/>
              </a:spcBef>
            </a:pPr>
            <a:r>
              <a:rPr lang="en-GB" sz="1000" b="1" i="1" dirty="0">
                <a:solidFill>
                  <a:schemeClr val="bg1"/>
                </a:solidFill>
                <a:latin typeface="Arial" panose="020B0604020202020204" pitchFamily="34" charset="0"/>
                <a:cs typeface="Arial" panose="020B0604020202020204" pitchFamily="34" charset="0"/>
              </a:rPr>
              <a:t>Two additional sessions were held with our executive team and non-executive directors to share the visions and priorities of the four principles</a:t>
            </a:r>
          </a:p>
        </p:txBody>
      </p:sp>
      <p:sp>
        <p:nvSpPr>
          <p:cNvPr id="34" name="Text Box 36"/>
          <p:cNvSpPr txBox="1">
            <a:spLocks noChangeArrowheads="1"/>
          </p:cNvSpPr>
          <p:nvPr/>
        </p:nvSpPr>
        <p:spPr bwMode="gray">
          <a:xfrm>
            <a:off x="7487148" y="4810995"/>
            <a:ext cx="3161015" cy="1224825"/>
          </a:xfrm>
          <a:prstGeom prst="rect">
            <a:avLst/>
          </a:prstGeom>
          <a:noFill/>
          <a:ln w="9525">
            <a:noFill/>
            <a:miter lim="800000"/>
            <a:headEnd/>
            <a:tailEnd/>
          </a:ln>
        </p:spPr>
        <p:txBody>
          <a:bodyPr lIns="71949" tIns="0" rIns="0" bIns="0"/>
          <a:lstStyle/>
          <a:p>
            <a:pPr defTabSz="800928">
              <a:spcBef>
                <a:spcPct val="20000"/>
              </a:spcBef>
            </a:pPr>
            <a:r>
              <a:rPr lang="en-GB" sz="1100" dirty="0">
                <a:solidFill>
                  <a:prstClr val="black"/>
                </a:solidFill>
                <a:latin typeface="Arial" panose="020B0604020202020204" pitchFamily="34" charset="0"/>
                <a:cs typeface="Arial" panose="020B0604020202020204" pitchFamily="34" charset="0"/>
              </a:rPr>
              <a:t>Our executive and non-executive teams were taken through the engagement process, the background to the strategy and the principles and priorities within the strategy. There was then an opportunity for them to provide feedback.</a:t>
            </a:r>
          </a:p>
        </p:txBody>
      </p:sp>
      <p:sp>
        <p:nvSpPr>
          <p:cNvPr id="35" name="Text Box 6"/>
          <p:cNvSpPr txBox="1">
            <a:spLocks noChangeAspect="1" noChangeArrowheads="1"/>
          </p:cNvSpPr>
          <p:nvPr/>
        </p:nvSpPr>
        <p:spPr bwMode="gray">
          <a:xfrm>
            <a:off x="9746049" y="2942788"/>
            <a:ext cx="1796346" cy="1412711"/>
          </a:xfrm>
          <a:prstGeom prst="rect">
            <a:avLst/>
          </a:prstGeom>
          <a:noFill/>
          <a:ln w="9525">
            <a:noFill/>
            <a:miter lim="800000"/>
            <a:headEnd/>
            <a:tailEnd/>
          </a:ln>
        </p:spPr>
        <p:txBody>
          <a:bodyPr wrap="square" lIns="89924" tIns="89924" rIns="71949" bIns="89924">
            <a:spAutoFit/>
          </a:bodyPr>
          <a:lstStyle/>
          <a:p>
            <a:pPr algn="ctr" defTabSz="800928">
              <a:spcBef>
                <a:spcPct val="20000"/>
              </a:spcBef>
            </a:pPr>
            <a:r>
              <a:rPr lang="en-GB" sz="1000" b="1" i="1" dirty="0">
                <a:solidFill>
                  <a:schemeClr val="bg1"/>
                </a:solidFill>
                <a:latin typeface="Arial" panose="020B0604020202020204" pitchFamily="34" charset="0"/>
                <a:cs typeface="Arial" panose="020B0604020202020204" pitchFamily="34" charset="0"/>
              </a:rPr>
              <a:t>Outputs from the engagement sessions, plus the national and regional people documents were used to directly shape the four principles and priorities within the strategy</a:t>
            </a:r>
          </a:p>
        </p:txBody>
      </p:sp>
      <p:sp>
        <p:nvSpPr>
          <p:cNvPr id="3" name="Slide Number Placeholder 2"/>
          <p:cNvSpPr>
            <a:spLocks noGrp="1"/>
          </p:cNvSpPr>
          <p:nvPr>
            <p:ph type="sldNum" sz="quarter" idx="12"/>
          </p:nvPr>
        </p:nvSpPr>
        <p:spPr/>
        <p:txBody>
          <a:bodyPr/>
          <a:lstStyle/>
          <a:p>
            <a:fld id="{5C5FBB26-3131-DC42-B3B9-6CBE44CD678A}" type="slidenum">
              <a:rPr lang="en-US" smtClean="0"/>
              <a:t>10</a:t>
            </a:fld>
            <a:endParaRPr lang="en-US"/>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268055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8D830B-EDCE-E64C-BD97-4A07D2CCEE31}"/>
              </a:ext>
            </a:extLst>
          </p:cNvPr>
          <p:cNvSpPr txBox="1">
            <a:spLocks/>
          </p:cNvSpPr>
          <p:nvPr/>
        </p:nvSpPr>
        <p:spPr>
          <a:xfrm>
            <a:off x="307666" y="234044"/>
            <a:ext cx="9356596" cy="893007"/>
          </a:xfrm>
          <a:prstGeom prst="rect">
            <a:avLst/>
          </a:prstGeom>
        </p:spPr>
        <p:txBody>
          <a:bodyPr vert="horz" lIns="91364" tIns="45718" rIns="91364"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lumMod val="75000"/>
                  </a:srgbClr>
                </a:solidFill>
                <a:latin typeface="Arial" panose="020B0604020202020204" pitchFamily="34" charset="0"/>
                <a:cs typeface="Arial" panose="020B0604020202020204" pitchFamily="34" charset="0"/>
              </a:rPr>
              <a:t>The Four Principles of Our People Strategy </a:t>
            </a:r>
          </a:p>
          <a:p>
            <a:r>
              <a:rPr lang="en-US" sz="2000" dirty="0">
                <a:solidFill>
                  <a:srgbClr val="4472C4">
                    <a:lumMod val="75000"/>
                  </a:srgbClr>
                </a:solidFill>
                <a:latin typeface="Arial" panose="020B0604020202020204" pitchFamily="34" charset="0"/>
                <a:cs typeface="Arial" panose="020B0604020202020204" pitchFamily="34" charset="0"/>
              </a:rPr>
              <a:t>Developing our People Strategy 2022- 2026</a:t>
            </a:r>
          </a:p>
        </p:txBody>
      </p:sp>
      <p:sp>
        <p:nvSpPr>
          <p:cNvPr id="2" name="Slide Number Placeholder 1"/>
          <p:cNvSpPr>
            <a:spLocks noGrp="1"/>
          </p:cNvSpPr>
          <p:nvPr>
            <p:ph type="sldNum" sz="quarter" idx="12"/>
          </p:nvPr>
        </p:nvSpPr>
        <p:spPr/>
        <p:txBody>
          <a:bodyPr/>
          <a:lstStyle/>
          <a:p>
            <a:fld id="{5C5FBB26-3131-DC42-B3B9-6CBE44CD678A}" type="slidenum">
              <a:rPr lang="en-US" smtClean="0"/>
              <a:t>11</a:t>
            </a:fld>
            <a:endParaRPr lang="en-US"/>
          </a:p>
        </p:txBody>
      </p:sp>
      <p:pic>
        <p:nvPicPr>
          <p:cNvPr id="44" name="Picture 43"/>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62" name="TextBox 61">
            <a:extLst>
              <a:ext uri="{FF2B5EF4-FFF2-40B4-BE49-F238E27FC236}">
                <a16:creationId xmlns:a16="http://schemas.microsoft.com/office/drawing/2014/main" id="{C82B95A2-57C7-484E-8FC3-4A6B8AADCAE0}"/>
              </a:ext>
            </a:extLst>
          </p:cNvPr>
          <p:cNvSpPr txBox="1"/>
          <p:nvPr/>
        </p:nvSpPr>
        <p:spPr>
          <a:xfrm>
            <a:off x="307666" y="1105782"/>
            <a:ext cx="9313358" cy="523220"/>
          </a:xfrm>
          <a:prstGeom prst="rect">
            <a:avLst/>
          </a:prstGeom>
          <a:noFill/>
        </p:spPr>
        <p:txBody>
          <a:bodyPr wrap="square">
            <a:spAutoFit/>
          </a:bodyPr>
          <a:lstStyle/>
          <a:p>
            <a:pPr algn="just"/>
            <a:r>
              <a:rPr lang="en-GB" sz="1400" dirty="0">
                <a:latin typeface="Arial" panose="020B0604020202020204" pitchFamily="34" charset="0"/>
                <a:cs typeface="Arial" panose="020B0604020202020204" pitchFamily="34" charset="0"/>
              </a:rPr>
              <a:t>We have shaped our People Strategy around four key principles, each with a vision, strategic priorities and the actions required to realise change.</a:t>
            </a:r>
          </a:p>
        </p:txBody>
      </p:sp>
      <p:sp>
        <p:nvSpPr>
          <p:cNvPr id="4" name="Rectangle 3"/>
          <p:cNvSpPr/>
          <p:nvPr/>
        </p:nvSpPr>
        <p:spPr>
          <a:xfrm>
            <a:off x="4133703" y="2083981"/>
            <a:ext cx="655949" cy="1107996"/>
          </a:xfrm>
          <a:prstGeom prst="rect">
            <a:avLst/>
          </a:prstGeom>
        </p:spPr>
        <p:txBody>
          <a:bodyPr wrap="none">
            <a:spAutoFit/>
          </a:bodyPr>
          <a:lstStyle/>
          <a:p>
            <a:pPr lvl="0" algn="ctr" defTabSz="1042988" eaLnBrk="0" hangingPunct="0">
              <a:spcAft>
                <a:spcPts val="400"/>
              </a:spcAft>
            </a:pPr>
            <a:r>
              <a:rPr lang="en-GB" sz="6600" b="1" dirty="0">
                <a:solidFill>
                  <a:prstClr val="white"/>
                </a:solidFill>
                <a:latin typeface="Arial" panose="020B0604020202020204" pitchFamily="34" charset="0"/>
                <a:cs typeface="Arial" panose="020B0604020202020204" pitchFamily="34" charset="0"/>
              </a:rPr>
              <a:t>2</a:t>
            </a:r>
          </a:p>
        </p:txBody>
      </p:sp>
      <p:sp>
        <p:nvSpPr>
          <p:cNvPr id="63" name="Rectangle 62"/>
          <p:cNvSpPr/>
          <p:nvPr/>
        </p:nvSpPr>
        <p:spPr>
          <a:xfrm>
            <a:off x="6808712" y="2083981"/>
            <a:ext cx="655949" cy="1107996"/>
          </a:xfrm>
          <a:prstGeom prst="rect">
            <a:avLst/>
          </a:prstGeom>
        </p:spPr>
        <p:txBody>
          <a:bodyPr wrap="none">
            <a:spAutoFit/>
          </a:bodyPr>
          <a:lstStyle/>
          <a:p>
            <a:pPr lvl="0" algn="ctr" defTabSz="1042988" eaLnBrk="0" hangingPunct="0">
              <a:spcAft>
                <a:spcPts val="400"/>
              </a:spcAft>
            </a:pPr>
            <a:r>
              <a:rPr lang="en-GB" sz="6600" b="1" dirty="0">
                <a:solidFill>
                  <a:prstClr val="white"/>
                </a:solidFill>
                <a:latin typeface="Arial" panose="020B0604020202020204" pitchFamily="34" charset="0"/>
                <a:cs typeface="Arial" panose="020B0604020202020204" pitchFamily="34" charset="0"/>
              </a:rPr>
              <a:t>3</a:t>
            </a:r>
          </a:p>
        </p:txBody>
      </p:sp>
      <p:sp>
        <p:nvSpPr>
          <p:cNvPr id="64" name="Rectangle 63"/>
          <p:cNvSpPr/>
          <p:nvPr/>
        </p:nvSpPr>
        <p:spPr>
          <a:xfrm>
            <a:off x="9483721" y="2083981"/>
            <a:ext cx="655949" cy="1107996"/>
          </a:xfrm>
          <a:prstGeom prst="rect">
            <a:avLst/>
          </a:prstGeom>
        </p:spPr>
        <p:txBody>
          <a:bodyPr wrap="none">
            <a:spAutoFit/>
          </a:bodyPr>
          <a:lstStyle/>
          <a:p>
            <a:pPr lvl="0" algn="ctr" defTabSz="1042988" eaLnBrk="0" hangingPunct="0">
              <a:spcAft>
                <a:spcPts val="400"/>
              </a:spcAft>
            </a:pPr>
            <a:r>
              <a:rPr lang="en-GB" sz="6600" b="1" dirty="0">
                <a:solidFill>
                  <a:prstClr val="white"/>
                </a:solidFill>
                <a:latin typeface="Arial" panose="020B0604020202020204" pitchFamily="34" charset="0"/>
                <a:cs typeface="Arial" panose="020B0604020202020204" pitchFamily="34" charset="0"/>
              </a:rPr>
              <a:t>4</a:t>
            </a:r>
          </a:p>
        </p:txBody>
      </p:sp>
      <p:sp>
        <p:nvSpPr>
          <p:cNvPr id="5" name="Rectangle 4"/>
          <p:cNvSpPr/>
          <p:nvPr/>
        </p:nvSpPr>
        <p:spPr>
          <a:xfrm>
            <a:off x="416684" y="1828800"/>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3294216" y="1828800"/>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6171748" y="1828800"/>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9049279" y="1828800"/>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74155" y="4461581"/>
            <a:ext cx="2317897" cy="1569660"/>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We will develop a wellbeing culture where supporting and enabling the holistic wellbeing of our people becomes the norm</a:t>
            </a:r>
          </a:p>
        </p:txBody>
      </p:sp>
      <p:sp>
        <p:nvSpPr>
          <p:cNvPr id="12" name="TextBox 11"/>
          <p:cNvSpPr txBox="1"/>
          <p:nvPr/>
        </p:nvSpPr>
        <p:spPr>
          <a:xfrm>
            <a:off x="3485267" y="4696414"/>
            <a:ext cx="2317898" cy="135421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We will develop an inclusive culture where everyone’s voice is represented</a:t>
            </a:r>
          </a:p>
          <a:p>
            <a:pPr algn="just"/>
            <a:endParaRPr lang="en-GB"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397847" y="4584537"/>
            <a:ext cx="2247801" cy="1323439"/>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We will embrace new ways of working and create opportunities to enable our people to achieve their potential</a:t>
            </a:r>
          </a:p>
        </p:txBody>
      </p:sp>
      <p:sp>
        <p:nvSpPr>
          <p:cNvPr id="14" name="TextBox 13"/>
          <p:cNvSpPr txBox="1"/>
          <p:nvPr/>
        </p:nvSpPr>
        <p:spPr>
          <a:xfrm>
            <a:off x="9245647" y="4338795"/>
            <a:ext cx="2307264" cy="1815882"/>
          </a:xfrm>
          <a:prstGeom prst="rect">
            <a:avLst/>
          </a:prstGeom>
          <a:noFill/>
        </p:spPr>
        <p:txBody>
          <a:bodyPr wrap="square" rtlCol="0">
            <a:spAutoFit/>
          </a:bodyPr>
          <a:lstStyle/>
          <a:p>
            <a:pPr algn="ctr"/>
            <a:r>
              <a:rPr lang="en-GB" sz="1600" dirty="0">
                <a:latin typeface="Arial" panose="020B0604020202020204" pitchFamily="34" charset="0"/>
                <a:ea typeface="Calibri" panose="020F0502020204030204" pitchFamily="34" charset="0"/>
                <a:cs typeface="Arial" panose="020B0604020202020204" pitchFamily="34" charset="0"/>
              </a:rPr>
              <a:t>We will improve outcomes across Wirral for health, employment and wellbeing by working with our partners to be the best place to work</a:t>
            </a:r>
            <a:endParaRPr lang="en-GB" sz="1600" dirty="0"/>
          </a:p>
        </p:txBody>
      </p:sp>
      <p:grpSp>
        <p:nvGrpSpPr>
          <p:cNvPr id="3" name="Group 2"/>
          <p:cNvGrpSpPr/>
          <p:nvPr/>
        </p:nvGrpSpPr>
        <p:grpSpPr>
          <a:xfrm>
            <a:off x="307666" y="1629002"/>
            <a:ext cx="2457465" cy="2440806"/>
            <a:chOff x="-783772" y="-1400637"/>
            <a:chExt cx="3900456" cy="4341173"/>
          </a:xfrm>
        </p:grpSpPr>
        <p:pic>
          <p:nvPicPr>
            <p:cNvPr id="29" name="Picture 28" descr="Graphical user interface, application&#10;&#10;Description automatically generated">
              <a:extLst>
                <a:ext uri="{FF2B5EF4-FFF2-40B4-BE49-F238E27FC236}">
                  <a16:creationId xmlns:a16="http://schemas.microsoft.com/office/drawing/2014/main" id="{A6B451AA-5696-C31E-EC24-A7D2ACB306F1}"/>
                </a:ext>
              </a:extLst>
            </p:cNvPr>
            <p:cNvPicPr>
              <a:picLocks noChangeAspect="1"/>
            </p:cNvPicPr>
            <p:nvPr/>
          </p:nvPicPr>
          <p:blipFill rotWithShape="1">
            <a:blip r:embed="rId4"/>
            <a:srcRect r="68008"/>
            <a:stretch/>
          </p:blipFill>
          <p:spPr>
            <a:xfrm>
              <a:off x="-783772" y="-1400637"/>
              <a:ext cx="3900456" cy="4341173"/>
            </a:xfrm>
            <a:prstGeom prst="rect">
              <a:avLst/>
            </a:prstGeom>
          </p:spPr>
        </p:pic>
        <p:pic>
          <p:nvPicPr>
            <p:cNvPr id="30" name="Picture 29" descr="A group of people wearing clothing&#10;&#10;Description automatically generated with low confidence">
              <a:extLst>
                <a:ext uri="{FF2B5EF4-FFF2-40B4-BE49-F238E27FC236}">
                  <a16:creationId xmlns:a16="http://schemas.microsoft.com/office/drawing/2014/main" id="{532D4E21-9042-A3E9-F4EA-C857458B8579}"/>
                </a:ext>
              </a:extLst>
            </p:cNvPr>
            <p:cNvPicPr>
              <a:picLocks noChangeAspect="1"/>
            </p:cNvPicPr>
            <p:nvPr/>
          </p:nvPicPr>
          <p:blipFill>
            <a:blip r:embed="rId5"/>
            <a:stretch>
              <a:fillRect/>
            </a:stretch>
          </p:blipFill>
          <p:spPr>
            <a:xfrm>
              <a:off x="1362693" y="1722469"/>
              <a:ext cx="1676400" cy="1117600"/>
            </a:xfrm>
            <a:prstGeom prst="rect">
              <a:avLst/>
            </a:prstGeom>
          </p:spPr>
        </p:pic>
      </p:grpSp>
      <p:grpSp>
        <p:nvGrpSpPr>
          <p:cNvPr id="6" name="Group 5"/>
          <p:cNvGrpSpPr/>
          <p:nvPr/>
        </p:nvGrpSpPr>
        <p:grpSpPr>
          <a:xfrm>
            <a:off x="3188144" y="1691635"/>
            <a:ext cx="2547063" cy="2463573"/>
            <a:chOff x="-736218" y="-799864"/>
            <a:chExt cx="4030434" cy="4341173"/>
          </a:xfrm>
        </p:grpSpPr>
        <p:pic>
          <p:nvPicPr>
            <p:cNvPr id="35" name="Picture 34" descr="A screenshot of a computer&#10;&#10;Description automatically generated with medium confidence">
              <a:extLst>
                <a:ext uri="{FF2B5EF4-FFF2-40B4-BE49-F238E27FC236}">
                  <a16:creationId xmlns:a16="http://schemas.microsoft.com/office/drawing/2014/main" id="{80A3AAC1-7FFB-7BD8-2216-4AF1FE28CD54}"/>
                </a:ext>
              </a:extLst>
            </p:cNvPr>
            <p:cNvPicPr>
              <a:picLocks noChangeAspect="1"/>
            </p:cNvPicPr>
            <p:nvPr/>
          </p:nvPicPr>
          <p:blipFill rotWithShape="1">
            <a:blip r:embed="rId6"/>
            <a:srcRect r="66942"/>
            <a:stretch/>
          </p:blipFill>
          <p:spPr>
            <a:xfrm>
              <a:off x="-736218" y="-799864"/>
              <a:ext cx="4030434" cy="4341173"/>
            </a:xfrm>
            <a:prstGeom prst="rect">
              <a:avLst/>
            </a:prstGeom>
          </p:spPr>
        </p:pic>
        <p:pic>
          <p:nvPicPr>
            <p:cNvPr id="36" name="Picture 35" descr="Icon&#10;&#10;Description automatically generated">
              <a:extLst>
                <a:ext uri="{FF2B5EF4-FFF2-40B4-BE49-F238E27FC236}">
                  <a16:creationId xmlns:a16="http://schemas.microsoft.com/office/drawing/2014/main" id="{2D459AB9-C1FA-EFEC-F682-4D846E38E4BF}"/>
                </a:ext>
              </a:extLst>
            </p:cNvPr>
            <p:cNvPicPr>
              <a:picLocks noChangeAspect="1"/>
            </p:cNvPicPr>
            <p:nvPr/>
          </p:nvPicPr>
          <p:blipFill>
            <a:blip r:embed="rId7"/>
            <a:stretch>
              <a:fillRect/>
            </a:stretch>
          </p:blipFill>
          <p:spPr>
            <a:xfrm>
              <a:off x="1384725" y="2288521"/>
              <a:ext cx="1447800" cy="1066801"/>
            </a:xfrm>
            <a:prstGeom prst="rect">
              <a:avLst/>
            </a:prstGeom>
          </p:spPr>
        </p:pic>
      </p:grpSp>
      <p:grpSp>
        <p:nvGrpSpPr>
          <p:cNvPr id="40" name="Group 39"/>
          <p:cNvGrpSpPr/>
          <p:nvPr/>
        </p:nvGrpSpPr>
        <p:grpSpPr>
          <a:xfrm>
            <a:off x="6063537" y="1672590"/>
            <a:ext cx="2547063" cy="2463573"/>
            <a:chOff x="-356260" y="-1289767"/>
            <a:chExt cx="4014067" cy="4341173"/>
          </a:xfrm>
        </p:grpSpPr>
        <p:pic>
          <p:nvPicPr>
            <p:cNvPr id="41" name="Picture 40" descr="A screenshot of a computer&#10;&#10;Description automatically generated with medium confidence">
              <a:extLst>
                <a:ext uri="{FF2B5EF4-FFF2-40B4-BE49-F238E27FC236}">
                  <a16:creationId xmlns:a16="http://schemas.microsoft.com/office/drawing/2014/main" id="{C086DFC1-0BA6-6537-A9BB-AD999DC40829}"/>
                </a:ext>
              </a:extLst>
            </p:cNvPr>
            <p:cNvPicPr>
              <a:picLocks noChangeAspect="1"/>
            </p:cNvPicPr>
            <p:nvPr/>
          </p:nvPicPr>
          <p:blipFill rotWithShape="1">
            <a:blip r:embed="rId8"/>
            <a:srcRect r="67076"/>
            <a:stretch/>
          </p:blipFill>
          <p:spPr>
            <a:xfrm>
              <a:off x="-356260" y="-1289767"/>
              <a:ext cx="4014067" cy="4341173"/>
            </a:xfrm>
            <a:prstGeom prst="rect">
              <a:avLst/>
            </a:prstGeom>
          </p:spPr>
        </p:pic>
        <p:pic>
          <p:nvPicPr>
            <p:cNvPr id="45" name="Picture 44" descr="A picture containing text, furniture, seat, chair&#10;&#10;Description automatically generated">
              <a:extLst>
                <a:ext uri="{FF2B5EF4-FFF2-40B4-BE49-F238E27FC236}">
                  <a16:creationId xmlns:a16="http://schemas.microsoft.com/office/drawing/2014/main" id="{7E078246-A6C8-49D3-C4DE-C45C2625293E}"/>
                </a:ext>
              </a:extLst>
            </p:cNvPr>
            <p:cNvPicPr>
              <a:picLocks noChangeAspect="1"/>
            </p:cNvPicPr>
            <p:nvPr/>
          </p:nvPicPr>
          <p:blipFill>
            <a:blip r:embed="rId9"/>
            <a:stretch>
              <a:fillRect/>
            </a:stretch>
          </p:blipFill>
          <p:spPr>
            <a:xfrm>
              <a:off x="1705511" y="1806641"/>
              <a:ext cx="1524000" cy="914400"/>
            </a:xfrm>
            <a:prstGeom prst="rect">
              <a:avLst/>
            </a:prstGeom>
          </p:spPr>
        </p:pic>
      </p:grpSp>
      <p:grpSp>
        <p:nvGrpSpPr>
          <p:cNvPr id="46" name="Group 45"/>
          <p:cNvGrpSpPr/>
          <p:nvPr/>
        </p:nvGrpSpPr>
        <p:grpSpPr>
          <a:xfrm>
            <a:off x="9049279" y="1786221"/>
            <a:ext cx="2600459" cy="2444528"/>
            <a:chOff x="3923350" y="-917764"/>
            <a:chExt cx="3996577" cy="4234779"/>
          </a:xfrm>
        </p:grpSpPr>
        <p:pic>
          <p:nvPicPr>
            <p:cNvPr id="47" name="Picture 46" descr="Graphical user interface, text, application&#10;&#10;Description automatically generated">
              <a:extLst>
                <a:ext uri="{FF2B5EF4-FFF2-40B4-BE49-F238E27FC236}">
                  <a16:creationId xmlns:a16="http://schemas.microsoft.com/office/drawing/2014/main" id="{D60E9392-4F06-76CE-6A54-8FAD505EFE99}"/>
                </a:ext>
              </a:extLst>
            </p:cNvPr>
            <p:cNvPicPr>
              <a:picLocks noChangeAspect="1"/>
            </p:cNvPicPr>
            <p:nvPr/>
          </p:nvPicPr>
          <p:blipFill rotWithShape="1">
            <a:blip r:embed="rId10"/>
            <a:srcRect r="66396"/>
            <a:stretch/>
          </p:blipFill>
          <p:spPr>
            <a:xfrm>
              <a:off x="3923350" y="-917764"/>
              <a:ext cx="3996577" cy="4234779"/>
            </a:xfrm>
            <a:prstGeom prst="rect">
              <a:avLst/>
            </a:prstGeom>
          </p:spPr>
        </p:pic>
        <p:pic>
          <p:nvPicPr>
            <p:cNvPr id="49" name="Picture 48" descr="A picture containing icon&#10;&#10;Description automatically generated">
              <a:extLst>
                <a:ext uri="{FF2B5EF4-FFF2-40B4-BE49-F238E27FC236}">
                  <a16:creationId xmlns:a16="http://schemas.microsoft.com/office/drawing/2014/main" id="{36FE5012-EFAD-94C6-9DF7-E6B2C6AAEC4E}"/>
                </a:ext>
              </a:extLst>
            </p:cNvPr>
            <p:cNvPicPr>
              <a:picLocks noChangeAspect="1"/>
            </p:cNvPicPr>
            <p:nvPr/>
          </p:nvPicPr>
          <p:blipFill>
            <a:blip r:embed="rId11"/>
            <a:stretch>
              <a:fillRect/>
            </a:stretch>
          </p:blipFill>
          <p:spPr>
            <a:xfrm>
              <a:off x="6609910" y="1701233"/>
              <a:ext cx="1168401" cy="1168399"/>
            </a:xfrm>
            <a:prstGeom prst="rect">
              <a:avLst/>
            </a:prstGeom>
          </p:spPr>
        </p:pic>
      </p:grpSp>
    </p:spTree>
    <p:extLst>
      <p:ext uri="{BB962C8B-B14F-4D97-AF65-F5344CB8AC3E}">
        <p14:creationId xmlns:p14="http://schemas.microsoft.com/office/powerpoint/2010/main" val="360339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8D830B-EDCE-E64C-BD97-4A07D2CCEE31}"/>
              </a:ext>
            </a:extLst>
          </p:cNvPr>
          <p:cNvSpPr txBox="1">
            <a:spLocks/>
          </p:cNvSpPr>
          <p:nvPr/>
        </p:nvSpPr>
        <p:spPr>
          <a:xfrm>
            <a:off x="673730" y="529915"/>
            <a:ext cx="9382990" cy="1627095"/>
          </a:xfrm>
          <a:prstGeom prst="rect">
            <a:avLst/>
          </a:prstGeom>
        </p:spPr>
        <p:txBody>
          <a:bodyPr vert="horz" lIns="91372" tIns="45718" rIns="91372"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4472C4">
                    <a:lumMod val="75000"/>
                  </a:srgbClr>
                </a:solidFill>
                <a:latin typeface="Arial" panose="020B0604020202020204" pitchFamily="34" charset="0"/>
                <a:cs typeface="Arial" panose="020B0604020202020204" pitchFamily="34" charset="0"/>
              </a:rPr>
              <a:t>How This Strategy Will be Used</a:t>
            </a:r>
          </a:p>
          <a:p>
            <a:r>
              <a:rPr lang="en-GB" sz="2000" dirty="0">
                <a:solidFill>
                  <a:srgbClr val="4472C4">
                    <a:lumMod val="75000"/>
                  </a:srgbClr>
                </a:solidFill>
                <a:latin typeface="Arial" panose="020B0604020202020204" pitchFamily="34" charset="0"/>
                <a:cs typeface="Arial" panose="020B0604020202020204" pitchFamily="34" charset="0"/>
              </a:rPr>
              <a:t>How we get to where we want to be: Setting visions and priorities</a:t>
            </a:r>
          </a:p>
        </p:txBody>
      </p:sp>
      <p:sp>
        <p:nvSpPr>
          <p:cNvPr id="2" name="Slide Number Placeholder 1"/>
          <p:cNvSpPr>
            <a:spLocks noGrp="1"/>
          </p:cNvSpPr>
          <p:nvPr>
            <p:ph type="sldNum" sz="quarter" idx="12"/>
          </p:nvPr>
        </p:nvSpPr>
        <p:spPr/>
        <p:txBody>
          <a:bodyPr/>
          <a:lstStyle/>
          <a:p>
            <a:fld id="{5C5FBB26-3131-DC42-B3B9-6CBE44CD678A}" type="slidenum">
              <a:rPr lang="en-US" smtClean="0"/>
              <a:t>12</a:t>
            </a:fld>
            <a:endParaRPr lang="en-US"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39" name="TextBox 38">
            <a:extLst>
              <a:ext uri="{FF2B5EF4-FFF2-40B4-BE49-F238E27FC236}">
                <a16:creationId xmlns:a16="http://schemas.microsoft.com/office/drawing/2014/main" id="{3E55837A-8502-429D-88BD-6B5C9523751F}"/>
              </a:ext>
            </a:extLst>
          </p:cNvPr>
          <p:cNvSpPr txBox="1"/>
          <p:nvPr/>
        </p:nvSpPr>
        <p:spPr>
          <a:xfrm>
            <a:off x="673730" y="1631514"/>
            <a:ext cx="11070595" cy="1600438"/>
          </a:xfrm>
          <a:prstGeom prst="rect">
            <a:avLst/>
          </a:prstGeom>
          <a:noFill/>
        </p:spPr>
        <p:txBody>
          <a:bodyPr wrap="square">
            <a:spAutoFit/>
          </a:bodyPr>
          <a:lstStyle/>
          <a:p>
            <a:pPr marL="0" indent="0" algn="just" defTabSz="914332">
              <a:buNone/>
            </a:pPr>
            <a:r>
              <a:rPr lang="en-GB" sz="1400" b="1" dirty="0">
                <a:latin typeface="Arial" panose="020B0604020202020204" pitchFamily="34" charset="0"/>
                <a:cs typeface="Arial" panose="020B0604020202020204" pitchFamily="34" charset="0"/>
              </a:rPr>
              <a:t>The visions and strategic priorities in this strategy set out a framework for us to achieve our ‘Compassionate Workforce’ strategic objective over the lifespan of this strategy.</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In addition to the strategic priorities, a set of key actions have been drafted in order to ensure we achieve the outcomes we have set out for each component. These are set out in the appendix to this strategy.</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An annual action planning process will take place based on these key actions.</a:t>
            </a:r>
          </a:p>
        </p:txBody>
      </p:sp>
      <p:graphicFrame>
        <p:nvGraphicFramePr>
          <p:cNvPr id="4" name="Diagram 3">
            <a:extLst>
              <a:ext uri="{FF2B5EF4-FFF2-40B4-BE49-F238E27FC236}">
                <a16:creationId xmlns:a16="http://schemas.microsoft.com/office/drawing/2014/main" id="{CE3DF303-EDFE-4F7E-831B-306DD8511DEF}"/>
              </a:ext>
            </a:extLst>
          </p:cNvPr>
          <p:cNvGraphicFramePr/>
          <p:nvPr>
            <p:extLst>
              <p:ext uri="{D42A27DB-BD31-4B8C-83A1-F6EECF244321}">
                <p14:modId xmlns:p14="http://schemas.microsoft.com/office/powerpoint/2010/main" val="1475312542"/>
              </p:ext>
            </p:extLst>
          </p:nvPr>
        </p:nvGraphicFramePr>
        <p:xfrm>
          <a:off x="2032000" y="3543300"/>
          <a:ext cx="8128000" cy="2595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9100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8D830B-EDCE-E64C-BD97-4A07D2CCEE31}"/>
              </a:ext>
            </a:extLst>
          </p:cNvPr>
          <p:cNvSpPr txBox="1">
            <a:spLocks/>
          </p:cNvSpPr>
          <p:nvPr/>
        </p:nvSpPr>
        <p:spPr>
          <a:xfrm>
            <a:off x="673730" y="529915"/>
            <a:ext cx="9382990" cy="1627095"/>
          </a:xfrm>
          <a:prstGeom prst="rect">
            <a:avLst/>
          </a:prstGeom>
        </p:spPr>
        <p:txBody>
          <a:bodyPr vert="horz" lIns="91372" tIns="45718" rIns="91372"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4472C4">
                    <a:lumMod val="75000"/>
                  </a:srgbClr>
                </a:solidFill>
                <a:latin typeface="Arial" panose="020B0604020202020204" pitchFamily="34" charset="0"/>
                <a:cs typeface="Arial" panose="020B0604020202020204" pitchFamily="34" charset="0"/>
              </a:rPr>
              <a:t>Achieving Outcomes</a:t>
            </a:r>
          </a:p>
        </p:txBody>
      </p:sp>
      <p:sp>
        <p:nvSpPr>
          <p:cNvPr id="2" name="Slide Number Placeholder 1"/>
          <p:cNvSpPr>
            <a:spLocks noGrp="1"/>
          </p:cNvSpPr>
          <p:nvPr>
            <p:ph type="sldNum" sz="quarter" idx="12"/>
          </p:nvPr>
        </p:nvSpPr>
        <p:spPr/>
        <p:txBody>
          <a:bodyPr/>
          <a:lstStyle/>
          <a:p>
            <a:fld id="{5C5FBB26-3131-DC42-B3B9-6CBE44CD678A}" type="slidenum">
              <a:rPr lang="en-US" smtClean="0"/>
              <a:t>13</a:t>
            </a:fld>
            <a:endParaRPr lang="en-US"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39" name="TextBox 38">
            <a:extLst>
              <a:ext uri="{FF2B5EF4-FFF2-40B4-BE49-F238E27FC236}">
                <a16:creationId xmlns:a16="http://schemas.microsoft.com/office/drawing/2014/main" id="{2B8A8080-FD62-4711-B1FA-BB9A95005C38}"/>
              </a:ext>
            </a:extLst>
          </p:cNvPr>
          <p:cNvSpPr txBox="1"/>
          <p:nvPr/>
        </p:nvSpPr>
        <p:spPr>
          <a:xfrm>
            <a:off x="673730" y="1240480"/>
            <a:ext cx="6096000" cy="4832092"/>
          </a:xfrm>
          <a:prstGeom prst="rect">
            <a:avLst/>
          </a:prstGeom>
          <a:noFill/>
        </p:spPr>
        <p:txBody>
          <a:bodyPr wrap="square">
            <a:spAutoFit/>
          </a:bodyPr>
          <a:lstStyle/>
          <a:p>
            <a:pPr marL="0" indent="0" algn="just" defTabSz="914332">
              <a:buNone/>
            </a:pPr>
            <a:r>
              <a:rPr lang="en-GB" sz="1400" b="1" dirty="0">
                <a:solidFill>
                  <a:schemeClr val="accent1">
                    <a:lumMod val="75000"/>
                  </a:schemeClr>
                </a:solidFill>
                <a:latin typeface="Arial" panose="020B0604020202020204" pitchFamily="34" charset="0"/>
                <a:cs typeface="Arial" panose="020B0604020202020204" pitchFamily="34" charset="0"/>
              </a:rPr>
              <a:t>Strategies, and the programmes of work mobilised to achieve them, are complex. There are many interacting elements, with some pieces of work already ongoing and others that will need to be started.</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We don’t know for certain that every project or initiative we commence will work, but all actions included in this strategy will be started with the belief that if we act, benefits will follow.</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We have therefore developed a logical process which will:</a:t>
            </a:r>
          </a:p>
          <a:p>
            <a:pPr algn="just" defTabSz="914332"/>
            <a:endParaRPr lang="en-GB" sz="1400" dirty="0">
              <a:latin typeface="Arial" panose="020B0604020202020204" pitchFamily="34" charset="0"/>
              <a:cs typeface="Arial" panose="020B0604020202020204" pitchFamily="34" charset="0"/>
            </a:endParaRPr>
          </a:p>
          <a:p>
            <a:pPr marL="285750" indent="-285750" algn="just" defTabSz="914332">
              <a:buFont typeface="Arial" panose="020B0604020202020204" pitchFamily="34" charset="0"/>
              <a:buChar char="•"/>
            </a:pPr>
            <a:r>
              <a:rPr lang="en-GB" sz="1400" dirty="0">
                <a:latin typeface="Arial" panose="020B0604020202020204" pitchFamily="34" charset="0"/>
                <a:cs typeface="Arial" panose="020B0604020202020204" pitchFamily="34" charset="0"/>
              </a:rPr>
              <a:t>Help us be clear WHY we’re doing something</a:t>
            </a:r>
          </a:p>
          <a:p>
            <a:pPr marL="285750" indent="-285750" algn="just" defTabSz="914332">
              <a:buFont typeface="Arial" panose="020B0604020202020204" pitchFamily="34" charset="0"/>
              <a:buChar char="•"/>
            </a:pPr>
            <a:r>
              <a:rPr lang="en-GB" sz="1400" dirty="0">
                <a:latin typeface="Arial" panose="020B0604020202020204" pitchFamily="34" charset="0"/>
                <a:cs typeface="Arial" panose="020B0604020202020204" pitchFamily="34" charset="0"/>
              </a:rPr>
              <a:t>Help us think what the EVIDENCE is for acting</a:t>
            </a:r>
          </a:p>
          <a:p>
            <a:pPr marL="285750" indent="-285750" algn="just" defTabSz="914332">
              <a:buFont typeface="Arial" panose="020B0604020202020204" pitchFamily="34" charset="0"/>
              <a:buChar char="•"/>
            </a:pPr>
            <a:r>
              <a:rPr lang="en-GB" sz="1400" dirty="0">
                <a:latin typeface="Arial" panose="020B0604020202020204" pitchFamily="34" charset="0"/>
                <a:cs typeface="Arial" panose="020B0604020202020204" pitchFamily="34" charset="0"/>
              </a:rPr>
              <a:t>Help us EVALUATE whether change has been beneficial</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Each year of this strategy will see an annual planning session which will set out the activities for that year required to achieve the priorities set out. </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From those activities we will see outputs and outcomes. We will measure these outcomes to assess whether we are achieving results.</a:t>
            </a:r>
          </a:p>
          <a:p>
            <a:pPr marL="0" indent="0" algn="just" defTabSz="914332">
              <a:buNone/>
            </a:pPr>
            <a:endParaRPr lang="en-GB" sz="1400" dirty="0">
              <a:latin typeface="Arial" panose="020B0604020202020204" pitchFamily="34" charset="0"/>
              <a:cs typeface="Arial" panose="020B0604020202020204" pitchFamily="34" charset="0"/>
            </a:endParaRPr>
          </a:p>
          <a:p>
            <a:pPr marL="0" indent="0" algn="just" defTabSz="914332">
              <a:buNone/>
            </a:pPr>
            <a:r>
              <a:rPr lang="en-GB" sz="1400" dirty="0">
                <a:latin typeface="Arial" panose="020B0604020202020204" pitchFamily="34" charset="0"/>
                <a:cs typeface="Arial" panose="020B0604020202020204" pitchFamily="34" charset="0"/>
              </a:rPr>
              <a:t>On a yearly basis we will set specific outcome targets and measure success against these.</a:t>
            </a:r>
          </a:p>
        </p:txBody>
      </p:sp>
      <p:pic>
        <p:nvPicPr>
          <p:cNvPr id="7" name="Picture 6" descr="A picture containing text&#10;&#10;Description automatically generated">
            <a:extLst>
              <a:ext uri="{FF2B5EF4-FFF2-40B4-BE49-F238E27FC236}">
                <a16:creationId xmlns:a16="http://schemas.microsoft.com/office/drawing/2014/main" id="{99B0E586-E319-3CD9-12FB-9C8ACC1EE17A}"/>
              </a:ext>
            </a:extLst>
          </p:cNvPr>
          <p:cNvPicPr>
            <a:picLocks noChangeAspect="1"/>
          </p:cNvPicPr>
          <p:nvPr/>
        </p:nvPicPr>
        <p:blipFill>
          <a:blip r:embed="rId3"/>
          <a:stretch>
            <a:fillRect/>
          </a:stretch>
        </p:blipFill>
        <p:spPr>
          <a:xfrm rot="5400000">
            <a:off x="5598836" y="1886760"/>
            <a:ext cx="5685681" cy="3343894"/>
          </a:xfrm>
          <a:prstGeom prst="rect">
            <a:avLst/>
          </a:prstGeom>
        </p:spPr>
      </p:pic>
    </p:spTree>
    <p:extLst>
      <p:ext uri="{BB962C8B-B14F-4D97-AF65-F5344CB8AC3E}">
        <p14:creationId xmlns:p14="http://schemas.microsoft.com/office/powerpoint/2010/main" val="3227888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3CE07E-E9C5-F947-B292-C2A239C6B94F}"/>
              </a:ext>
            </a:extLst>
          </p:cNvPr>
          <p:cNvPicPr>
            <a:picLocks noChangeAspect="1"/>
          </p:cNvPicPr>
          <p:nvPr/>
        </p:nvPicPr>
        <p:blipFill rotWithShape="1">
          <a:blip r:embed="rId3"/>
          <a:srcRect l="18872" t="27280" b="15257"/>
          <a:stretch/>
        </p:blipFill>
        <p:spPr>
          <a:xfrm>
            <a:off x="0" y="0"/>
            <a:ext cx="8486624" cy="6858000"/>
          </a:xfrm>
          <a:prstGeom prst="rect">
            <a:avLst/>
          </a:prstGeom>
        </p:spPr>
      </p:pic>
      <p:sp>
        <p:nvSpPr>
          <p:cNvPr id="2" name="Title 1">
            <a:extLst>
              <a:ext uri="{FF2B5EF4-FFF2-40B4-BE49-F238E27FC236}">
                <a16:creationId xmlns:a16="http://schemas.microsoft.com/office/drawing/2014/main" id="{1F8D830B-EDCE-E64C-BD97-4A07D2CCEE31}"/>
              </a:ext>
            </a:extLst>
          </p:cNvPr>
          <p:cNvSpPr>
            <a:spLocks noGrp="1"/>
          </p:cNvSpPr>
          <p:nvPr>
            <p:ph type="ctrTitle"/>
          </p:nvPr>
        </p:nvSpPr>
        <p:spPr>
          <a:xfrm>
            <a:off x="571444" y="1384813"/>
            <a:ext cx="5998032" cy="2882144"/>
          </a:xfrm>
        </p:spPr>
        <p:txBody>
          <a:bodyPr anchor="t">
            <a:noAutofit/>
          </a:bodyPr>
          <a:lstStyle/>
          <a:p>
            <a:pPr algn="l"/>
            <a:r>
              <a:rPr lang="en-US" sz="3600" b="1" dirty="0">
                <a:solidFill>
                  <a:schemeClr val="bg1"/>
                </a:solidFill>
                <a:latin typeface="Arial" panose="020B0604020202020204" pitchFamily="34" charset="0"/>
                <a:cs typeface="Arial" panose="020B0604020202020204" pitchFamily="34" charset="0"/>
              </a:rPr>
              <a:t>People Strategy</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Key Priorities</a:t>
            </a:r>
            <a:endParaRPr lang="en-US" sz="35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4"/>
          <a:stretch>
            <a:fillRect/>
          </a:stretch>
        </p:blipFill>
        <p:spPr>
          <a:xfrm>
            <a:off x="9993217" y="5955738"/>
            <a:ext cx="1778000" cy="533400"/>
          </a:xfrm>
          <a:prstGeom prst="rect">
            <a:avLst/>
          </a:prstGeom>
        </p:spPr>
      </p:pic>
      <p:pic>
        <p:nvPicPr>
          <p:cNvPr id="8" name="Picture 7" descr="Icon&#10;&#10;Description automatically generated">
            <a:extLst>
              <a:ext uri="{FF2B5EF4-FFF2-40B4-BE49-F238E27FC236}">
                <a16:creationId xmlns:a16="http://schemas.microsoft.com/office/drawing/2014/main" id="{FFA0D941-0C26-2340-85D0-5266A34CDB50}"/>
              </a:ext>
            </a:extLst>
          </p:cNvPr>
          <p:cNvPicPr>
            <a:picLocks noChangeAspect="1"/>
          </p:cNvPicPr>
          <p:nvPr/>
        </p:nvPicPr>
        <p:blipFill>
          <a:blip r:embed="rId5"/>
          <a:stretch>
            <a:fillRect/>
          </a:stretch>
        </p:blipFill>
        <p:spPr>
          <a:xfrm>
            <a:off x="5291338" y="2968331"/>
            <a:ext cx="2428363" cy="3551787"/>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3297599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2772000" cy="685800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96E659C-A515-4CD8-8BC6-C28A5B7F023A}"/>
              </a:ext>
            </a:extLst>
          </p:cNvPr>
          <p:cNvSpPr txBox="1"/>
          <p:nvPr/>
        </p:nvSpPr>
        <p:spPr>
          <a:xfrm>
            <a:off x="3020803" y="254500"/>
            <a:ext cx="7114460" cy="1077218"/>
          </a:xfrm>
          <a:prstGeom prst="rect">
            <a:avLst/>
          </a:prstGeom>
          <a:noFill/>
        </p:spPr>
        <p:txBody>
          <a:bodyPr wrap="squar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Looking after ourselves and </a:t>
            </a:r>
          </a:p>
          <a:p>
            <a:r>
              <a:rPr lang="en-GB" sz="3200" b="1" dirty="0">
                <a:solidFill>
                  <a:schemeClr val="accent1">
                    <a:lumMod val="75000"/>
                  </a:schemeClr>
                </a:solidFill>
                <a:latin typeface="Arial" panose="020B0604020202020204" pitchFamily="34" charset="0"/>
                <a:cs typeface="Arial" panose="020B0604020202020204" pitchFamily="34" charset="0"/>
              </a:rPr>
              <a:t>each other</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3020803" y="1760117"/>
            <a:ext cx="8745621"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600" b="1" dirty="0">
                <a:solidFill>
                  <a:schemeClr val="accent4"/>
                </a:solidFill>
                <a:latin typeface="Arial" panose="020B0604020202020204" pitchFamily="34" charset="0"/>
                <a:cs typeface="Arial" panose="020B0604020202020204" pitchFamily="34" charset="0"/>
              </a:rPr>
              <a:t>Vision: </a:t>
            </a:r>
            <a:r>
              <a:rPr lang="en-GB" sz="1600" b="1" i="1" dirty="0">
                <a:latin typeface="Arial" panose="020B0604020202020204" pitchFamily="34" charset="0"/>
                <a:cs typeface="Arial" panose="020B0604020202020204" pitchFamily="34" charset="0"/>
              </a:rPr>
              <a:t>We will develop a wellbeing culture where supporting and enabling the holistic wellbeing of our people becomes the norm</a:t>
            </a:r>
          </a:p>
          <a:p>
            <a:pPr marL="0" indent="0" algn="just">
              <a:buNone/>
            </a:pPr>
            <a:endParaRPr lang="en-GB" sz="1600" b="1" i="1" dirty="0">
              <a:latin typeface="Arial" panose="020B0604020202020204" pitchFamily="34" charset="0"/>
              <a:cs typeface="Arial" panose="020B0604020202020204" pitchFamily="34" charset="0"/>
            </a:endParaRPr>
          </a:p>
          <a:p>
            <a:pPr marL="0" indent="0" algn="just">
              <a:buNone/>
            </a:pPr>
            <a:r>
              <a:rPr lang="en-GB" sz="1600" b="1" dirty="0">
                <a:solidFill>
                  <a:schemeClr val="accent4"/>
                </a:solidFill>
                <a:latin typeface="Arial" panose="020B0604020202020204" pitchFamily="34" charset="0"/>
                <a:cs typeface="Arial" panose="020B0604020202020204" pitchFamily="34" charset="0"/>
              </a:rPr>
              <a:t>To do this we will:</a:t>
            </a:r>
          </a:p>
          <a:p>
            <a:pPr algn="just">
              <a:lnSpc>
                <a:spcPct val="100000"/>
              </a:lnSpc>
            </a:pPr>
            <a:r>
              <a:rPr lang="en-GB" sz="1600" dirty="0">
                <a:latin typeface="Arial" panose="020B0604020202020204" pitchFamily="34" charset="0"/>
                <a:cs typeface="Arial" panose="020B0604020202020204" pitchFamily="34" charset="0"/>
              </a:rPr>
              <a:t>Deliver first class, innovative Occupational Health and Wellbeing Services</a:t>
            </a:r>
          </a:p>
          <a:p>
            <a:pPr algn="just">
              <a:lnSpc>
                <a:spcPct val="100000"/>
              </a:lnSpc>
            </a:pPr>
            <a:r>
              <a:rPr lang="en-GB" sz="1600" dirty="0">
                <a:latin typeface="Arial" panose="020B0604020202020204" pitchFamily="34" charset="0"/>
                <a:cs typeface="Arial" panose="020B0604020202020204" pitchFamily="34" charset="0"/>
              </a:rPr>
              <a:t>Equip </a:t>
            </a:r>
            <a:r>
              <a:rPr lang="en-GB" sz="1600" dirty="0">
                <a:effectLst/>
                <a:latin typeface="Arial" panose="020B0604020202020204" pitchFamily="34" charset="0"/>
                <a:ea typeface="Calibri" panose="020F0502020204030204" pitchFamily="34" charset="0"/>
                <a:cs typeface="Arial" panose="020B0604020202020204" pitchFamily="34" charset="0"/>
              </a:rPr>
              <a:t>our line managers and leaders with the knowledge, skills and tools to develop a wellbeing culture within their teams.</a:t>
            </a:r>
            <a:endParaRPr lang="en-GB" sz="1600" dirty="0">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en-GB" sz="1600" dirty="0">
                <a:effectLst/>
                <a:latin typeface="Arial" panose="020B0604020202020204" pitchFamily="34" charset="0"/>
                <a:ea typeface="Calibri" panose="020F0502020204030204" pitchFamily="34" charset="0"/>
                <a:cs typeface="Arial" panose="020B0604020202020204" pitchFamily="34" charset="0"/>
              </a:rPr>
              <a:t>Fully embrace flexible working across all roles.</a:t>
            </a:r>
            <a:endParaRPr lang="en-GB" sz="1600" dirty="0">
              <a:latin typeface="Arial" panose="020B0604020202020204" pitchFamily="34" charset="0"/>
              <a:cs typeface="Arial" panose="020B0604020202020204" pitchFamily="34" charset="0"/>
            </a:endParaRPr>
          </a:p>
          <a:p>
            <a:pPr algn="just">
              <a:lnSpc>
                <a:spcPct val="100000"/>
              </a:lnSpc>
            </a:pPr>
            <a:r>
              <a:rPr lang="en-GB" sz="1600" dirty="0">
                <a:latin typeface="Arial" panose="020B0604020202020204" pitchFamily="34" charset="0"/>
                <a:cs typeface="Arial" panose="020B0604020202020204" pitchFamily="34" charset="0"/>
              </a:rPr>
              <a:t>Create the conditions for civility and respect amongst our people.</a:t>
            </a:r>
          </a:p>
          <a:p>
            <a:pPr marL="0" indent="0" algn="just">
              <a:buNone/>
            </a:pPr>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600" b="1" dirty="0">
                <a:solidFill>
                  <a:schemeClr val="accent4"/>
                </a:solidFill>
                <a:latin typeface="Arial" panose="020B0604020202020204" pitchFamily="34" charset="0"/>
                <a:cs typeface="Arial" panose="020B0604020202020204" pitchFamily="34" charset="0"/>
              </a:rPr>
              <a:t>Some key outcomes</a:t>
            </a:r>
          </a:p>
          <a:p>
            <a:pPr algn="just">
              <a:spcBef>
                <a:spcPts val="0"/>
              </a:spcBef>
            </a:pPr>
            <a:r>
              <a:rPr lang="en-GB" sz="1600" dirty="0">
                <a:latin typeface="Arial" panose="020B0604020202020204" pitchFamily="34" charset="0"/>
                <a:cs typeface="Arial" panose="020B0604020202020204" pitchFamily="34" charset="0"/>
              </a:rPr>
              <a:t>Increased staff satisfaction rates relating to positive action on health and wellbeing.</a:t>
            </a:r>
          </a:p>
          <a:p>
            <a:pPr algn="just">
              <a:spcBef>
                <a:spcPts val="0"/>
              </a:spcBef>
            </a:pPr>
            <a:r>
              <a:rPr lang="en-GB" sz="1600" dirty="0">
                <a:latin typeface="Arial" panose="020B0604020202020204" pitchFamily="34" charset="0"/>
                <a:cs typeface="Arial" panose="020B0604020202020204" pitchFamily="34" charset="0"/>
              </a:rPr>
              <a:t>Reduced levels of bullying and harassment</a:t>
            </a:r>
          </a:p>
          <a:p>
            <a:pPr algn="just">
              <a:spcBef>
                <a:spcPts val="0"/>
              </a:spcBef>
            </a:pPr>
            <a:r>
              <a:rPr lang="en-GB" sz="1600" dirty="0">
                <a:latin typeface="Arial" panose="020B0604020202020204" pitchFamily="34" charset="0"/>
                <a:cs typeface="Arial" panose="020B0604020202020204" pitchFamily="34" charset="0"/>
              </a:rPr>
              <a:t>Reduced sickness absence rates</a:t>
            </a:r>
          </a:p>
          <a:p>
            <a:pPr marL="0" indent="0">
              <a:buNone/>
            </a:pP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45E55ED0-450A-4D58-83A4-544D87622279}"/>
              </a:ext>
            </a:extLst>
          </p:cNvPr>
          <p:cNvSpPr txBox="1">
            <a:spLocks/>
          </p:cNvSpPr>
          <p:nvPr/>
        </p:nvSpPr>
        <p:spPr>
          <a:xfrm>
            <a:off x="2592598" y="1477771"/>
            <a:ext cx="9287118" cy="927718"/>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18" name="TextBox 17"/>
          <p:cNvSpPr txBox="1"/>
          <p:nvPr/>
        </p:nvSpPr>
        <p:spPr>
          <a:xfrm>
            <a:off x="95693" y="3023240"/>
            <a:ext cx="2594344" cy="3231654"/>
          </a:xfrm>
          <a:prstGeom prst="rect">
            <a:avLst/>
          </a:prstGeom>
          <a:noFill/>
        </p:spPr>
        <p:txBody>
          <a:bodyPr wrap="square" rtlCol="0">
            <a:spAutoFit/>
          </a:bodyPr>
          <a:lstStyle/>
          <a:p>
            <a:pPr algn="just"/>
            <a:r>
              <a:rPr lang="en-GB" sz="1200" dirty="0">
                <a:latin typeface="Arial" panose="020B0604020202020204" pitchFamily="34" charset="0"/>
                <a:cs typeface="Arial" panose="020B0604020202020204" pitchFamily="34" charset="0"/>
              </a:rPr>
              <a:t>We strive to achieve outstanding levels of care for our patients, but the health and wellbeing of our people is just as important. We need to look after ourselves and each other in order to continue to deliver high quality and safe care.</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We know that COVID-19 has had a physical and mental impact on our people. Many staff and volunteers have told us that they feel tired and in need of restoration and respite, and we recognise that having a wellbeing culture and proactive services to support our people is paramount. </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grpSp>
        <p:nvGrpSpPr>
          <p:cNvPr id="13" name="Group 12"/>
          <p:cNvGrpSpPr/>
          <p:nvPr/>
        </p:nvGrpSpPr>
        <p:grpSpPr>
          <a:xfrm>
            <a:off x="-277125" y="-210430"/>
            <a:ext cx="2457465" cy="2440806"/>
            <a:chOff x="-783772" y="-1400637"/>
            <a:chExt cx="3900456" cy="4341173"/>
          </a:xfrm>
        </p:grpSpPr>
        <p:pic>
          <p:nvPicPr>
            <p:cNvPr id="14" name="Picture 13" descr="Graphical user interface, application&#10;&#10;Description automatically generated">
              <a:extLst>
                <a:ext uri="{FF2B5EF4-FFF2-40B4-BE49-F238E27FC236}">
                  <a16:creationId xmlns:a16="http://schemas.microsoft.com/office/drawing/2014/main" id="{A6B451AA-5696-C31E-EC24-A7D2ACB306F1}"/>
                </a:ext>
              </a:extLst>
            </p:cNvPr>
            <p:cNvPicPr>
              <a:picLocks noChangeAspect="1"/>
            </p:cNvPicPr>
            <p:nvPr/>
          </p:nvPicPr>
          <p:blipFill rotWithShape="1">
            <a:blip r:embed="rId4"/>
            <a:srcRect r="68008"/>
            <a:stretch/>
          </p:blipFill>
          <p:spPr>
            <a:xfrm>
              <a:off x="-783772" y="-1400637"/>
              <a:ext cx="3900456" cy="4341173"/>
            </a:xfrm>
            <a:prstGeom prst="rect">
              <a:avLst/>
            </a:prstGeom>
          </p:spPr>
        </p:pic>
        <p:pic>
          <p:nvPicPr>
            <p:cNvPr id="15" name="Picture 14" descr="A group of people wearing clothing&#10;&#10;Description automatically generated with low confidence">
              <a:extLst>
                <a:ext uri="{FF2B5EF4-FFF2-40B4-BE49-F238E27FC236}">
                  <a16:creationId xmlns:a16="http://schemas.microsoft.com/office/drawing/2014/main" id="{532D4E21-9042-A3E9-F4EA-C857458B8579}"/>
                </a:ext>
              </a:extLst>
            </p:cNvPr>
            <p:cNvPicPr>
              <a:picLocks noChangeAspect="1"/>
            </p:cNvPicPr>
            <p:nvPr/>
          </p:nvPicPr>
          <p:blipFill>
            <a:blip r:embed="rId5"/>
            <a:stretch>
              <a:fillRect/>
            </a:stretch>
          </p:blipFill>
          <p:spPr>
            <a:xfrm>
              <a:off x="1362693" y="1722469"/>
              <a:ext cx="1676400" cy="1117600"/>
            </a:xfrm>
            <a:prstGeom prst="rect">
              <a:avLst/>
            </a:prstGeom>
          </p:spPr>
        </p:pic>
      </p:grpSp>
    </p:spTree>
    <p:extLst>
      <p:ext uri="{BB962C8B-B14F-4D97-AF65-F5344CB8AC3E}">
        <p14:creationId xmlns:p14="http://schemas.microsoft.com/office/powerpoint/2010/main" val="411656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2772000" cy="685800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96E659C-A515-4CD8-8BC6-C28A5B7F023A}"/>
              </a:ext>
            </a:extLst>
          </p:cNvPr>
          <p:cNvSpPr txBox="1"/>
          <p:nvPr/>
        </p:nvSpPr>
        <p:spPr>
          <a:xfrm>
            <a:off x="3046464" y="386891"/>
            <a:ext cx="4009431" cy="584775"/>
          </a:xfrm>
          <a:prstGeom prst="rect">
            <a:avLst/>
          </a:prstGeom>
          <a:noFill/>
        </p:spPr>
        <p:txBody>
          <a:bodyPr wrap="non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Belonging at WUTH</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3046464" y="1614820"/>
            <a:ext cx="8870922"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1600" b="1" dirty="0">
                <a:solidFill>
                  <a:schemeClr val="accent4"/>
                </a:solidFill>
                <a:latin typeface="Arial" panose="020B0604020202020204" pitchFamily="34" charset="0"/>
                <a:cs typeface="Arial" panose="020B0604020202020204" pitchFamily="34" charset="0"/>
              </a:rPr>
              <a:t>Vision: </a:t>
            </a:r>
            <a:r>
              <a:rPr lang="en-GB" sz="1600" b="1" i="1" dirty="0">
                <a:latin typeface="Arial" panose="020B0604020202020204" pitchFamily="34" charset="0"/>
                <a:cs typeface="Arial" panose="020B0604020202020204" pitchFamily="34" charset="0"/>
              </a:rPr>
              <a:t>We will develop an inclusive culture where everyone’s voice is represented</a:t>
            </a:r>
          </a:p>
          <a:p>
            <a:pPr marL="0" indent="0" algn="just">
              <a:buNone/>
            </a:pPr>
            <a:endParaRPr lang="en-GB" sz="1600" b="1" dirty="0">
              <a:solidFill>
                <a:schemeClr val="tx1">
                  <a:lumMod val="65000"/>
                  <a:lumOff val="35000"/>
                </a:schemeClr>
              </a:solidFill>
              <a:latin typeface="Arial" panose="020B0604020202020204" pitchFamily="34" charset="0"/>
              <a:cs typeface="Arial" panose="020B0604020202020204" pitchFamily="34" charset="0"/>
            </a:endParaRPr>
          </a:p>
          <a:p>
            <a:pPr marL="0" indent="0" algn="just">
              <a:buNone/>
            </a:pPr>
            <a:r>
              <a:rPr lang="en-GB" sz="1600" b="1" dirty="0">
                <a:solidFill>
                  <a:schemeClr val="accent4"/>
                </a:solidFill>
                <a:latin typeface="Arial" panose="020B0604020202020204" pitchFamily="34" charset="0"/>
                <a:cs typeface="Arial" panose="020B0604020202020204" pitchFamily="34" charset="0"/>
              </a:rPr>
              <a:t>To do this we will:</a:t>
            </a:r>
          </a:p>
          <a:p>
            <a:pPr algn="just"/>
            <a:r>
              <a:rPr lang="en-GB" sz="1600" dirty="0">
                <a:latin typeface="Arial" panose="020B0604020202020204" pitchFamily="34" charset="0"/>
                <a:cs typeface="Arial" panose="020B0604020202020204" pitchFamily="34" charset="0"/>
              </a:rPr>
              <a:t>Proactively increase and celebrate diversity at all levels of the organisation.</a:t>
            </a:r>
          </a:p>
          <a:p>
            <a:pPr algn="just"/>
            <a:r>
              <a:rPr lang="en-GB" sz="1600" dirty="0">
                <a:latin typeface="Arial" panose="020B0604020202020204" pitchFamily="34" charset="0"/>
                <a:cs typeface="Arial" panose="020B0604020202020204" pitchFamily="34" charset="0"/>
              </a:rPr>
              <a:t>Enable a strong voice for our people throughout the Trust and recognise their contributions.</a:t>
            </a:r>
          </a:p>
          <a:p>
            <a:pPr algn="just"/>
            <a:r>
              <a:rPr lang="en-GB" sz="1600" dirty="0">
                <a:latin typeface="Arial" panose="020B0604020202020204" pitchFamily="34" charset="0"/>
                <a:cs typeface="Arial" panose="020B0604020202020204" pitchFamily="34" charset="0"/>
              </a:rPr>
              <a:t>Create the environment for compassionate and inclusive leadership.</a:t>
            </a:r>
          </a:p>
          <a:p>
            <a:pPr algn="just"/>
            <a:endParaRPr lang="en-GB" sz="1600" dirty="0">
              <a:latin typeface="Arial" panose="020B0604020202020204" pitchFamily="34" charset="0"/>
              <a:cs typeface="Arial" panose="020B0604020202020204" pitchFamily="34" charset="0"/>
            </a:endParaRPr>
          </a:p>
          <a:p>
            <a:pPr marL="0" indent="0" algn="just">
              <a:buNone/>
            </a:pPr>
            <a:r>
              <a:rPr lang="en-GB" sz="1600" b="1" dirty="0">
                <a:solidFill>
                  <a:schemeClr val="accent4"/>
                </a:solidFill>
                <a:latin typeface="Arial" panose="020B0604020202020204" pitchFamily="34" charset="0"/>
                <a:cs typeface="Arial" panose="020B0604020202020204" pitchFamily="34" charset="0"/>
              </a:rPr>
              <a:t>Some key outcomes</a:t>
            </a:r>
          </a:p>
          <a:p>
            <a:pPr algn="just">
              <a:spcBef>
                <a:spcPts val="0"/>
              </a:spcBef>
            </a:pPr>
            <a:r>
              <a:rPr lang="en-GB" sz="1600" dirty="0">
                <a:latin typeface="Arial" panose="020B0604020202020204" pitchFamily="34" charset="0"/>
                <a:cs typeface="Arial" panose="020B0604020202020204" pitchFamily="34" charset="0"/>
              </a:rPr>
              <a:t>Increased diversity amongst our people</a:t>
            </a:r>
          </a:p>
          <a:p>
            <a:pPr algn="just">
              <a:spcBef>
                <a:spcPts val="0"/>
              </a:spcBef>
            </a:pPr>
            <a:r>
              <a:rPr lang="en-GB" sz="1600" dirty="0">
                <a:latin typeface="Arial" panose="020B0604020202020204" pitchFamily="34" charset="0"/>
                <a:cs typeface="Arial" panose="020B0604020202020204" pitchFamily="34" charset="0"/>
              </a:rPr>
              <a:t>An increased number of our people report that we act fairly with regard to career progression / promotion</a:t>
            </a:r>
          </a:p>
          <a:p>
            <a:pPr algn="just">
              <a:spcBef>
                <a:spcPts val="0"/>
              </a:spcBef>
            </a:pPr>
            <a:r>
              <a:rPr lang="en-GB" sz="1600" dirty="0">
                <a:latin typeface="Arial" panose="020B0604020202020204" pitchFamily="34" charset="0"/>
                <a:cs typeface="Arial" panose="020B0604020202020204" pitchFamily="34" charset="0"/>
              </a:rPr>
              <a:t>Organisational priorities and processes being shaped by our staff networks and increased numbers of people in our staff networks</a:t>
            </a:r>
          </a:p>
          <a:p>
            <a:pPr algn="just">
              <a:spcBef>
                <a:spcPts val="0"/>
              </a:spcBef>
            </a:pPr>
            <a:r>
              <a:rPr lang="en-GB" sz="1600" dirty="0">
                <a:latin typeface="Arial" panose="020B0604020202020204" pitchFamily="34" charset="0"/>
                <a:cs typeface="Arial" panose="020B0604020202020204" pitchFamily="34" charset="0"/>
              </a:rPr>
              <a:t>Increased numbers of staff participating in leadership development programmes</a:t>
            </a:r>
          </a:p>
          <a:p>
            <a:pPr marL="0" indent="0">
              <a:buNone/>
            </a:pPr>
            <a:endParaRPr lang="en-GB" sz="1400" dirty="0">
              <a:latin typeface="Arial" panose="020B0604020202020204" pitchFamily="34" charset="0"/>
              <a:cs typeface="Arial" panose="020B0604020202020204" pitchFamily="34" charset="0"/>
            </a:endParaRPr>
          </a:p>
          <a:p>
            <a:pPr marL="742950" lvl="1" indent="-285750" algn="just">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3" name="Rectangle 2"/>
          <p:cNvSpPr/>
          <p:nvPr/>
        </p:nvSpPr>
        <p:spPr>
          <a:xfrm>
            <a:off x="85060" y="3346126"/>
            <a:ext cx="2541182" cy="2492990"/>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It has never been more urgent for us to take action to create an organisational culture where everyone feels like they belong. </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This principle of our People Strategy is about making a commitment to ensuring that we are a understanding, kind and inclusive organisation where there is diversity amongst our people and they feel a strong sense of belonging. </a:t>
            </a:r>
          </a:p>
        </p:txBody>
      </p:sp>
      <p:grpSp>
        <p:nvGrpSpPr>
          <p:cNvPr id="10" name="Group 9"/>
          <p:cNvGrpSpPr/>
          <p:nvPr/>
        </p:nvGrpSpPr>
        <p:grpSpPr>
          <a:xfrm>
            <a:off x="-150479" y="-74790"/>
            <a:ext cx="2547063" cy="2463573"/>
            <a:chOff x="-736218" y="-799864"/>
            <a:chExt cx="4030434" cy="4341173"/>
          </a:xfrm>
        </p:grpSpPr>
        <p:pic>
          <p:nvPicPr>
            <p:cNvPr id="11" name="Picture 10" descr="A screenshot of a computer&#10;&#10;Description automatically generated with medium confidence">
              <a:extLst>
                <a:ext uri="{FF2B5EF4-FFF2-40B4-BE49-F238E27FC236}">
                  <a16:creationId xmlns:a16="http://schemas.microsoft.com/office/drawing/2014/main" id="{80A3AAC1-7FFB-7BD8-2216-4AF1FE28CD54}"/>
                </a:ext>
              </a:extLst>
            </p:cNvPr>
            <p:cNvPicPr>
              <a:picLocks noChangeAspect="1"/>
            </p:cNvPicPr>
            <p:nvPr/>
          </p:nvPicPr>
          <p:blipFill rotWithShape="1">
            <a:blip r:embed="rId4"/>
            <a:srcRect r="66942"/>
            <a:stretch/>
          </p:blipFill>
          <p:spPr>
            <a:xfrm>
              <a:off x="-736218" y="-799864"/>
              <a:ext cx="4030434" cy="4341173"/>
            </a:xfrm>
            <a:prstGeom prst="rect">
              <a:avLst/>
            </a:prstGeom>
          </p:spPr>
        </p:pic>
        <p:pic>
          <p:nvPicPr>
            <p:cNvPr id="12" name="Picture 11" descr="Icon&#10;&#10;Description automatically generated">
              <a:extLst>
                <a:ext uri="{FF2B5EF4-FFF2-40B4-BE49-F238E27FC236}">
                  <a16:creationId xmlns:a16="http://schemas.microsoft.com/office/drawing/2014/main" id="{2D459AB9-C1FA-EFEC-F682-4D846E38E4BF}"/>
                </a:ext>
              </a:extLst>
            </p:cNvPr>
            <p:cNvPicPr>
              <a:picLocks noChangeAspect="1"/>
            </p:cNvPicPr>
            <p:nvPr/>
          </p:nvPicPr>
          <p:blipFill>
            <a:blip r:embed="rId5"/>
            <a:stretch>
              <a:fillRect/>
            </a:stretch>
          </p:blipFill>
          <p:spPr>
            <a:xfrm>
              <a:off x="1743611" y="1811864"/>
              <a:ext cx="1447800" cy="1066800"/>
            </a:xfrm>
            <a:prstGeom prst="rect">
              <a:avLst/>
            </a:prstGeom>
          </p:spPr>
        </p:pic>
      </p:grpSp>
    </p:spTree>
    <p:extLst>
      <p:ext uri="{BB962C8B-B14F-4D97-AF65-F5344CB8AC3E}">
        <p14:creationId xmlns:p14="http://schemas.microsoft.com/office/powerpoint/2010/main" val="337725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2772000" cy="685800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96E659C-A515-4CD8-8BC6-C28A5B7F023A}"/>
              </a:ext>
            </a:extLst>
          </p:cNvPr>
          <p:cNvSpPr txBox="1"/>
          <p:nvPr/>
        </p:nvSpPr>
        <p:spPr>
          <a:xfrm>
            <a:off x="3237780" y="423476"/>
            <a:ext cx="6104364" cy="584775"/>
          </a:xfrm>
          <a:prstGeom prst="rect">
            <a:avLst/>
          </a:prstGeom>
          <a:noFill/>
        </p:spPr>
        <p:txBody>
          <a:bodyPr wrap="none" rtlCol="0">
            <a:spAutoFit/>
          </a:bodyPr>
          <a:lstStyle/>
          <a:p>
            <a:pPr algn="r"/>
            <a:r>
              <a:rPr lang="en-GB" sz="3200" b="1" dirty="0">
                <a:solidFill>
                  <a:schemeClr val="accent1">
                    <a:lumMod val="75000"/>
                  </a:schemeClr>
                </a:solidFill>
                <a:latin typeface="Arial" panose="020B0604020202020204" pitchFamily="34" charset="0"/>
                <a:cs typeface="Arial" panose="020B0604020202020204" pitchFamily="34" charset="0"/>
              </a:rPr>
              <a:t>Transforming ways of working</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3122621" y="1674638"/>
            <a:ext cx="8608754"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FFC000"/>
                </a:solidFill>
                <a:latin typeface="Arial" panose="020B0604020202020204" pitchFamily="34" charset="0"/>
                <a:cs typeface="Arial" panose="020B0604020202020204" pitchFamily="34" charset="0"/>
              </a:rPr>
              <a:t>Vision: </a:t>
            </a:r>
            <a:r>
              <a:rPr lang="en-GB" sz="1600" b="1" i="1" dirty="0">
                <a:latin typeface="Arial" panose="020B0604020202020204" pitchFamily="34" charset="0"/>
                <a:cs typeface="Arial" panose="020B0604020202020204" pitchFamily="34" charset="0"/>
              </a:rPr>
              <a:t>We will embrace new ways of working and create opportunities to enable our people to achieve their potential</a:t>
            </a:r>
          </a:p>
          <a:p>
            <a:pPr marL="0" indent="0">
              <a:buNone/>
            </a:pPr>
            <a:endParaRPr lang="en-GB" sz="1600" b="1" dirty="0">
              <a:solidFill>
                <a:srgbClr val="FFC000"/>
              </a:solidFill>
              <a:latin typeface="Arial" panose="020B0604020202020204" pitchFamily="34" charset="0"/>
              <a:cs typeface="Arial" panose="020B0604020202020204" pitchFamily="34" charset="0"/>
            </a:endParaRPr>
          </a:p>
          <a:p>
            <a:pPr marL="0" indent="0">
              <a:buNone/>
            </a:pPr>
            <a:r>
              <a:rPr lang="en-GB" sz="1600" b="1" dirty="0">
                <a:solidFill>
                  <a:srgbClr val="FFC000"/>
                </a:solidFill>
                <a:latin typeface="Arial" panose="020B0604020202020204" pitchFamily="34" charset="0"/>
                <a:cs typeface="Arial" panose="020B0604020202020204" pitchFamily="34" charset="0"/>
              </a:rPr>
              <a:t>To do this we will:</a:t>
            </a:r>
          </a:p>
          <a:p>
            <a:pPr>
              <a:lnSpc>
                <a:spcPct val="100000"/>
              </a:lnSpc>
            </a:pPr>
            <a:r>
              <a:rPr lang="en-GB" sz="1600" dirty="0">
                <a:latin typeface="Arial" panose="020B0604020202020204" pitchFamily="34" charset="0"/>
                <a:cs typeface="Arial" panose="020B0604020202020204" pitchFamily="34" charset="0"/>
              </a:rPr>
              <a:t>Work with partners across Wirral and beyond to maximise people opportunities.</a:t>
            </a:r>
          </a:p>
          <a:p>
            <a:pPr>
              <a:lnSpc>
                <a:spcPct val="100000"/>
              </a:lnSpc>
            </a:pPr>
            <a:r>
              <a:rPr lang="en-GB" sz="1600" dirty="0">
                <a:latin typeface="Arial" panose="020B0604020202020204" pitchFamily="34" charset="0"/>
                <a:cs typeface="Arial" panose="020B0604020202020204" pitchFamily="34" charset="0"/>
              </a:rPr>
              <a:t>Develop our people to equip them for both current and future challenges.</a:t>
            </a:r>
          </a:p>
          <a:p>
            <a:pPr>
              <a:lnSpc>
                <a:spcPct val="100000"/>
              </a:lnSpc>
            </a:pPr>
            <a:r>
              <a:rPr lang="en-GB" sz="1600" dirty="0">
                <a:latin typeface="Arial" panose="020B0604020202020204" pitchFamily="34" charset="0"/>
                <a:cs typeface="Arial" panose="020B0604020202020204" pitchFamily="34" charset="0"/>
              </a:rPr>
              <a:t>Embrace technology to transform how we work. </a:t>
            </a: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sz="1600" b="1" dirty="0">
                <a:solidFill>
                  <a:srgbClr val="FFC000"/>
                </a:solidFill>
                <a:latin typeface="Arial" panose="020B0604020202020204" pitchFamily="34" charset="0"/>
                <a:cs typeface="Arial" panose="020B0604020202020204" pitchFamily="34" charset="0"/>
              </a:rPr>
              <a:t>Some key outcomes</a:t>
            </a:r>
          </a:p>
          <a:p>
            <a:pPr>
              <a:spcBef>
                <a:spcPts val="0"/>
              </a:spcBef>
            </a:pPr>
            <a:r>
              <a:rPr lang="en-GB" sz="1600" dirty="0">
                <a:latin typeface="Arial" panose="020B0604020202020204" pitchFamily="34" charset="0"/>
                <a:cs typeface="Arial" panose="020B0604020202020204" pitchFamily="34" charset="0"/>
              </a:rPr>
              <a:t>Highly developed, motivated people who continuously strive to improve their practice and enhance patient care</a:t>
            </a:r>
          </a:p>
          <a:p>
            <a:pPr>
              <a:spcBef>
                <a:spcPts val="0"/>
              </a:spcBef>
            </a:pPr>
            <a:r>
              <a:rPr lang="en-GB" sz="1600" dirty="0">
                <a:latin typeface="Arial" panose="020B0604020202020204" pitchFamily="34" charset="0"/>
                <a:cs typeface="Arial" panose="020B0604020202020204" pitchFamily="34" charset="0"/>
              </a:rPr>
              <a:t>An increased number of our people will work collaboratively with partner organisations to improve patient outcomes</a:t>
            </a:r>
          </a:p>
          <a:p>
            <a:pPr>
              <a:spcBef>
                <a:spcPts val="0"/>
              </a:spcBef>
            </a:pPr>
            <a:r>
              <a:rPr lang="en-GB" sz="1600" dirty="0">
                <a:latin typeface="Arial" panose="020B0604020202020204" pitchFamily="34" charset="0"/>
                <a:cs typeface="Arial" panose="020B0604020202020204" pitchFamily="34" charset="0"/>
              </a:rPr>
              <a:t>Impact evaluation results of collaborative development activity</a:t>
            </a:r>
          </a:p>
          <a:p>
            <a:pPr>
              <a:spcBef>
                <a:spcPts val="0"/>
              </a:spcBef>
            </a:pPr>
            <a:r>
              <a:rPr lang="en-GB" sz="1600" dirty="0">
                <a:latin typeface="Arial" panose="020B0604020202020204" pitchFamily="34" charset="0"/>
                <a:cs typeface="Arial" panose="020B0604020202020204" pitchFamily="34" charset="0"/>
              </a:rPr>
              <a:t>Achievement of NHS England levels of attainment</a:t>
            </a:r>
          </a:p>
          <a:p>
            <a:pPr marL="0" indent="0">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2" name="Rectangle 1"/>
          <p:cNvSpPr/>
          <p:nvPr/>
        </p:nvSpPr>
        <p:spPr>
          <a:xfrm>
            <a:off x="0" y="2464128"/>
            <a:ext cx="2772000" cy="4154984"/>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COVID-19 compelled us to work in new and different ways to provide patient care. We want to build on this by transforming not only the way our teams work, but also how we work innovatively in partnership with other organisations across the system.</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We will do this by embedding a continuous learning culture and ensuring all of our people have the opportunity to experience exciting and innovative development and learning opportunities. </a:t>
            </a:r>
          </a:p>
          <a:p>
            <a:pPr algn="just"/>
            <a:r>
              <a:rPr lang="en-GB" sz="1200" dirty="0">
                <a:latin typeface="Arial" panose="020B0604020202020204" pitchFamily="34" charset="0"/>
                <a:cs typeface="Arial" panose="020B0604020202020204" pitchFamily="34" charset="0"/>
              </a:rPr>
              <a:t>We will work more collaboratively with or partners to create opportunities for in relation to our people, with more cross-sector working and development to transform how we provide patient care. We will embrace new technologies and the opportunities they bring.</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grpSp>
        <p:nvGrpSpPr>
          <p:cNvPr id="12" name="Group 11"/>
          <p:cNvGrpSpPr/>
          <p:nvPr/>
        </p:nvGrpSpPr>
        <p:grpSpPr>
          <a:xfrm>
            <a:off x="-124612" y="-223536"/>
            <a:ext cx="2547063" cy="2463573"/>
            <a:chOff x="-356260" y="-1289767"/>
            <a:chExt cx="4014067" cy="4341173"/>
          </a:xfrm>
        </p:grpSpPr>
        <p:pic>
          <p:nvPicPr>
            <p:cNvPr id="13" name="Picture 12" descr="A screenshot of a computer&#10;&#10;Description automatically generated with medium confidence">
              <a:extLst>
                <a:ext uri="{FF2B5EF4-FFF2-40B4-BE49-F238E27FC236}">
                  <a16:creationId xmlns:a16="http://schemas.microsoft.com/office/drawing/2014/main" id="{C086DFC1-0BA6-6537-A9BB-AD999DC40829}"/>
                </a:ext>
              </a:extLst>
            </p:cNvPr>
            <p:cNvPicPr>
              <a:picLocks noChangeAspect="1"/>
            </p:cNvPicPr>
            <p:nvPr/>
          </p:nvPicPr>
          <p:blipFill rotWithShape="1">
            <a:blip r:embed="rId4"/>
            <a:srcRect r="67076"/>
            <a:stretch/>
          </p:blipFill>
          <p:spPr>
            <a:xfrm>
              <a:off x="-356260" y="-1289767"/>
              <a:ext cx="4014067" cy="4341173"/>
            </a:xfrm>
            <a:prstGeom prst="rect">
              <a:avLst/>
            </a:prstGeom>
          </p:spPr>
        </p:pic>
        <p:pic>
          <p:nvPicPr>
            <p:cNvPr id="14" name="Picture 13" descr="A picture containing text, furniture, seat, chair&#10;&#10;Description automatically generated">
              <a:extLst>
                <a:ext uri="{FF2B5EF4-FFF2-40B4-BE49-F238E27FC236}">
                  <a16:creationId xmlns:a16="http://schemas.microsoft.com/office/drawing/2014/main" id="{7E078246-A6C8-49D3-C4DE-C45C2625293E}"/>
                </a:ext>
              </a:extLst>
            </p:cNvPr>
            <p:cNvPicPr>
              <a:picLocks noChangeAspect="1"/>
            </p:cNvPicPr>
            <p:nvPr/>
          </p:nvPicPr>
          <p:blipFill>
            <a:blip r:embed="rId5"/>
            <a:stretch>
              <a:fillRect/>
            </a:stretch>
          </p:blipFill>
          <p:spPr>
            <a:xfrm>
              <a:off x="1705511" y="1806641"/>
              <a:ext cx="1524000" cy="914400"/>
            </a:xfrm>
            <a:prstGeom prst="rect">
              <a:avLst/>
            </a:prstGeom>
          </p:spPr>
        </p:pic>
      </p:grpSp>
    </p:spTree>
    <p:extLst>
      <p:ext uri="{BB962C8B-B14F-4D97-AF65-F5344CB8AC3E}">
        <p14:creationId xmlns:p14="http://schemas.microsoft.com/office/powerpoint/2010/main" val="4085742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2772000" cy="685800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868C7164-A3A7-4AA5-B85D-91A7CEE3DBAD}"/>
              </a:ext>
            </a:extLst>
          </p:cNvPr>
          <p:cNvGrpSpPr/>
          <p:nvPr/>
        </p:nvGrpSpPr>
        <p:grpSpPr>
          <a:xfrm>
            <a:off x="2560987" y="423476"/>
            <a:ext cx="9631013" cy="6050328"/>
            <a:chOff x="136076" y="423476"/>
            <a:chExt cx="9631013" cy="6050328"/>
          </a:xfrm>
        </p:grpSpPr>
        <p:sp>
          <p:nvSpPr>
            <p:cNvPr id="4" name="TextBox 3">
              <a:extLst>
                <a:ext uri="{FF2B5EF4-FFF2-40B4-BE49-F238E27FC236}">
                  <a16:creationId xmlns:a16="http://schemas.microsoft.com/office/drawing/2014/main" id="{E96E659C-A515-4CD8-8BC6-C28A5B7F023A}"/>
                </a:ext>
              </a:extLst>
            </p:cNvPr>
            <p:cNvSpPr txBox="1"/>
            <p:nvPr/>
          </p:nvSpPr>
          <p:spPr>
            <a:xfrm>
              <a:off x="640516" y="423476"/>
              <a:ext cx="3849131" cy="584775"/>
            </a:xfrm>
            <a:prstGeom prst="rect">
              <a:avLst/>
            </a:prstGeom>
            <a:noFill/>
          </p:spPr>
          <p:txBody>
            <a:bodyPr wrap="non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Shaping our future</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555455" y="1610113"/>
              <a:ext cx="9136150"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FFC000"/>
                  </a:solidFill>
                  <a:latin typeface="Arial" panose="020B0604020202020204" pitchFamily="34" charset="0"/>
                  <a:cs typeface="Arial" panose="020B0604020202020204" pitchFamily="34" charset="0"/>
                </a:rPr>
                <a:t>Vision: </a:t>
              </a:r>
              <a:r>
                <a:rPr lang="en-GB" sz="1600" b="1" i="1" dirty="0">
                  <a:effectLst/>
                  <a:latin typeface="Arial" panose="020B0604020202020204" pitchFamily="34" charset="0"/>
                  <a:ea typeface="Calibri" panose="020F0502020204030204" pitchFamily="34" charset="0"/>
                  <a:cs typeface="Arial" panose="020B0604020202020204" pitchFamily="34" charset="0"/>
                </a:rPr>
                <a:t>We will improve outcomes across Wirral for health, employment and wellbeing by working with our partners to be the best place to work</a:t>
              </a:r>
            </a:p>
            <a:p>
              <a:pPr marL="0" indent="0">
                <a:buNone/>
              </a:pPr>
              <a:endParaRPr lang="en-GB" sz="1600" b="1" dirty="0">
                <a:solidFill>
                  <a:srgbClr val="FFC000"/>
                </a:solidFill>
                <a:latin typeface="Arial" panose="020B0604020202020204" pitchFamily="34" charset="0"/>
                <a:cs typeface="Arial" panose="020B0604020202020204" pitchFamily="34" charset="0"/>
              </a:endParaRPr>
            </a:p>
            <a:p>
              <a:pPr marL="0" indent="0">
                <a:buNone/>
              </a:pPr>
              <a:r>
                <a:rPr lang="en-GB" sz="1600" b="1" dirty="0">
                  <a:solidFill>
                    <a:srgbClr val="FFC000"/>
                  </a:solidFill>
                  <a:latin typeface="Arial" panose="020B0604020202020204" pitchFamily="34" charset="0"/>
                  <a:cs typeface="Arial" panose="020B0604020202020204" pitchFamily="34" charset="0"/>
                </a:rPr>
                <a:t>To do this we will:</a:t>
              </a:r>
            </a:p>
            <a:p>
              <a:pPr>
                <a:lnSpc>
                  <a:spcPct val="100000"/>
                </a:lnSpc>
              </a:pPr>
              <a:r>
                <a:rPr lang="en-GB" sz="1600" dirty="0">
                  <a:latin typeface="Arial" panose="020B0604020202020204" pitchFamily="34" charset="0"/>
                  <a:cs typeface="Arial" panose="020B0604020202020204" pitchFamily="34" charset="0"/>
                </a:rPr>
                <a:t>Ensure we have a thorough understanding of our people requirements and use new roles and opportunities to deliver these.</a:t>
              </a:r>
            </a:p>
            <a:p>
              <a:pPr>
                <a:lnSpc>
                  <a:spcPct val="100000"/>
                </a:lnSpc>
              </a:pPr>
              <a:r>
                <a:rPr lang="en-GB" sz="1600" dirty="0">
                  <a:latin typeface="Arial" panose="020B0604020202020204" pitchFamily="34" charset="0"/>
                  <a:cs typeface="Arial" panose="020B0604020202020204" pitchFamily="34" charset="0"/>
                </a:rPr>
                <a:t>Become an employer of choice which attracts and retains the best people.</a:t>
              </a:r>
            </a:p>
            <a:p>
              <a:pPr>
                <a:lnSpc>
                  <a:spcPct val="100000"/>
                </a:lnSpc>
              </a:pPr>
              <a:r>
                <a:rPr lang="en-GB" sz="1600" dirty="0">
                  <a:latin typeface="Arial" panose="020B0604020202020204" pitchFamily="34" charset="0"/>
                  <a:cs typeface="Arial" panose="020B0604020202020204" pitchFamily="34" charset="0"/>
                </a:rPr>
                <a:t>Lead the way as an ‘anchor institution’ which is rooted in our community, including implementing the NHS Ambassadors Programme.</a:t>
              </a: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en-GB" sz="1600" b="1" dirty="0">
                  <a:solidFill>
                    <a:srgbClr val="FFC000"/>
                  </a:solidFill>
                  <a:latin typeface="Arial" panose="020B0604020202020204" pitchFamily="34" charset="0"/>
                  <a:cs typeface="Arial" panose="020B0604020202020204" pitchFamily="34" charset="0"/>
                </a:rPr>
                <a:t>Some key outcomes</a:t>
              </a:r>
            </a:p>
            <a:p>
              <a:pPr>
                <a:spcBef>
                  <a:spcPts val="0"/>
                </a:spcBef>
              </a:pPr>
              <a:r>
                <a:rPr lang="en-GB" sz="1600" dirty="0">
                  <a:latin typeface="Arial" panose="020B0604020202020204" pitchFamily="34" charset="0"/>
                  <a:cs typeface="Arial" panose="020B0604020202020204" pitchFamily="34" charset="0"/>
                </a:rPr>
                <a:t>Reduced vacancy rates</a:t>
              </a:r>
            </a:p>
            <a:p>
              <a:pPr>
                <a:spcBef>
                  <a:spcPts val="0"/>
                </a:spcBef>
              </a:pPr>
              <a:r>
                <a:rPr lang="en-GB" sz="1600" dirty="0">
                  <a:latin typeface="Arial" panose="020B0604020202020204" pitchFamily="34" charset="0"/>
                  <a:cs typeface="Arial" panose="020B0604020202020204" pitchFamily="34" charset="0"/>
                </a:rPr>
                <a:t>Decrease in staff turnover</a:t>
              </a:r>
            </a:p>
            <a:p>
              <a:pPr>
                <a:spcBef>
                  <a:spcPts val="0"/>
                </a:spcBef>
              </a:pPr>
              <a:r>
                <a:rPr lang="en-GB" sz="1600" dirty="0">
                  <a:latin typeface="Arial" panose="020B0604020202020204" pitchFamily="34" charset="0"/>
                  <a:cs typeface="Arial" panose="020B0604020202020204" pitchFamily="34" charset="0"/>
                </a:rPr>
                <a:t>Increased staff retention</a:t>
              </a:r>
            </a:p>
            <a:p>
              <a:pPr marL="0" indent="0">
                <a:buNone/>
              </a:pPr>
              <a:endParaRPr lang="en-GB" sz="1600" dirty="0">
                <a:solidFill>
                  <a:schemeClr val="tx1">
                    <a:lumMod val="65000"/>
                    <a:lumOff val="35000"/>
                  </a:schemeClr>
                </a:solidFill>
                <a:latin typeface="Arial" panose="020B0604020202020204" pitchFamily="34" charset="0"/>
                <a:cs typeface="Arial" panose="020B0604020202020204" pitchFamily="34" charset="0"/>
              </a:endParaRPr>
            </a:p>
            <a:p>
              <a:endParaRPr lang="en-GB" sz="1600" dirty="0">
                <a:solidFill>
                  <a:schemeClr val="tx1">
                    <a:lumMod val="65000"/>
                    <a:lumOff val="35000"/>
                  </a:schemeClr>
                </a:solidFill>
                <a:latin typeface="Arial" panose="020B0604020202020204" pitchFamily="34" charset="0"/>
                <a:cs typeface="Arial" panose="020B0604020202020204" pitchFamily="34" charset="0"/>
              </a:endParaRPr>
            </a:p>
            <a:p>
              <a:pPr marL="0" indent="0">
                <a:spcAft>
                  <a:spcPts val="10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45E55ED0-450A-4D58-83A4-544D87622279}"/>
                </a:ext>
              </a:extLst>
            </p:cNvPr>
            <p:cNvSpPr txBox="1">
              <a:spLocks/>
            </p:cNvSpPr>
            <p:nvPr/>
          </p:nvSpPr>
          <p:spPr>
            <a:xfrm>
              <a:off x="136076" y="1056042"/>
              <a:ext cx="9287118" cy="927718"/>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Arial" panose="020B0604020202020204" pitchFamily="34" charset="0"/>
                  <a:cs typeface="Arial" panose="020B0604020202020204" pitchFamily="34" charset="0"/>
                </a:rPr>
                <a:t>. </a:t>
              </a:r>
            </a:p>
            <a:p>
              <a:pPr marL="0" indent="0">
                <a:buNone/>
              </a:pPr>
              <a:endParaRPr lang="en-GB" sz="1400" b="1" dirty="0">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26BB332A-B4C2-4054-AAA2-B907D1502430}"/>
                </a:ext>
              </a:extLst>
            </p:cNvPr>
            <p:cNvSpPr txBox="1">
              <a:spLocks/>
            </p:cNvSpPr>
            <p:nvPr/>
          </p:nvSpPr>
          <p:spPr>
            <a:xfrm>
              <a:off x="479971" y="5546086"/>
              <a:ext cx="9287118" cy="927718"/>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2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3" name="Rectangle 2"/>
          <p:cNvSpPr/>
          <p:nvPr/>
        </p:nvSpPr>
        <p:spPr>
          <a:xfrm>
            <a:off x="0" y="2911963"/>
            <a:ext cx="2793878" cy="3231654"/>
          </a:xfrm>
          <a:prstGeom prst="rect">
            <a:avLst/>
          </a:prstGeom>
        </p:spPr>
        <p:txBody>
          <a:bodyPr wrap="square">
            <a:spAutoFit/>
          </a:bodyPr>
          <a:lstStyle/>
          <a:p>
            <a:pPr algn="just"/>
            <a:r>
              <a:rPr lang="en-GB" sz="1200" dirty="0">
                <a:latin typeface="Arial" panose="020B0604020202020204" pitchFamily="34" charset="0"/>
                <a:cs typeface="Arial" panose="020B0604020202020204" pitchFamily="34" charset="0"/>
              </a:rPr>
              <a:t>We know that it’s a continual challenge to address the gaps across various roles and professional groups. We will focus on ensuring that WUTH is an organisation where people want to stay to work and develop, and that we attract new people through innovative new roles and promoting WUTH as an employer of choice.</a:t>
            </a:r>
          </a:p>
          <a:p>
            <a:pPr algn="just"/>
            <a:endParaRPr lang="en-GB" sz="1200" dirty="0">
              <a:latin typeface="Arial" panose="020B0604020202020204" pitchFamily="34" charset="0"/>
              <a:cs typeface="Arial" panose="020B0604020202020204" pitchFamily="34" charset="0"/>
            </a:endParaRPr>
          </a:p>
          <a:p>
            <a:pPr algn="just"/>
            <a:r>
              <a:rPr lang="en-GB" sz="1200" dirty="0">
                <a:latin typeface="Arial" panose="020B0604020202020204" pitchFamily="34" charset="0"/>
                <a:cs typeface="Arial" panose="020B0604020202020204" pitchFamily="34" charset="0"/>
              </a:rPr>
              <a:t>There is a strong link between work and health. We will develop our role as an ‘anchor institution’, ensuring that local people are engaged in our organisation from an employment perspective, with a view to decreasing health inequalities as a result.</a:t>
            </a:r>
            <a:endParaRPr lang="en-GB" sz="1200" dirty="0"/>
          </a:p>
        </p:txBody>
      </p:sp>
      <p:grpSp>
        <p:nvGrpSpPr>
          <p:cNvPr id="12" name="Group 11"/>
          <p:cNvGrpSpPr/>
          <p:nvPr/>
        </p:nvGrpSpPr>
        <p:grpSpPr>
          <a:xfrm>
            <a:off x="-115986" y="-166222"/>
            <a:ext cx="2600459" cy="2444528"/>
            <a:chOff x="3923350" y="-917764"/>
            <a:chExt cx="3996577" cy="4234779"/>
          </a:xfrm>
        </p:grpSpPr>
        <p:pic>
          <p:nvPicPr>
            <p:cNvPr id="13" name="Picture 12" descr="Graphical user interface, text, application&#10;&#10;Description automatically generated">
              <a:extLst>
                <a:ext uri="{FF2B5EF4-FFF2-40B4-BE49-F238E27FC236}">
                  <a16:creationId xmlns:a16="http://schemas.microsoft.com/office/drawing/2014/main" id="{D60E9392-4F06-76CE-6A54-8FAD505EFE99}"/>
                </a:ext>
              </a:extLst>
            </p:cNvPr>
            <p:cNvPicPr>
              <a:picLocks noChangeAspect="1"/>
            </p:cNvPicPr>
            <p:nvPr/>
          </p:nvPicPr>
          <p:blipFill rotWithShape="1">
            <a:blip r:embed="rId4"/>
            <a:srcRect r="66396"/>
            <a:stretch/>
          </p:blipFill>
          <p:spPr>
            <a:xfrm>
              <a:off x="3923350" y="-917764"/>
              <a:ext cx="3996577" cy="4234779"/>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36FE5012-EFAD-94C6-9DF7-E6B2C6AAEC4E}"/>
                </a:ext>
              </a:extLst>
            </p:cNvPr>
            <p:cNvPicPr>
              <a:picLocks noChangeAspect="1"/>
            </p:cNvPicPr>
            <p:nvPr/>
          </p:nvPicPr>
          <p:blipFill>
            <a:blip r:embed="rId5"/>
            <a:stretch>
              <a:fillRect/>
            </a:stretch>
          </p:blipFill>
          <p:spPr>
            <a:xfrm>
              <a:off x="6609910" y="1701233"/>
              <a:ext cx="1168401" cy="1168399"/>
            </a:xfrm>
            <a:prstGeom prst="rect">
              <a:avLst/>
            </a:prstGeom>
          </p:spPr>
        </p:pic>
      </p:grpSp>
    </p:spTree>
    <p:extLst>
      <p:ext uri="{BB962C8B-B14F-4D97-AF65-F5344CB8AC3E}">
        <p14:creationId xmlns:p14="http://schemas.microsoft.com/office/powerpoint/2010/main" val="65821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8D830B-EDCE-E64C-BD97-4A07D2CCEE31}"/>
              </a:ext>
            </a:extLst>
          </p:cNvPr>
          <p:cNvSpPr txBox="1">
            <a:spLocks/>
          </p:cNvSpPr>
          <p:nvPr/>
        </p:nvSpPr>
        <p:spPr>
          <a:xfrm>
            <a:off x="673730" y="529915"/>
            <a:ext cx="9382990" cy="1627095"/>
          </a:xfrm>
          <a:prstGeom prst="rect">
            <a:avLst/>
          </a:prstGeom>
        </p:spPr>
        <p:txBody>
          <a:bodyPr vert="horz" lIns="91372" tIns="45718" rIns="91372"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4472C4">
                    <a:lumMod val="75000"/>
                  </a:srgbClr>
                </a:solidFill>
                <a:latin typeface="Arial" panose="020B0604020202020204" pitchFamily="34" charset="0"/>
                <a:cs typeface="Arial" panose="020B0604020202020204" pitchFamily="34" charset="0"/>
              </a:rPr>
              <a:t>Next Steps</a:t>
            </a:r>
          </a:p>
          <a:p>
            <a:r>
              <a:rPr lang="en-GB" sz="2000" dirty="0">
                <a:solidFill>
                  <a:srgbClr val="4472C4">
                    <a:lumMod val="75000"/>
                  </a:srgbClr>
                </a:solidFill>
                <a:latin typeface="Arial" panose="020B0604020202020204" pitchFamily="34" charset="0"/>
                <a:cs typeface="Arial" panose="020B0604020202020204" pitchFamily="34" charset="0"/>
              </a:rPr>
              <a:t>How we Get to Where we Want to Be: Implementation, Monitoring and Review</a:t>
            </a:r>
          </a:p>
        </p:txBody>
      </p:sp>
      <p:sp>
        <p:nvSpPr>
          <p:cNvPr id="7" name="Freeform 9"/>
          <p:cNvSpPr>
            <a:spLocks/>
          </p:cNvSpPr>
          <p:nvPr/>
        </p:nvSpPr>
        <p:spPr bwMode="auto">
          <a:xfrm>
            <a:off x="986178" y="1579227"/>
            <a:ext cx="3372011"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lumMod val="75000"/>
            </a:schemeClr>
          </a:solidFill>
          <a:ln w="12700">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defTabSz="913629"/>
            <a:endParaRPr lang="en-GB" sz="1900" dirty="0">
              <a:solidFill>
                <a:prstClr val="black"/>
              </a:solidFill>
            </a:endParaRPr>
          </a:p>
        </p:txBody>
      </p:sp>
      <p:sp>
        <p:nvSpPr>
          <p:cNvPr id="8" name="Freeform 9"/>
          <p:cNvSpPr>
            <a:spLocks/>
          </p:cNvSpPr>
          <p:nvPr/>
        </p:nvSpPr>
        <p:spPr bwMode="auto">
          <a:xfrm>
            <a:off x="986178" y="3897871"/>
            <a:ext cx="3372011"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lumMod val="60000"/>
              <a:lumOff val="40000"/>
            </a:schemeClr>
          </a:solidFill>
          <a:ln w="12700">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sp>
        <p:nvSpPr>
          <p:cNvPr id="9" name="Freeform 9"/>
          <p:cNvSpPr>
            <a:spLocks/>
          </p:cNvSpPr>
          <p:nvPr/>
        </p:nvSpPr>
        <p:spPr bwMode="auto">
          <a:xfrm flipH="1">
            <a:off x="986178" y="2742154"/>
            <a:ext cx="3372011"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solidFill>
          <a:ln w="12700">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sp>
        <p:nvSpPr>
          <p:cNvPr id="10" name="Freeform 9"/>
          <p:cNvSpPr>
            <a:spLocks/>
          </p:cNvSpPr>
          <p:nvPr/>
        </p:nvSpPr>
        <p:spPr bwMode="auto">
          <a:xfrm flipH="1">
            <a:off x="986178" y="5060798"/>
            <a:ext cx="3372011" cy="1486981"/>
          </a:xfrm>
          <a:custGeom>
            <a:avLst/>
            <a:gdLst>
              <a:gd name="T0" fmla="*/ 3294 w 3846"/>
              <a:gd name="T1" fmla="*/ 446 h 1696"/>
              <a:gd name="T2" fmla="*/ 2736 w 3846"/>
              <a:gd name="T3" fmla="*/ 0 h 1696"/>
              <a:gd name="T4" fmla="*/ 2736 w 3846"/>
              <a:gd name="T5" fmla="*/ 438 h 1696"/>
              <a:gd name="T6" fmla="*/ 96 w 3846"/>
              <a:gd name="T7" fmla="*/ 438 h 1696"/>
              <a:gd name="T8" fmla="*/ 96 w 3846"/>
              <a:gd name="T9" fmla="*/ 438 h 1696"/>
              <a:gd name="T10" fmla="*/ 78 w 3846"/>
              <a:gd name="T11" fmla="*/ 440 h 1696"/>
              <a:gd name="T12" fmla="*/ 60 w 3846"/>
              <a:gd name="T13" fmla="*/ 446 h 1696"/>
              <a:gd name="T14" fmla="*/ 44 w 3846"/>
              <a:gd name="T15" fmla="*/ 454 h 1696"/>
              <a:gd name="T16" fmla="*/ 28 w 3846"/>
              <a:gd name="T17" fmla="*/ 466 h 1696"/>
              <a:gd name="T18" fmla="*/ 18 w 3846"/>
              <a:gd name="T19" fmla="*/ 480 h 1696"/>
              <a:gd name="T20" fmla="*/ 8 w 3846"/>
              <a:gd name="T21" fmla="*/ 496 h 1696"/>
              <a:gd name="T22" fmla="*/ 2 w 3846"/>
              <a:gd name="T23" fmla="*/ 514 h 1696"/>
              <a:gd name="T24" fmla="*/ 0 w 3846"/>
              <a:gd name="T25" fmla="*/ 534 h 1696"/>
              <a:gd name="T26" fmla="*/ 0 w 3846"/>
              <a:gd name="T27" fmla="*/ 1044 h 1696"/>
              <a:gd name="T28" fmla="*/ 0 w 3846"/>
              <a:gd name="T29" fmla="*/ 1156 h 1696"/>
              <a:gd name="T30" fmla="*/ 0 w 3846"/>
              <a:gd name="T31" fmla="*/ 1156 h 1696"/>
              <a:gd name="T32" fmla="*/ 0 w 3846"/>
              <a:gd name="T33" fmla="*/ 1256 h 1696"/>
              <a:gd name="T34" fmla="*/ 558 w 3846"/>
              <a:gd name="T35" fmla="*/ 1696 h 1696"/>
              <a:gd name="T36" fmla="*/ 1106 w 3846"/>
              <a:gd name="T37" fmla="*/ 1252 h 1696"/>
              <a:gd name="T38" fmla="*/ 3750 w 3846"/>
              <a:gd name="T39" fmla="*/ 1252 h 1696"/>
              <a:gd name="T40" fmla="*/ 3750 w 3846"/>
              <a:gd name="T41" fmla="*/ 1252 h 1696"/>
              <a:gd name="T42" fmla="*/ 3770 w 3846"/>
              <a:gd name="T43" fmla="*/ 1250 h 1696"/>
              <a:gd name="T44" fmla="*/ 3788 w 3846"/>
              <a:gd name="T45" fmla="*/ 1244 h 1696"/>
              <a:gd name="T46" fmla="*/ 3804 w 3846"/>
              <a:gd name="T47" fmla="*/ 1236 h 1696"/>
              <a:gd name="T48" fmla="*/ 3818 w 3846"/>
              <a:gd name="T49" fmla="*/ 1224 h 1696"/>
              <a:gd name="T50" fmla="*/ 3830 w 3846"/>
              <a:gd name="T51" fmla="*/ 1210 h 1696"/>
              <a:gd name="T52" fmla="*/ 3838 w 3846"/>
              <a:gd name="T53" fmla="*/ 1192 h 1696"/>
              <a:gd name="T54" fmla="*/ 3844 w 3846"/>
              <a:gd name="T55" fmla="*/ 1174 h 1696"/>
              <a:gd name="T56" fmla="*/ 3846 w 3846"/>
              <a:gd name="T57" fmla="*/ 1156 h 1696"/>
              <a:gd name="T58" fmla="*/ 3846 w 3846"/>
              <a:gd name="T59" fmla="*/ 674 h 1696"/>
              <a:gd name="T60" fmla="*/ 3846 w 3846"/>
              <a:gd name="T61" fmla="*/ 572 h 1696"/>
              <a:gd name="T62" fmla="*/ 3846 w 3846"/>
              <a:gd name="T63" fmla="*/ 534 h 1696"/>
              <a:gd name="T64" fmla="*/ 3846 w 3846"/>
              <a:gd name="T65" fmla="*/ 0 h 1696"/>
              <a:gd name="T66" fmla="*/ 3294 w 3846"/>
              <a:gd name="T67" fmla="*/ 446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6" h="1696">
                <a:moveTo>
                  <a:pt x="3294" y="446"/>
                </a:moveTo>
                <a:lnTo>
                  <a:pt x="2736" y="0"/>
                </a:lnTo>
                <a:lnTo>
                  <a:pt x="2736" y="438"/>
                </a:lnTo>
                <a:lnTo>
                  <a:pt x="96" y="438"/>
                </a:lnTo>
                <a:lnTo>
                  <a:pt x="96" y="438"/>
                </a:lnTo>
                <a:lnTo>
                  <a:pt x="78" y="440"/>
                </a:lnTo>
                <a:lnTo>
                  <a:pt x="60" y="446"/>
                </a:lnTo>
                <a:lnTo>
                  <a:pt x="44" y="454"/>
                </a:lnTo>
                <a:lnTo>
                  <a:pt x="28" y="466"/>
                </a:lnTo>
                <a:lnTo>
                  <a:pt x="18" y="480"/>
                </a:lnTo>
                <a:lnTo>
                  <a:pt x="8" y="496"/>
                </a:lnTo>
                <a:lnTo>
                  <a:pt x="2" y="514"/>
                </a:lnTo>
                <a:lnTo>
                  <a:pt x="0" y="534"/>
                </a:lnTo>
                <a:lnTo>
                  <a:pt x="0" y="1044"/>
                </a:lnTo>
                <a:lnTo>
                  <a:pt x="0" y="1156"/>
                </a:lnTo>
                <a:lnTo>
                  <a:pt x="0" y="1156"/>
                </a:lnTo>
                <a:lnTo>
                  <a:pt x="0" y="1256"/>
                </a:lnTo>
                <a:lnTo>
                  <a:pt x="558" y="1696"/>
                </a:lnTo>
                <a:lnTo>
                  <a:pt x="1106" y="1252"/>
                </a:lnTo>
                <a:lnTo>
                  <a:pt x="3750" y="1252"/>
                </a:lnTo>
                <a:lnTo>
                  <a:pt x="3750" y="1252"/>
                </a:lnTo>
                <a:lnTo>
                  <a:pt x="3770" y="1250"/>
                </a:lnTo>
                <a:lnTo>
                  <a:pt x="3788" y="1244"/>
                </a:lnTo>
                <a:lnTo>
                  <a:pt x="3804" y="1236"/>
                </a:lnTo>
                <a:lnTo>
                  <a:pt x="3818" y="1224"/>
                </a:lnTo>
                <a:lnTo>
                  <a:pt x="3830" y="1210"/>
                </a:lnTo>
                <a:lnTo>
                  <a:pt x="3838" y="1192"/>
                </a:lnTo>
                <a:lnTo>
                  <a:pt x="3844" y="1174"/>
                </a:lnTo>
                <a:lnTo>
                  <a:pt x="3846" y="1156"/>
                </a:lnTo>
                <a:lnTo>
                  <a:pt x="3846" y="674"/>
                </a:lnTo>
                <a:lnTo>
                  <a:pt x="3846" y="572"/>
                </a:lnTo>
                <a:lnTo>
                  <a:pt x="3846" y="534"/>
                </a:lnTo>
                <a:lnTo>
                  <a:pt x="3846" y="0"/>
                </a:lnTo>
                <a:lnTo>
                  <a:pt x="3294" y="446"/>
                </a:lnTo>
                <a:close/>
              </a:path>
            </a:pathLst>
          </a:custGeom>
          <a:solidFill>
            <a:schemeClr val="accent4">
              <a:lumMod val="20000"/>
              <a:lumOff val="80000"/>
            </a:schemeClr>
          </a:solidFill>
          <a:ln w="12700">
            <a:solidFill>
              <a:schemeClr val="accent4">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sp>
        <p:nvSpPr>
          <p:cNvPr id="11" name="Oval 10"/>
          <p:cNvSpPr/>
          <p:nvPr/>
        </p:nvSpPr>
        <p:spPr bwMode="ltGray">
          <a:xfrm>
            <a:off x="1170389" y="2131035"/>
            <a:ext cx="611119" cy="611119"/>
          </a:xfrm>
          <a:prstGeom prst="ellipse">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9"/>
            <a:endParaRPr lang="en-GB" sz="1900" dirty="0" err="1">
              <a:solidFill>
                <a:srgbClr val="FF99CC"/>
              </a:solidFill>
              <a:latin typeface="Georgia" pitchFamily="18" charset="0"/>
            </a:endParaRPr>
          </a:p>
        </p:txBody>
      </p:sp>
      <p:sp>
        <p:nvSpPr>
          <p:cNvPr id="12" name="Oval 11"/>
          <p:cNvSpPr/>
          <p:nvPr/>
        </p:nvSpPr>
        <p:spPr bwMode="ltGray">
          <a:xfrm>
            <a:off x="3570508" y="3253879"/>
            <a:ext cx="611119" cy="611119"/>
          </a:xfrm>
          <a:prstGeom prst="ellipse">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9"/>
            <a:endParaRPr lang="en-GB" sz="1900" dirty="0" err="1">
              <a:solidFill>
                <a:prstClr val="white"/>
              </a:solidFill>
              <a:latin typeface="Georgia" pitchFamily="18" charset="0"/>
            </a:endParaRPr>
          </a:p>
        </p:txBody>
      </p:sp>
      <p:sp>
        <p:nvSpPr>
          <p:cNvPr id="13" name="Oval 12"/>
          <p:cNvSpPr/>
          <p:nvPr/>
        </p:nvSpPr>
        <p:spPr bwMode="ltGray">
          <a:xfrm>
            <a:off x="1170389" y="4475541"/>
            <a:ext cx="611119" cy="611119"/>
          </a:xfrm>
          <a:prstGeom prst="ellipse">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9"/>
            <a:endParaRPr lang="en-GB" sz="1900" dirty="0" err="1">
              <a:solidFill>
                <a:prstClr val="white"/>
              </a:solidFill>
              <a:latin typeface="Georgia" pitchFamily="18" charset="0"/>
            </a:endParaRPr>
          </a:p>
        </p:txBody>
      </p:sp>
      <p:sp>
        <p:nvSpPr>
          <p:cNvPr id="14" name="Oval 13"/>
          <p:cNvSpPr/>
          <p:nvPr/>
        </p:nvSpPr>
        <p:spPr bwMode="ltGray">
          <a:xfrm>
            <a:off x="3570508" y="5607464"/>
            <a:ext cx="611119" cy="611119"/>
          </a:xfrm>
          <a:prstGeom prst="ellipse">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9"/>
            <a:endParaRPr lang="en-GB" sz="1900" dirty="0" err="1">
              <a:solidFill>
                <a:prstClr val="white"/>
              </a:solidFill>
              <a:latin typeface="Georgia" pitchFamily="18" charset="0"/>
            </a:endParaRPr>
          </a:p>
        </p:txBody>
      </p:sp>
      <p:sp>
        <p:nvSpPr>
          <p:cNvPr id="15" name="TextBox 14"/>
          <p:cNvSpPr txBox="1"/>
          <p:nvPr/>
        </p:nvSpPr>
        <p:spPr>
          <a:xfrm>
            <a:off x="2309418" y="2162547"/>
            <a:ext cx="914400" cy="352784"/>
          </a:xfrm>
          <a:prstGeom prst="rect">
            <a:avLst/>
          </a:prstGeom>
          <a:noFill/>
          <a:ln>
            <a:noFill/>
          </a:ln>
        </p:spPr>
        <p:txBody>
          <a:bodyPr wrap="none" lIns="0" tIns="0" rIns="0" bIns="0" rtlCol="0">
            <a:noAutofit/>
          </a:bodyPr>
          <a:lstStyle/>
          <a:p>
            <a:pPr algn="ctr" defTabSz="913629">
              <a:spcAft>
                <a:spcPts val="900"/>
              </a:spcAft>
            </a:pPr>
            <a:r>
              <a:rPr lang="en-GB" sz="2000" b="1" dirty="0">
                <a:solidFill>
                  <a:schemeClr val="bg1"/>
                </a:solidFill>
                <a:latin typeface="Arial" panose="020B0604020202020204" pitchFamily="34" charset="0"/>
                <a:cs typeface="Arial" panose="020B0604020202020204" pitchFamily="34" charset="0"/>
              </a:rPr>
              <a:t>Step 1</a:t>
            </a:r>
          </a:p>
        </p:txBody>
      </p:sp>
      <p:sp>
        <p:nvSpPr>
          <p:cNvPr id="16" name="TextBox 15"/>
          <p:cNvSpPr txBox="1"/>
          <p:nvPr/>
        </p:nvSpPr>
        <p:spPr>
          <a:xfrm>
            <a:off x="2309418" y="3299583"/>
            <a:ext cx="914400" cy="352784"/>
          </a:xfrm>
          <a:prstGeom prst="rect">
            <a:avLst/>
          </a:prstGeom>
          <a:noFill/>
          <a:ln>
            <a:noFill/>
          </a:ln>
        </p:spPr>
        <p:txBody>
          <a:bodyPr wrap="none" lIns="0" tIns="0" rIns="0" bIns="0" rtlCol="0">
            <a:noAutofit/>
          </a:bodyPr>
          <a:lstStyle/>
          <a:p>
            <a:pPr algn="ctr" defTabSz="913629">
              <a:spcAft>
                <a:spcPts val="900"/>
              </a:spcAft>
            </a:pPr>
            <a:r>
              <a:rPr lang="en-GB" sz="2000" b="1" dirty="0">
                <a:solidFill>
                  <a:schemeClr val="bg1"/>
                </a:solidFill>
                <a:latin typeface="Arial" panose="020B0604020202020204" pitchFamily="34" charset="0"/>
                <a:cs typeface="Arial" panose="020B0604020202020204" pitchFamily="34" charset="0"/>
              </a:rPr>
              <a:t>Step 2</a:t>
            </a:r>
          </a:p>
        </p:txBody>
      </p:sp>
      <p:sp>
        <p:nvSpPr>
          <p:cNvPr id="17" name="TextBox 16"/>
          <p:cNvSpPr txBox="1"/>
          <p:nvPr/>
        </p:nvSpPr>
        <p:spPr>
          <a:xfrm>
            <a:off x="2309418" y="4476376"/>
            <a:ext cx="914400" cy="352784"/>
          </a:xfrm>
          <a:prstGeom prst="rect">
            <a:avLst/>
          </a:prstGeom>
          <a:noFill/>
          <a:ln>
            <a:noFill/>
          </a:ln>
        </p:spPr>
        <p:txBody>
          <a:bodyPr wrap="none" lIns="0" tIns="0" rIns="0" bIns="0" rtlCol="0">
            <a:noAutofit/>
          </a:bodyPr>
          <a:lstStyle/>
          <a:p>
            <a:pPr algn="ctr" defTabSz="913629">
              <a:spcAft>
                <a:spcPts val="900"/>
              </a:spcAft>
            </a:pPr>
            <a:r>
              <a:rPr lang="en-GB" sz="2000" b="1" dirty="0">
                <a:solidFill>
                  <a:schemeClr val="bg1"/>
                </a:solidFill>
                <a:latin typeface="Arial" panose="020B0604020202020204" pitchFamily="34" charset="0"/>
                <a:cs typeface="Arial" panose="020B0604020202020204" pitchFamily="34" charset="0"/>
              </a:rPr>
              <a:t>Step 3</a:t>
            </a:r>
          </a:p>
        </p:txBody>
      </p:sp>
      <p:sp>
        <p:nvSpPr>
          <p:cNvPr id="18" name="TextBox 17"/>
          <p:cNvSpPr txBox="1"/>
          <p:nvPr/>
        </p:nvSpPr>
        <p:spPr>
          <a:xfrm>
            <a:off x="2309418" y="5621364"/>
            <a:ext cx="914400" cy="352784"/>
          </a:xfrm>
          <a:prstGeom prst="rect">
            <a:avLst/>
          </a:prstGeom>
          <a:noFill/>
          <a:ln>
            <a:noFill/>
          </a:ln>
        </p:spPr>
        <p:txBody>
          <a:bodyPr wrap="none" lIns="0" tIns="0" rIns="0" bIns="0" rtlCol="0">
            <a:noAutofit/>
          </a:bodyPr>
          <a:lstStyle/>
          <a:p>
            <a:pPr algn="ctr" defTabSz="913629">
              <a:spcAft>
                <a:spcPts val="900"/>
              </a:spcAft>
            </a:pPr>
            <a:r>
              <a:rPr lang="en-GB" sz="2000" b="1" dirty="0">
                <a:solidFill>
                  <a:schemeClr val="bg1"/>
                </a:solidFill>
                <a:latin typeface="Arial" panose="020B0604020202020204" pitchFamily="34" charset="0"/>
                <a:cs typeface="Arial" panose="020B0604020202020204" pitchFamily="34" charset="0"/>
              </a:rPr>
              <a:t>Step 4</a:t>
            </a:r>
          </a:p>
        </p:txBody>
      </p:sp>
      <p:sp>
        <p:nvSpPr>
          <p:cNvPr id="19" name="Freeform 4843"/>
          <p:cNvSpPr>
            <a:spLocks noEditPoints="1"/>
          </p:cNvSpPr>
          <p:nvPr/>
        </p:nvSpPr>
        <p:spPr bwMode="auto">
          <a:xfrm>
            <a:off x="3625051" y="3351543"/>
            <a:ext cx="502032" cy="487410"/>
          </a:xfrm>
          <a:custGeom>
            <a:avLst/>
            <a:gdLst>
              <a:gd name="T0" fmla="*/ 376 w 412"/>
              <a:gd name="T1" fmla="*/ 96 h 400"/>
              <a:gd name="T2" fmla="*/ 382 w 412"/>
              <a:gd name="T3" fmla="*/ 126 h 400"/>
              <a:gd name="T4" fmla="*/ 356 w 412"/>
              <a:gd name="T5" fmla="*/ 144 h 400"/>
              <a:gd name="T6" fmla="*/ 328 w 412"/>
              <a:gd name="T7" fmla="*/ 116 h 400"/>
              <a:gd name="T8" fmla="*/ 344 w 412"/>
              <a:gd name="T9" fmla="*/ 90 h 400"/>
              <a:gd name="T10" fmla="*/ 374 w 412"/>
              <a:gd name="T11" fmla="*/ 156 h 400"/>
              <a:gd name="T12" fmla="*/ 320 w 412"/>
              <a:gd name="T13" fmla="*/ 156 h 400"/>
              <a:gd name="T14" fmla="*/ 314 w 412"/>
              <a:gd name="T15" fmla="*/ 204 h 400"/>
              <a:gd name="T16" fmla="*/ 370 w 412"/>
              <a:gd name="T17" fmla="*/ 268 h 400"/>
              <a:gd name="T18" fmla="*/ 404 w 412"/>
              <a:gd name="T19" fmla="*/ 246 h 400"/>
              <a:gd name="T20" fmla="*/ 410 w 412"/>
              <a:gd name="T21" fmla="*/ 166 h 400"/>
              <a:gd name="T22" fmla="*/ 398 w 412"/>
              <a:gd name="T23" fmla="*/ 156 h 400"/>
              <a:gd name="T24" fmla="*/ 98 w 412"/>
              <a:gd name="T25" fmla="*/ 156 h 400"/>
              <a:gd name="T26" fmla="*/ 56 w 412"/>
              <a:gd name="T27" fmla="*/ 182 h 400"/>
              <a:gd name="T28" fmla="*/ 14 w 412"/>
              <a:gd name="T29" fmla="*/ 156 h 400"/>
              <a:gd name="T30" fmla="*/ 2 w 412"/>
              <a:gd name="T31" fmla="*/ 166 h 400"/>
              <a:gd name="T32" fmla="*/ 8 w 412"/>
              <a:gd name="T33" fmla="*/ 246 h 400"/>
              <a:gd name="T34" fmla="*/ 42 w 412"/>
              <a:gd name="T35" fmla="*/ 268 h 400"/>
              <a:gd name="T36" fmla="*/ 98 w 412"/>
              <a:gd name="T37" fmla="*/ 204 h 400"/>
              <a:gd name="T38" fmla="*/ 172 w 412"/>
              <a:gd name="T39" fmla="*/ 50 h 400"/>
              <a:gd name="T40" fmla="*/ 192 w 412"/>
              <a:gd name="T41" fmla="*/ 68 h 400"/>
              <a:gd name="T42" fmla="*/ 214 w 412"/>
              <a:gd name="T43" fmla="*/ 70 h 400"/>
              <a:gd name="T44" fmla="*/ 236 w 412"/>
              <a:gd name="T45" fmla="*/ 56 h 400"/>
              <a:gd name="T46" fmla="*/ 242 w 412"/>
              <a:gd name="T47" fmla="*/ 36 h 400"/>
              <a:gd name="T48" fmla="*/ 232 w 412"/>
              <a:gd name="T49" fmla="*/ 10 h 400"/>
              <a:gd name="T50" fmla="*/ 206 w 412"/>
              <a:gd name="T51" fmla="*/ 0 h 400"/>
              <a:gd name="T52" fmla="*/ 186 w 412"/>
              <a:gd name="T53" fmla="*/ 6 h 400"/>
              <a:gd name="T54" fmla="*/ 170 w 412"/>
              <a:gd name="T55" fmla="*/ 28 h 400"/>
              <a:gd name="T56" fmla="*/ 206 w 412"/>
              <a:gd name="T57" fmla="*/ 400 h 400"/>
              <a:gd name="T58" fmla="*/ 296 w 412"/>
              <a:gd name="T59" fmla="*/ 378 h 400"/>
              <a:gd name="T60" fmla="*/ 366 w 412"/>
              <a:gd name="T61" fmla="*/ 322 h 400"/>
              <a:gd name="T62" fmla="*/ 320 w 412"/>
              <a:gd name="T63" fmla="*/ 250 h 400"/>
              <a:gd name="T64" fmla="*/ 244 w 412"/>
              <a:gd name="T65" fmla="*/ 200 h 400"/>
              <a:gd name="T66" fmla="*/ 206 w 412"/>
              <a:gd name="T67" fmla="*/ 194 h 400"/>
              <a:gd name="T68" fmla="*/ 158 w 412"/>
              <a:gd name="T69" fmla="*/ 234 h 400"/>
              <a:gd name="T70" fmla="*/ 140 w 412"/>
              <a:gd name="T71" fmla="*/ 262 h 400"/>
              <a:gd name="T72" fmla="*/ 118 w 412"/>
              <a:gd name="T73" fmla="*/ 262 h 400"/>
              <a:gd name="T74" fmla="*/ 100 w 412"/>
              <a:gd name="T75" fmla="*/ 244 h 400"/>
              <a:gd name="T76" fmla="*/ 46 w 412"/>
              <a:gd name="T77" fmla="*/ 322 h 400"/>
              <a:gd name="T78" fmla="*/ 96 w 412"/>
              <a:gd name="T79" fmla="*/ 368 h 400"/>
              <a:gd name="T80" fmla="*/ 182 w 412"/>
              <a:gd name="T81" fmla="*/ 398 h 400"/>
              <a:gd name="T82" fmla="*/ 28 w 412"/>
              <a:gd name="T83" fmla="*/ 116 h 400"/>
              <a:gd name="T84" fmla="*/ 56 w 412"/>
              <a:gd name="T85" fmla="*/ 144 h 400"/>
              <a:gd name="T86" fmla="*/ 82 w 412"/>
              <a:gd name="T87" fmla="*/ 126 h 400"/>
              <a:gd name="T88" fmla="*/ 76 w 412"/>
              <a:gd name="T89" fmla="*/ 96 h 400"/>
              <a:gd name="T90" fmla="*/ 46 w 412"/>
              <a:gd name="T91" fmla="*/ 90 h 400"/>
              <a:gd name="T92" fmla="*/ 28 w 412"/>
              <a:gd name="T93" fmla="*/ 116 h 400"/>
              <a:gd name="T94" fmla="*/ 300 w 412"/>
              <a:gd name="T95" fmla="*/ 116 h 400"/>
              <a:gd name="T96" fmla="*/ 298 w 412"/>
              <a:gd name="T97" fmla="*/ 102 h 400"/>
              <a:gd name="T98" fmla="*/ 268 w 412"/>
              <a:gd name="T99" fmla="*/ 82 h 400"/>
              <a:gd name="T100" fmla="*/ 144 w 412"/>
              <a:gd name="T101" fmla="*/ 82 h 400"/>
              <a:gd name="T102" fmla="*/ 122 w 412"/>
              <a:gd name="T103" fmla="*/ 92 h 400"/>
              <a:gd name="T104" fmla="*/ 112 w 412"/>
              <a:gd name="T105" fmla="*/ 116 h 400"/>
              <a:gd name="T106" fmla="*/ 114 w 412"/>
              <a:gd name="T107" fmla="*/ 240 h 400"/>
              <a:gd name="T108" fmla="*/ 128 w 412"/>
              <a:gd name="T109" fmla="*/ 248 h 400"/>
              <a:gd name="T110" fmla="*/ 144 w 412"/>
              <a:gd name="T111" fmla="*/ 234 h 400"/>
              <a:gd name="T112" fmla="*/ 154 w 412"/>
              <a:gd name="T113" fmla="*/ 140 h 400"/>
              <a:gd name="T114" fmla="*/ 158 w 412"/>
              <a:gd name="T115" fmla="*/ 170 h 400"/>
              <a:gd name="T116" fmla="*/ 230 w 412"/>
              <a:gd name="T117" fmla="*/ 164 h 400"/>
              <a:gd name="T118" fmla="*/ 254 w 412"/>
              <a:gd name="T119" fmla="*/ 150 h 400"/>
              <a:gd name="T120" fmla="*/ 268 w 412"/>
              <a:gd name="T121" fmla="*/ 176 h 400"/>
              <a:gd name="T122" fmla="*/ 300 w 412"/>
              <a:gd name="T123" fmla="*/ 19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2" h="400">
                <a:moveTo>
                  <a:pt x="356" y="88"/>
                </a:moveTo>
                <a:lnTo>
                  <a:pt x="356" y="88"/>
                </a:lnTo>
                <a:lnTo>
                  <a:pt x="366" y="90"/>
                </a:lnTo>
                <a:lnTo>
                  <a:pt x="376" y="96"/>
                </a:lnTo>
                <a:lnTo>
                  <a:pt x="382" y="104"/>
                </a:lnTo>
                <a:lnTo>
                  <a:pt x="384" y="116"/>
                </a:lnTo>
                <a:lnTo>
                  <a:pt x="384" y="116"/>
                </a:lnTo>
                <a:lnTo>
                  <a:pt x="382" y="126"/>
                </a:lnTo>
                <a:lnTo>
                  <a:pt x="376" y="136"/>
                </a:lnTo>
                <a:lnTo>
                  <a:pt x="366" y="142"/>
                </a:lnTo>
                <a:lnTo>
                  <a:pt x="356" y="144"/>
                </a:lnTo>
                <a:lnTo>
                  <a:pt x="356" y="144"/>
                </a:lnTo>
                <a:lnTo>
                  <a:pt x="344" y="142"/>
                </a:lnTo>
                <a:lnTo>
                  <a:pt x="336" y="136"/>
                </a:lnTo>
                <a:lnTo>
                  <a:pt x="330" y="126"/>
                </a:lnTo>
                <a:lnTo>
                  <a:pt x="328" y="116"/>
                </a:lnTo>
                <a:lnTo>
                  <a:pt x="328" y="116"/>
                </a:lnTo>
                <a:lnTo>
                  <a:pt x="330" y="104"/>
                </a:lnTo>
                <a:lnTo>
                  <a:pt x="336" y="96"/>
                </a:lnTo>
                <a:lnTo>
                  <a:pt x="344" y="90"/>
                </a:lnTo>
                <a:lnTo>
                  <a:pt x="356" y="88"/>
                </a:lnTo>
                <a:lnTo>
                  <a:pt x="356" y="88"/>
                </a:lnTo>
                <a:close/>
                <a:moveTo>
                  <a:pt x="392" y="156"/>
                </a:moveTo>
                <a:lnTo>
                  <a:pt x="374" y="156"/>
                </a:lnTo>
                <a:lnTo>
                  <a:pt x="356" y="182"/>
                </a:lnTo>
                <a:lnTo>
                  <a:pt x="338" y="156"/>
                </a:lnTo>
                <a:lnTo>
                  <a:pt x="320" y="156"/>
                </a:lnTo>
                <a:lnTo>
                  <a:pt x="320" y="156"/>
                </a:lnTo>
                <a:lnTo>
                  <a:pt x="314" y="156"/>
                </a:lnTo>
                <a:lnTo>
                  <a:pt x="314" y="156"/>
                </a:lnTo>
                <a:lnTo>
                  <a:pt x="314" y="158"/>
                </a:lnTo>
                <a:lnTo>
                  <a:pt x="314" y="204"/>
                </a:lnTo>
                <a:lnTo>
                  <a:pt x="314" y="204"/>
                </a:lnTo>
                <a:lnTo>
                  <a:pt x="336" y="224"/>
                </a:lnTo>
                <a:lnTo>
                  <a:pt x="354" y="244"/>
                </a:lnTo>
                <a:lnTo>
                  <a:pt x="370" y="268"/>
                </a:lnTo>
                <a:lnTo>
                  <a:pt x="386" y="294"/>
                </a:lnTo>
                <a:lnTo>
                  <a:pt x="386" y="294"/>
                </a:lnTo>
                <a:lnTo>
                  <a:pt x="396" y="270"/>
                </a:lnTo>
                <a:lnTo>
                  <a:pt x="404" y="246"/>
                </a:lnTo>
                <a:lnTo>
                  <a:pt x="410" y="220"/>
                </a:lnTo>
                <a:lnTo>
                  <a:pt x="412" y="194"/>
                </a:lnTo>
                <a:lnTo>
                  <a:pt x="412" y="194"/>
                </a:lnTo>
                <a:lnTo>
                  <a:pt x="410" y="166"/>
                </a:lnTo>
                <a:lnTo>
                  <a:pt x="410" y="166"/>
                </a:lnTo>
                <a:lnTo>
                  <a:pt x="406" y="162"/>
                </a:lnTo>
                <a:lnTo>
                  <a:pt x="402" y="158"/>
                </a:lnTo>
                <a:lnTo>
                  <a:pt x="398" y="156"/>
                </a:lnTo>
                <a:lnTo>
                  <a:pt x="392" y="156"/>
                </a:lnTo>
                <a:lnTo>
                  <a:pt x="392" y="156"/>
                </a:lnTo>
                <a:close/>
                <a:moveTo>
                  <a:pt x="98" y="204"/>
                </a:moveTo>
                <a:lnTo>
                  <a:pt x="98" y="156"/>
                </a:lnTo>
                <a:lnTo>
                  <a:pt x="98" y="156"/>
                </a:lnTo>
                <a:lnTo>
                  <a:pt x="92" y="156"/>
                </a:lnTo>
                <a:lnTo>
                  <a:pt x="74" y="156"/>
                </a:lnTo>
                <a:lnTo>
                  <a:pt x="56" y="182"/>
                </a:lnTo>
                <a:lnTo>
                  <a:pt x="38" y="156"/>
                </a:lnTo>
                <a:lnTo>
                  <a:pt x="20" y="156"/>
                </a:lnTo>
                <a:lnTo>
                  <a:pt x="20" y="156"/>
                </a:lnTo>
                <a:lnTo>
                  <a:pt x="14" y="156"/>
                </a:lnTo>
                <a:lnTo>
                  <a:pt x="10" y="158"/>
                </a:lnTo>
                <a:lnTo>
                  <a:pt x="6" y="162"/>
                </a:lnTo>
                <a:lnTo>
                  <a:pt x="2" y="166"/>
                </a:lnTo>
                <a:lnTo>
                  <a:pt x="2" y="166"/>
                </a:lnTo>
                <a:lnTo>
                  <a:pt x="0" y="194"/>
                </a:lnTo>
                <a:lnTo>
                  <a:pt x="0" y="194"/>
                </a:lnTo>
                <a:lnTo>
                  <a:pt x="2" y="220"/>
                </a:lnTo>
                <a:lnTo>
                  <a:pt x="8" y="246"/>
                </a:lnTo>
                <a:lnTo>
                  <a:pt x="16" y="270"/>
                </a:lnTo>
                <a:lnTo>
                  <a:pt x="26" y="294"/>
                </a:lnTo>
                <a:lnTo>
                  <a:pt x="26" y="294"/>
                </a:lnTo>
                <a:lnTo>
                  <a:pt x="42" y="268"/>
                </a:lnTo>
                <a:lnTo>
                  <a:pt x="58" y="244"/>
                </a:lnTo>
                <a:lnTo>
                  <a:pt x="76" y="224"/>
                </a:lnTo>
                <a:lnTo>
                  <a:pt x="98" y="204"/>
                </a:lnTo>
                <a:lnTo>
                  <a:pt x="98" y="204"/>
                </a:lnTo>
                <a:close/>
                <a:moveTo>
                  <a:pt x="170" y="36"/>
                </a:moveTo>
                <a:lnTo>
                  <a:pt x="170" y="36"/>
                </a:lnTo>
                <a:lnTo>
                  <a:pt x="170" y="42"/>
                </a:lnTo>
                <a:lnTo>
                  <a:pt x="172" y="50"/>
                </a:lnTo>
                <a:lnTo>
                  <a:pt x="176" y="56"/>
                </a:lnTo>
                <a:lnTo>
                  <a:pt x="180" y="60"/>
                </a:lnTo>
                <a:lnTo>
                  <a:pt x="186" y="66"/>
                </a:lnTo>
                <a:lnTo>
                  <a:pt x="192" y="68"/>
                </a:lnTo>
                <a:lnTo>
                  <a:pt x="198" y="70"/>
                </a:lnTo>
                <a:lnTo>
                  <a:pt x="206" y="72"/>
                </a:lnTo>
                <a:lnTo>
                  <a:pt x="206" y="72"/>
                </a:lnTo>
                <a:lnTo>
                  <a:pt x="214" y="70"/>
                </a:lnTo>
                <a:lnTo>
                  <a:pt x="220" y="68"/>
                </a:lnTo>
                <a:lnTo>
                  <a:pt x="226" y="66"/>
                </a:lnTo>
                <a:lnTo>
                  <a:pt x="232" y="60"/>
                </a:lnTo>
                <a:lnTo>
                  <a:pt x="236" y="56"/>
                </a:lnTo>
                <a:lnTo>
                  <a:pt x="240" y="50"/>
                </a:lnTo>
                <a:lnTo>
                  <a:pt x="242" y="42"/>
                </a:lnTo>
                <a:lnTo>
                  <a:pt x="242" y="36"/>
                </a:lnTo>
                <a:lnTo>
                  <a:pt x="242" y="36"/>
                </a:lnTo>
                <a:lnTo>
                  <a:pt x="242" y="28"/>
                </a:lnTo>
                <a:lnTo>
                  <a:pt x="240" y="22"/>
                </a:lnTo>
                <a:lnTo>
                  <a:pt x="236" y="16"/>
                </a:lnTo>
                <a:lnTo>
                  <a:pt x="232" y="10"/>
                </a:lnTo>
                <a:lnTo>
                  <a:pt x="226" y="6"/>
                </a:lnTo>
                <a:lnTo>
                  <a:pt x="220" y="2"/>
                </a:lnTo>
                <a:lnTo>
                  <a:pt x="214" y="0"/>
                </a:lnTo>
                <a:lnTo>
                  <a:pt x="206" y="0"/>
                </a:lnTo>
                <a:lnTo>
                  <a:pt x="206" y="0"/>
                </a:lnTo>
                <a:lnTo>
                  <a:pt x="198" y="0"/>
                </a:lnTo>
                <a:lnTo>
                  <a:pt x="192" y="2"/>
                </a:lnTo>
                <a:lnTo>
                  <a:pt x="186" y="6"/>
                </a:lnTo>
                <a:lnTo>
                  <a:pt x="180" y="10"/>
                </a:lnTo>
                <a:lnTo>
                  <a:pt x="176" y="16"/>
                </a:lnTo>
                <a:lnTo>
                  <a:pt x="172" y="22"/>
                </a:lnTo>
                <a:lnTo>
                  <a:pt x="170" y="28"/>
                </a:lnTo>
                <a:lnTo>
                  <a:pt x="170" y="36"/>
                </a:lnTo>
                <a:lnTo>
                  <a:pt x="170" y="36"/>
                </a:lnTo>
                <a:close/>
                <a:moveTo>
                  <a:pt x="206" y="400"/>
                </a:moveTo>
                <a:lnTo>
                  <a:pt x="206" y="400"/>
                </a:lnTo>
                <a:lnTo>
                  <a:pt x="230" y="398"/>
                </a:lnTo>
                <a:lnTo>
                  <a:pt x="254" y="394"/>
                </a:lnTo>
                <a:lnTo>
                  <a:pt x="276" y="388"/>
                </a:lnTo>
                <a:lnTo>
                  <a:pt x="296" y="378"/>
                </a:lnTo>
                <a:lnTo>
                  <a:pt x="316" y="368"/>
                </a:lnTo>
                <a:lnTo>
                  <a:pt x="334" y="354"/>
                </a:lnTo>
                <a:lnTo>
                  <a:pt x="352" y="338"/>
                </a:lnTo>
                <a:lnTo>
                  <a:pt x="366" y="322"/>
                </a:lnTo>
                <a:lnTo>
                  <a:pt x="366" y="322"/>
                </a:lnTo>
                <a:lnTo>
                  <a:pt x="352" y="296"/>
                </a:lnTo>
                <a:lnTo>
                  <a:pt x="336" y="272"/>
                </a:lnTo>
                <a:lnTo>
                  <a:pt x="320" y="250"/>
                </a:lnTo>
                <a:lnTo>
                  <a:pt x="300" y="232"/>
                </a:lnTo>
                <a:lnTo>
                  <a:pt x="280" y="216"/>
                </a:lnTo>
                <a:lnTo>
                  <a:pt x="256" y="204"/>
                </a:lnTo>
                <a:lnTo>
                  <a:pt x="244" y="200"/>
                </a:lnTo>
                <a:lnTo>
                  <a:pt x="232" y="196"/>
                </a:lnTo>
                <a:lnTo>
                  <a:pt x="220" y="194"/>
                </a:lnTo>
                <a:lnTo>
                  <a:pt x="206" y="194"/>
                </a:lnTo>
                <a:lnTo>
                  <a:pt x="206" y="194"/>
                </a:lnTo>
                <a:lnTo>
                  <a:pt x="182" y="196"/>
                </a:lnTo>
                <a:lnTo>
                  <a:pt x="158" y="202"/>
                </a:lnTo>
                <a:lnTo>
                  <a:pt x="158" y="234"/>
                </a:lnTo>
                <a:lnTo>
                  <a:pt x="158" y="234"/>
                </a:lnTo>
                <a:lnTo>
                  <a:pt x="158" y="240"/>
                </a:lnTo>
                <a:lnTo>
                  <a:pt x="156" y="244"/>
                </a:lnTo>
                <a:lnTo>
                  <a:pt x="150" y="254"/>
                </a:lnTo>
                <a:lnTo>
                  <a:pt x="140" y="262"/>
                </a:lnTo>
                <a:lnTo>
                  <a:pt x="134" y="264"/>
                </a:lnTo>
                <a:lnTo>
                  <a:pt x="128" y="264"/>
                </a:lnTo>
                <a:lnTo>
                  <a:pt x="128" y="264"/>
                </a:lnTo>
                <a:lnTo>
                  <a:pt x="118" y="262"/>
                </a:lnTo>
                <a:lnTo>
                  <a:pt x="110" y="258"/>
                </a:lnTo>
                <a:lnTo>
                  <a:pt x="104" y="252"/>
                </a:lnTo>
                <a:lnTo>
                  <a:pt x="100" y="244"/>
                </a:lnTo>
                <a:lnTo>
                  <a:pt x="100" y="244"/>
                </a:lnTo>
                <a:lnTo>
                  <a:pt x="84" y="260"/>
                </a:lnTo>
                <a:lnTo>
                  <a:pt x="70" y="280"/>
                </a:lnTo>
                <a:lnTo>
                  <a:pt x="58" y="300"/>
                </a:lnTo>
                <a:lnTo>
                  <a:pt x="46" y="322"/>
                </a:lnTo>
                <a:lnTo>
                  <a:pt x="46" y="322"/>
                </a:lnTo>
                <a:lnTo>
                  <a:pt x="60" y="338"/>
                </a:lnTo>
                <a:lnTo>
                  <a:pt x="78" y="354"/>
                </a:lnTo>
                <a:lnTo>
                  <a:pt x="96" y="368"/>
                </a:lnTo>
                <a:lnTo>
                  <a:pt x="116" y="378"/>
                </a:lnTo>
                <a:lnTo>
                  <a:pt x="136" y="388"/>
                </a:lnTo>
                <a:lnTo>
                  <a:pt x="158" y="394"/>
                </a:lnTo>
                <a:lnTo>
                  <a:pt x="182" y="398"/>
                </a:lnTo>
                <a:lnTo>
                  <a:pt x="206" y="400"/>
                </a:lnTo>
                <a:lnTo>
                  <a:pt x="206" y="400"/>
                </a:lnTo>
                <a:close/>
                <a:moveTo>
                  <a:pt x="28" y="116"/>
                </a:moveTo>
                <a:lnTo>
                  <a:pt x="28" y="116"/>
                </a:lnTo>
                <a:lnTo>
                  <a:pt x="30" y="126"/>
                </a:lnTo>
                <a:lnTo>
                  <a:pt x="36" y="136"/>
                </a:lnTo>
                <a:lnTo>
                  <a:pt x="46" y="142"/>
                </a:lnTo>
                <a:lnTo>
                  <a:pt x="56" y="144"/>
                </a:lnTo>
                <a:lnTo>
                  <a:pt x="56" y="144"/>
                </a:lnTo>
                <a:lnTo>
                  <a:pt x="68" y="142"/>
                </a:lnTo>
                <a:lnTo>
                  <a:pt x="76" y="136"/>
                </a:lnTo>
                <a:lnTo>
                  <a:pt x="82" y="126"/>
                </a:lnTo>
                <a:lnTo>
                  <a:pt x="84" y="116"/>
                </a:lnTo>
                <a:lnTo>
                  <a:pt x="84" y="116"/>
                </a:lnTo>
                <a:lnTo>
                  <a:pt x="82" y="104"/>
                </a:lnTo>
                <a:lnTo>
                  <a:pt x="76" y="96"/>
                </a:lnTo>
                <a:lnTo>
                  <a:pt x="68" y="90"/>
                </a:lnTo>
                <a:lnTo>
                  <a:pt x="56" y="88"/>
                </a:lnTo>
                <a:lnTo>
                  <a:pt x="56" y="88"/>
                </a:lnTo>
                <a:lnTo>
                  <a:pt x="46" y="90"/>
                </a:lnTo>
                <a:lnTo>
                  <a:pt x="36" y="96"/>
                </a:lnTo>
                <a:lnTo>
                  <a:pt x="30" y="104"/>
                </a:lnTo>
                <a:lnTo>
                  <a:pt x="28" y="116"/>
                </a:lnTo>
                <a:lnTo>
                  <a:pt x="28" y="116"/>
                </a:lnTo>
                <a:close/>
                <a:moveTo>
                  <a:pt x="300" y="192"/>
                </a:moveTo>
                <a:lnTo>
                  <a:pt x="300" y="116"/>
                </a:lnTo>
                <a:lnTo>
                  <a:pt x="300" y="116"/>
                </a:lnTo>
                <a:lnTo>
                  <a:pt x="300" y="116"/>
                </a:lnTo>
                <a:lnTo>
                  <a:pt x="300" y="114"/>
                </a:lnTo>
                <a:lnTo>
                  <a:pt x="300" y="114"/>
                </a:lnTo>
                <a:lnTo>
                  <a:pt x="300" y="108"/>
                </a:lnTo>
                <a:lnTo>
                  <a:pt x="298" y="102"/>
                </a:lnTo>
                <a:lnTo>
                  <a:pt x="290" y="92"/>
                </a:lnTo>
                <a:lnTo>
                  <a:pt x="280" y="84"/>
                </a:lnTo>
                <a:lnTo>
                  <a:pt x="274" y="82"/>
                </a:lnTo>
                <a:lnTo>
                  <a:pt x="268" y="82"/>
                </a:lnTo>
                <a:lnTo>
                  <a:pt x="232" y="82"/>
                </a:lnTo>
                <a:lnTo>
                  <a:pt x="206" y="116"/>
                </a:lnTo>
                <a:lnTo>
                  <a:pt x="180" y="82"/>
                </a:lnTo>
                <a:lnTo>
                  <a:pt x="144" y="82"/>
                </a:lnTo>
                <a:lnTo>
                  <a:pt x="144" y="82"/>
                </a:lnTo>
                <a:lnTo>
                  <a:pt x="138" y="82"/>
                </a:lnTo>
                <a:lnTo>
                  <a:pt x="132" y="84"/>
                </a:lnTo>
                <a:lnTo>
                  <a:pt x="122" y="92"/>
                </a:lnTo>
                <a:lnTo>
                  <a:pt x="114" y="102"/>
                </a:lnTo>
                <a:lnTo>
                  <a:pt x="112" y="108"/>
                </a:lnTo>
                <a:lnTo>
                  <a:pt x="112" y="114"/>
                </a:lnTo>
                <a:lnTo>
                  <a:pt x="112" y="116"/>
                </a:lnTo>
                <a:lnTo>
                  <a:pt x="112" y="130"/>
                </a:lnTo>
                <a:lnTo>
                  <a:pt x="112" y="234"/>
                </a:lnTo>
                <a:lnTo>
                  <a:pt x="112" y="234"/>
                </a:lnTo>
                <a:lnTo>
                  <a:pt x="114" y="240"/>
                </a:lnTo>
                <a:lnTo>
                  <a:pt x="116" y="244"/>
                </a:lnTo>
                <a:lnTo>
                  <a:pt x="122" y="248"/>
                </a:lnTo>
                <a:lnTo>
                  <a:pt x="128" y="248"/>
                </a:lnTo>
                <a:lnTo>
                  <a:pt x="128" y="248"/>
                </a:lnTo>
                <a:lnTo>
                  <a:pt x="134" y="248"/>
                </a:lnTo>
                <a:lnTo>
                  <a:pt x="138" y="244"/>
                </a:lnTo>
                <a:lnTo>
                  <a:pt x="142" y="240"/>
                </a:lnTo>
                <a:lnTo>
                  <a:pt x="144" y="234"/>
                </a:lnTo>
                <a:lnTo>
                  <a:pt x="144" y="130"/>
                </a:lnTo>
                <a:lnTo>
                  <a:pt x="144" y="130"/>
                </a:lnTo>
                <a:lnTo>
                  <a:pt x="150" y="134"/>
                </a:lnTo>
                <a:lnTo>
                  <a:pt x="154" y="140"/>
                </a:lnTo>
                <a:lnTo>
                  <a:pt x="158" y="148"/>
                </a:lnTo>
                <a:lnTo>
                  <a:pt x="158" y="156"/>
                </a:lnTo>
                <a:lnTo>
                  <a:pt x="158" y="170"/>
                </a:lnTo>
                <a:lnTo>
                  <a:pt x="158" y="170"/>
                </a:lnTo>
                <a:lnTo>
                  <a:pt x="182" y="164"/>
                </a:lnTo>
                <a:lnTo>
                  <a:pt x="206" y="162"/>
                </a:lnTo>
                <a:lnTo>
                  <a:pt x="206" y="162"/>
                </a:lnTo>
                <a:lnTo>
                  <a:pt x="230" y="164"/>
                </a:lnTo>
                <a:lnTo>
                  <a:pt x="254" y="170"/>
                </a:lnTo>
                <a:lnTo>
                  <a:pt x="254" y="158"/>
                </a:lnTo>
                <a:lnTo>
                  <a:pt x="254" y="158"/>
                </a:lnTo>
                <a:lnTo>
                  <a:pt x="254" y="150"/>
                </a:lnTo>
                <a:lnTo>
                  <a:pt x="258" y="142"/>
                </a:lnTo>
                <a:lnTo>
                  <a:pt x="262" y="136"/>
                </a:lnTo>
                <a:lnTo>
                  <a:pt x="268" y="132"/>
                </a:lnTo>
                <a:lnTo>
                  <a:pt x="268" y="176"/>
                </a:lnTo>
                <a:lnTo>
                  <a:pt x="268" y="176"/>
                </a:lnTo>
                <a:lnTo>
                  <a:pt x="284" y="184"/>
                </a:lnTo>
                <a:lnTo>
                  <a:pt x="300" y="192"/>
                </a:lnTo>
                <a:lnTo>
                  <a:pt x="300" y="192"/>
                </a:lnTo>
                <a:close/>
              </a:path>
            </a:pathLst>
          </a:custGeom>
          <a:solidFill>
            <a:schemeClr val="accent4">
              <a:lumMod val="20000"/>
              <a:lumOff val="80000"/>
            </a:schemeClr>
          </a:solidFill>
          <a:ln>
            <a:solidFill>
              <a:schemeClr val="accent4">
                <a:lumMod val="75000"/>
              </a:schemeClr>
            </a:solidFill>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sp>
        <p:nvSpPr>
          <p:cNvPr id="22" name="Freeform 4915"/>
          <p:cNvSpPr>
            <a:spLocks noEditPoints="1"/>
          </p:cNvSpPr>
          <p:nvPr/>
        </p:nvSpPr>
        <p:spPr bwMode="auto">
          <a:xfrm>
            <a:off x="3652020" y="5736196"/>
            <a:ext cx="448094" cy="385457"/>
          </a:xfrm>
          <a:custGeom>
            <a:avLst/>
            <a:gdLst>
              <a:gd name="T0" fmla="*/ 160 w 372"/>
              <a:gd name="T1" fmla="*/ 242 h 320"/>
              <a:gd name="T2" fmla="*/ 166 w 372"/>
              <a:gd name="T3" fmla="*/ 226 h 320"/>
              <a:gd name="T4" fmla="*/ 210 w 372"/>
              <a:gd name="T5" fmla="*/ 228 h 320"/>
              <a:gd name="T6" fmla="*/ 210 w 372"/>
              <a:gd name="T7" fmla="*/ 246 h 320"/>
              <a:gd name="T8" fmla="*/ 98 w 372"/>
              <a:gd name="T9" fmla="*/ 320 h 320"/>
              <a:gd name="T10" fmla="*/ 372 w 372"/>
              <a:gd name="T11" fmla="*/ 54 h 320"/>
              <a:gd name="T12" fmla="*/ 356 w 372"/>
              <a:gd name="T13" fmla="*/ 92 h 320"/>
              <a:gd name="T14" fmla="*/ 308 w 372"/>
              <a:gd name="T15" fmla="*/ 118 h 320"/>
              <a:gd name="T16" fmla="*/ 266 w 372"/>
              <a:gd name="T17" fmla="*/ 144 h 320"/>
              <a:gd name="T18" fmla="*/ 280 w 372"/>
              <a:gd name="T19" fmla="*/ 154 h 320"/>
              <a:gd name="T20" fmla="*/ 292 w 372"/>
              <a:gd name="T21" fmla="*/ 158 h 320"/>
              <a:gd name="T22" fmla="*/ 288 w 372"/>
              <a:gd name="T23" fmla="*/ 170 h 320"/>
              <a:gd name="T24" fmla="*/ 266 w 372"/>
              <a:gd name="T25" fmla="*/ 172 h 320"/>
              <a:gd name="T26" fmla="*/ 240 w 372"/>
              <a:gd name="T27" fmla="*/ 184 h 320"/>
              <a:gd name="T28" fmla="*/ 196 w 372"/>
              <a:gd name="T29" fmla="*/ 212 h 320"/>
              <a:gd name="T30" fmla="*/ 158 w 372"/>
              <a:gd name="T31" fmla="*/ 206 h 320"/>
              <a:gd name="T32" fmla="*/ 118 w 372"/>
              <a:gd name="T33" fmla="*/ 162 h 320"/>
              <a:gd name="T34" fmla="*/ 98 w 372"/>
              <a:gd name="T35" fmla="*/ 172 h 320"/>
              <a:gd name="T36" fmla="*/ 80 w 372"/>
              <a:gd name="T37" fmla="*/ 164 h 320"/>
              <a:gd name="T38" fmla="*/ 84 w 372"/>
              <a:gd name="T39" fmla="*/ 154 h 320"/>
              <a:gd name="T40" fmla="*/ 104 w 372"/>
              <a:gd name="T41" fmla="*/ 154 h 320"/>
              <a:gd name="T42" fmla="*/ 104 w 372"/>
              <a:gd name="T43" fmla="*/ 140 h 320"/>
              <a:gd name="T44" fmla="*/ 42 w 372"/>
              <a:gd name="T45" fmla="*/ 110 h 320"/>
              <a:gd name="T46" fmla="*/ 4 w 372"/>
              <a:gd name="T47" fmla="*/ 78 h 320"/>
              <a:gd name="T48" fmla="*/ 0 w 372"/>
              <a:gd name="T49" fmla="*/ 46 h 320"/>
              <a:gd name="T50" fmla="*/ 24 w 372"/>
              <a:gd name="T51" fmla="*/ 18 h 320"/>
              <a:gd name="T52" fmla="*/ 66 w 372"/>
              <a:gd name="T53" fmla="*/ 24 h 320"/>
              <a:gd name="T54" fmla="*/ 292 w 372"/>
              <a:gd name="T55" fmla="*/ 0 h 320"/>
              <a:gd name="T56" fmla="*/ 306 w 372"/>
              <a:gd name="T57" fmla="*/ 24 h 320"/>
              <a:gd name="T58" fmla="*/ 348 w 372"/>
              <a:gd name="T59" fmla="*/ 18 h 320"/>
              <a:gd name="T60" fmla="*/ 372 w 372"/>
              <a:gd name="T61" fmla="*/ 46 h 320"/>
              <a:gd name="T62" fmla="*/ 88 w 372"/>
              <a:gd name="T63" fmla="*/ 86 h 320"/>
              <a:gd name="T64" fmla="*/ 74 w 372"/>
              <a:gd name="T65" fmla="*/ 80 h 320"/>
              <a:gd name="T66" fmla="*/ 62 w 372"/>
              <a:gd name="T67" fmla="*/ 80 h 320"/>
              <a:gd name="T68" fmla="*/ 62 w 372"/>
              <a:gd name="T69" fmla="*/ 68 h 320"/>
              <a:gd name="T70" fmla="*/ 60 w 372"/>
              <a:gd name="T71" fmla="*/ 38 h 320"/>
              <a:gd name="T72" fmla="*/ 22 w 372"/>
              <a:gd name="T73" fmla="*/ 38 h 320"/>
              <a:gd name="T74" fmla="*/ 20 w 372"/>
              <a:gd name="T75" fmla="*/ 74 h 320"/>
              <a:gd name="T76" fmla="*/ 70 w 372"/>
              <a:gd name="T77" fmla="*/ 104 h 320"/>
              <a:gd name="T78" fmla="*/ 272 w 372"/>
              <a:gd name="T79" fmla="*/ 26 h 320"/>
              <a:gd name="T80" fmla="*/ 234 w 372"/>
              <a:gd name="T81" fmla="*/ 20 h 320"/>
              <a:gd name="T82" fmla="*/ 226 w 372"/>
              <a:gd name="T83" fmla="*/ 28 h 320"/>
              <a:gd name="T84" fmla="*/ 234 w 372"/>
              <a:gd name="T85" fmla="*/ 36 h 320"/>
              <a:gd name="T86" fmla="*/ 240 w 372"/>
              <a:gd name="T87" fmla="*/ 112 h 320"/>
              <a:gd name="T88" fmla="*/ 192 w 372"/>
              <a:gd name="T89" fmla="*/ 176 h 320"/>
              <a:gd name="T90" fmla="*/ 186 w 372"/>
              <a:gd name="T91" fmla="*/ 186 h 320"/>
              <a:gd name="T92" fmla="*/ 196 w 372"/>
              <a:gd name="T93" fmla="*/ 192 h 320"/>
              <a:gd name="T94" fmla="*/ 236 w 372"/>
              <a:gd name="T95" fmla="*/ 158 h 320"/>
              <a:gd name="T96" fmla="*/ 272 w 372"/>
              <a:gd name="T97" fmla="*/ 28 h 320"/>
              <a:gd name="T98" fmla="*/ 350 w 372"/>
              <a:gd name="T99" fmla="*/ 38 h 320"/>
              <a:gd name="T100" fmla="*/ 312 w 372"/>
              <a:gd name="T101" fmla="*/ 38 h 320"/>
              <a:gd name="T102" fmla="*/ 310 w 372"/>
              <a:gd name="T103" fmla="*/ 68 h 320"/>
              <a:gd name="T104" fmla="*/ 310 w 372"/>
              <a:gd name="T105" fmla="*/ 80 h 320"/>
              <a:gd name="T106" fmla="*/ 298 w 372"/>
              <a:gd name="T107" fmla="*/ 80 h 320"/>
              <a:gd name="T108" fmla="*/ 284 w 372"/>
              <a:gd name="T109" fmla="*/ 86 h 320"/>
              <a:gd name="T110" fmla="*/ 322 w 372"/>
              <a:gd name="T111" fmla="*/ 96 h 320"/>
              <a:gd name="T112" fmla="*/ 356 w 372"/>
              <a:gd name="T113" fmla="*/ 5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2" h="320">
                <a:moveTo>
                  <a:pt x="170" y="250"/>
                </a:moveTo>
                <a:lnTo>
                  <a:pt x="170" y="250"/>
                </a:lnTo>
                <a:lnTo>
                  <a:pt x="166" y="248"/>
                </a:lnTo>
                <a:lnTo>
                  <a:pt x="162" y="246"/>
                </a:lnTo>
                <a:lnTo>
                  <a:pt x="160" y="242"/>
                </a:lnTo>
                <a:lnTo>
                  <a:pt x="158" y="238"/>
                </a:lnTo>
                <a:lnTo>
                  <a:pt x="158" y="238"/>
                </a:lnTo>
                <a:lnTo>
                  <a:pt x="160" y="232"/>
                </a:lnTo>
                <a:lnTo>
                  <a:pt x="162" y="228"/>
                </a:lnTo>
                <a:lnTo>
                  <a:pt x="166" y="226"/>
                </a:lnTo>
                <a:lnTo>
                  <a:pt x="170" y="226"/>
                </a:lnTo>
                <a:lnTo>
                  <a:pt x="202" y="226"/>
                </a:lnTo>
                <a:lnTo>
                  <a:pt x="202" y="226"/>
                </a:lnTo>
                <a:lnTo>
                  <a:pt x="206" y="226"/>
                </a:lnTo>
                <a:lnTo>
                  <a:pt x="210" y="228"/>
                </a:lnTo>
                <a:lnTo>
                  <a:pt x="212" y="232"/>
                </a:lnTo>
                <a:lnTo>
                  <a:pt x="214" y="238"/>
                </a:lnTo>
                <a:lnTo>
                  <a:pt x="214" y="238"/>
                </a:lnTo>
                <a:lnTo>
                  <a:pt x="212" y="242"/>
                </a:lnTo>
                <a:lnTo>
                  <a:pt x="210" y="246"/>
                </a:lnTo>
                <a:lnTo>
                  <a:pt x="206" y="248"/>
                </a:lnTo>
                <a:lnTo>
                  <a:pt x="202" y="250"/>
                </a:lnTo>
                <a:lnTo>
                  <a:pt x="170" y="250"/>
                </a:lnTo>
                <a:close/>
                <a:moveTo>
                  <a:pt x="130" y="264"/>
                </a:moveTo>
                <a:lnTo>
                  <a:pt x="98" y="320"/>
                </a:lnTo>
                <a:lnTo>
                  <a:pt x="274" y="320"/>
                </a:lnTo>
                <a:lnTo>
                  <a:pt x="242" y="264"/>
                </a:lnTo>
                <a:lnTo>
                  <a:pt x="130" y="264"/>
                </a:lnTo>
                <a:close/>
                <a:moveTo>
                  <a:pt x="372" y="54"/>
                </a:moveTo>
                <a:lnTo>
                  <a:pt x="372" y="54"/>
                </a:lnTo>
                <a:lnTo>
                  <a:pt x="372" y="64"/>
                </a:lnTo>
                <a:lnTo>
                  <a:pt x="370" y="72"/>
                </a:lnTo>
                <a:lnTo>
                  <a:pt x="368" y="78"/>
                </a:lnTo>
                <a:lnTo>
                  <a:pt x="362" y="86"/>
                </a:lnTo>
                <a:lnTo>
                  <a:pt x="356" y="92"/>
                </a:lnTo>
                <a:lnTo>
                  <a:pt x="350" y="98"/>
                </a:lnTo>
                <a:lnTo>
                  <a:pt x="330" y="110"/>
                </a:lnTo>
                <a:lnTo>
                  <a:pt x="330" y="110"/>
                </a:lnTo>
                <a:lnTo>
                  <a:pt x="308" y="118"/>
                </a:lnTo>
                <a:lnTo>
                  <a:pt x="308" y="118"/>
                </a:lnTo>
                <a:lnTo>
                  <a:pt x="282" y="130"/>
                </a:lnTo>
                <a:lnTo>
                  <a:pt x="272" y="136"/>
                </a:lnTo>
                <a:lnTo>
                  <a:pt x="268" y="140"/>
                </a:lnTo>
                <a:lnTo>
                  <a:pt x="266" y="144"/>
                </a:lnTo>
                <a:lnTo>
                  <a:pt x="266" y="144"/>
                </a:lnTo>
                <a:lnTo>
                  <a:pt x="266" y="150"/>
                </a:lnTo>
                <a:lnTo>
                  <a:pt x="268" y="154"/>
                </a:lnTo>
                <a:lnTo>
                  <a:pt x="268" y="154"/>
                </a:lnTo>
                <a:lnTo>
                  <a:pt x="274" y="156"/>
                </a:lnTo>
                <a:lnTo>
                  <a:pt x="280" y="154"/>
                </a:lnTo>
                <a:lnTo>
                  <a:pt x="280" y="154"/>
                </a:lnTo>
                <a:lnTo>
                  <a:pt x="284" y="154"/>
                </a:lnTo>
                <a:lnTo>
                  <a:pt x="288" y="154"/>
                </a:lnTo>
                <a:lnTo>
                  <a:pt x="290" y="156"/>
                </a:lnTo>
                <a:lnTo>
                  <a:pt x="292" y="158"/>
                </a:lnTo>
                <a:lnTo>
                  <a:pt x="292" y="158"/>
                </a:lnTo>
                <a:lnTo>
                  <a:pt x="292" y="162"/>
                </a:lnTo>
                <a:lnTo>
                  <a:pt x="292" y="164"/>
                </a:lnTo>
                <a:lnTo>
                  <a:pt x="290" y="168"/>
                </a:lnTo>
                <a:lnTo>
                  <a:pt x="288" y="170"/>
                </a:lnTo>
                <a:lnTo>
                  <a:pt x="288" y="170"/>
                </a:lnTo>
                <a:lnTo>
                  <a:pt x="282" y="172"/>
                </a:lnTo>
                <a:lnTo>
                  <a:pt x="274" y="172"/>
                </a:lnTo>
                <a:lnTo>
                  <a:pt x="274" y="172"/>
                </a:lnTo>
                <a:lnTo>
                  <a:pt x="266" y="172"/>
                </a:lnTo>
                <a:lnTo>
                  <a:pt x="258" y="166"/>
                </a:lnTo>
                <a:lnTo>
                  <a:pt x="258" y="166"/>
                </a:lnTo>
                <a:lnTo>
                  <a:pt x="254" y="162"/>
                </a:lnTo>
                <a:lnTo>
                  <a:pt x="254" y="162"/>
                </a:lnTo>
                <a:lnTo>
                  <a:pt x="240" y="184"/>
                </a:lnTo>
                <a:lnTo>
                  <a:pt x="232" y="192"/>
                </a:lnTo>
                <a:lnTo>
                  <a:pt x="224" y="200"/>
                </a:lnTo>
                <a:lnTo>
                  <a:pt x="214" y="206"/>
                </a:lnTo>
                <a:lnTo>
                  <a:pt x="206" y="210"/>
                </a:lnTo>
                <a:lnTo>
                  <a:pt x="196" y="212"/>
                </a:lnTo>
                <a:lnTo>
                  <a:pt x="186" y="212"/>
                </a:lnTo>
                <a:lnTo>
                  <a:pt x="186" y="212"/>
                </a:lnTo>
                <a:lnTo>
                  <a:pt x="176" y="212"/>
                </a:lnTo>
                <a:lnTo>
                  <a:pt x="166" y="210"/>
                </a:lnTo>
                <a:lnTo>
                  <a:pt x="158" y="206"/>
                </a:lnTo>
                <a:lnTo>
                  <a:pt x="148" y="200"/>
                </a:lnTo>
                <a:lnTo>
                  <a:pt x="140" y="192"/>
                </a:lnTo>
                <a:lnTo>
                  <a:pt x="132" y="184"/>
                </a:lnTo>
                <a:lnTo>
                  <a:pt x="118" y="162"/>
                </a:lnTo>
                <a:lnTo>
                  <a:pt x="118" y="162"/>
                </a:lnTo>
                <a:lnTo>
                  <a:pt x="114" y="166"/>
                </a:lnTo>
                <a:lnTo>
                  <a:pt x="114" y="166"/>
                </a:lnTo>
                <a:lnTo>
                  <a:pt x="106" y="172"/>
                </a:lnTo>
                <a:lnTo>
                  <a:pt x="98" y="172"/>
                </a:lnTo>
                <a:lnTo>
                  <a:pt x="98" y="172"/>
                </a:lnTo>
                <a:lnTo>
                  <a:pt x="90" y="172"/>
                </a:lnTo>
                <a:lnTo>
                  <a:pt x="84" y="170"/>
                </a:lnTo>
                <a:lnTo>
                  <a:pt x="84" y="170"/>
                </a:lnTo>
                <a:lnTo>
                  <a:pt x="82" y="168"/>
                </a:lnTo>
                <a:lnTo>
                  <a:pt x="80" y="164"/>
                </a:lnTo>
                <a:lnTo>
                  <a:pt x="80" y="162"/>
                </a:lnTo>
                <a:lnTo>
                  <a:pt x="80" y="158"/>
                </a:lnTo>
                <a:lnTo>
                  <a:pt x="80" y="158"/>
                </a:lnTo>
                <a:lnTo>
                  <a:pt x="82" y="156"/>
                </a:lnTo>
                <a:lnTo>
                  <a:pt x="84" y="154"/>
                </a:lnTo>
                <a:lnTo>
                  <a:pt x="88" y="154"/>
                </a:lnTo>
                <a:lnTo>
                  <a:pt x="92" y="154"/>
                </a:lnTo>
                <a:lnTo>
                  <a:pt x="92" y="154"/>
                </a:lnTo>
                <a:lnTo>
                  <a:pt x="98" y="156"/>
                </a:lnTo>
                <a:lnTo>
                  <a:pt x="104" y="154"/>
                </a:lnTo>
                <a:lnTo>
                  <a:pt x="104" y="154"/>
                </a:lnTo>
                <a:lnTo>
                  <a:pt x="106" y="150"/>
                </a:lnTo>
                <a:lnTo>
                  <a:pt x="106" y="144"/>
                </a:lnTo>
                <a:lnTo>
                  <a:pt x="106" y="144"/>
                </a:lnTo>
                <a:lnTo>
                  <a:pt x="104" y="140"/>
                </a:lnTo>
                <a:lnTo>
                  <a:pt x="100" y="136"/>
                </a:lnTo>
                <a:lnTo>
                  <a:pt x="90" y="130"/>
                </a:lnTo>
                <a:lnTo>
                  <a:pt x="64" y="118"/>
                </a:lnTo>
                <a:lnTo>
                  <a:pt x="64" y="118"/>
                </a:lnTo>
                <a:lnTo>
                  <a:pt x="42" y="110"/>
                </a:lnTo>
                <a:lnTo>
                  <a:pt x="42" y="110"/>
                </a:lnTo>
                <a:lnTo>
                  <a:pt x="22" y="98"/>
                </a:lnTo>
                <a:lnTo>
                  <a:pt x="16" y="92"/>
                </a:lnTo>
                <a:lnTo>
                  <a:pt x="10" y="86"/>
                </a:lnTo>
                <a:lnTo>
                  <a:pt x="4" y="78"/>
                </a:lnTo>
                <a:lnTo>
                  <a:pt x="2" y="72"/>
                </a:lnTo>
                <a:lnTo>
                  <a:pt x="0" y="64"/>
                </a:lnTo>
                <a:lnTo>
                  <a:pt x="0" y="54"/>
                </a:lnTo>
                <a:lnTo>
                  <a:pt x="0" y="54"/>
                </a:lnTo>
                <a:lnTo>
                  <a:pt x="0" y="46"/>
                </a:lnTo>
                <a:lnTo>
                  <a:pt x="2" y="40"/>
                </a:lnTo>
                <a:lnTo>
                  <a:pt x="6" y="32"/>
                </a:lnTo>
                <a:lnTo>
                  <a:pt x="12" y="26"/>
                </a:lnTo>
                <a:lnTo>
                  <a:pt x="18" y="22"/>
                </a:lnTo>
                <a:lnTo>
                  <a:pt x="24" y="18"/>
                </a:lnTo>
                <a:lnTo>
                  <a:pt x="32" y="16"/>
                </a:lnTo>
                <a:lnTo>
                  <a:pt x="42" y="14"/>
                </a:lnTo>
                <a:lnTo>
                  <a:pt x="42" y="14"/>
                </a:lnTo>
                <a:lnTo>
                  <a:pt x="54" y="18"/>
                </a:lnTo>
                <a:lnTo>
                  <a:pt x="66" y="24"/>
                </a:lnTo>
                <a:lnTo>
                  <a:pt x="76" y="32"/>
                </a:lnTo>
                <a:lnTo>
                  <a:pt x="82" y="44"/>
                </a:lnTo>
                <a:lnTo>
                  <a:pt x="82" y="44"/>
                </a:lnTo>
                <a:lnTo>
                  <a:pt x="80" y="0"/>
                </a:lnTo>
                <a:lnTo>
                  <a:pt x="292" y="0"/>
                </a:lnTo>
                <a:lnTo>
                  <a:pt x="292" y="0"/>
                </a:lnTo>
                <a:lnTo>
                  <a:pt x="290" y="44"/>
                </a:lnTo>
                <a:lnTo>
                  <a:pt x="290" y="44"/>
                </a:lnTo>
                <a:lnTo>
                  <a:pt x="296" y="32"/>
                </a:lnTo>
                <a:lnTo>
                  <a:pt x="306" y="24"/>
                </a:lnTo>
                <a:lnTo>
                  <a:pt x="318" y="18"/>
                </a:lnTo>
                <a:lnTo>
                  <a:pt x="330" y="14"/>
                </a:lnTo>
                <a:lnTo>
                  <a:pt x="330" y="14"/>
                </a:lnTo>
                <a:lnTo>
                  <a:pt x="340" y="16"/>
                </a:lnTo>
                <a:lnTo>
                  <a:pt x="348" y="18"/>
                </a:lnTo>
                <a:lnTo>
                  <a:pt x="354" y="22"/>
                </a:lnTo>
                <a:lnTo>
                  <a:pt x="360" y="26"/>
                </a:lnTo>
                <a:lnTo>
                  <a:pt x="366" y="32"/>
                </a:lnTo>
                <a:lnTo>
                  <a:pt x="370" y="40"/>
                </a:lnTo>
                <a:lnTo>
                  <a:pt x="372" y="46"/>
                </a:lnTo>
                <a:lnTo>
                  <a:pt x="372" y="54"/>
                </a:lnTo>
                <a:lnTo>
                  <a:pt x="372" y="54"/>
                </a:lnTo>
                <a:close/>
                <a:moveTo>
                  <a:pt x="96" y="114"/>
                </a:moveTo>
                <a:lnTo>
                  <a:pt x="96" y="114"/>
                </a:lnTo>
                <a:lnTo>
                  <a:pt x="88" y="86"/>
                </a:lnTo>
                <a:lnTo>
                  <a:pt x="82" y="56"/>
                </a:lnTo>
                <a:lnTo>
                  <a:pt x="82" y="56"/>
                </a:lnTo>
                <a:lnTo>
                  <a:pt x="80" y="68"/>
                </a:lnTo>
                <a:lnTo>
                  <a:pt x="74" y="80"/>
                </a:lnTo>
                <a:lnTo>
                  <a:pt x="74" y="80"/>
                </a:lnTo>
                <a:lnTo>
                  <a:pt x="72" y="82"/>
                </a:lnTo>
                <a:lnTo>
                  <a:pt x="68" y="82"/>
                </a:lnTo>
                <a:lnTo>
                  <a:pt x="66" y="82"/>
                </a:lnTo>
                <a:lnTo>
                  <a:pt x="62" y="80"/>
                </a:lnTo>
                <a:lnTo>
                  <a:pt x="62" y="80"/>
                </a:lnTo>
                <a:lnTo>
                  <a:pt x="60" y="78"/>
                </a:lnTo>
                <a:lnTo>
                  <a:pt x="60" y="74"/>
                </a:lnTo>
                <a:lnTo>
                  <a:pt x="60" y="72"/>
                </a:lnTo>
                <a:lnTo>
                  <a:pt x="62" y="68"/>
                </a:lnTo>
                <a:lnTo>
                  <a:pt x="62" y="68"/>
                </a:lnTo>
                <a:lnTo>
                  <a:pt x="66" y="62"/>
                </a:lnTo>
                <a:lnTo>
                  <a:pt x="66" y="54"/>
                </a:lnTo>
                <a:lnTo>
                  <a:pt x="66" y="54"/>
                </a:lnTo>
                <a:lnTo>
                  <a:pt x="64" y="46"/>
                </a:lnTo>
                <a:lnTo>
                  <a:pt x="60" y="38"/>
                </a:lnTo>
                <a:lnTo>
                  <a:pt x="52" y="32"/>
                </a:lnTo>
                <a:lnTo>
                  <a:pt x="42" y="30"/>
                </a:lnTo>
                <a:lnTo>
                  <a:pt x="42" y="30"/>
                </a:lnTo>
                <a:lnTo>
                  <a:pt x="32" y="32"/>
                </a:lnTo>
                <a:lnTo>
                  <a:pt x="22" y="38"/>
                </a:lnTo>
                <a:lnTo>
                  <a:pt x="18" y="46"/>
                </a:lnTo>
                <a:lnTo>
                  <a:pt x="16" y="54"/>
                </a:lnTo>
                <a:lnTo>
                  <a:pt x="16" y="54"/>
                </a:lnTo>
                <a:lnTo>
                  <a:pt x="16" y="64"/>
                </a:lnTo>
                <a:lnTo>
                  <a:pt x="20" y="74"/>
                </a:lnTo>
                <a:lnTo>
                  <a:pt x="32" y="84"/>
                </a:lnTo>
                <a:lnTo>
                  <a:pt x="50" y="96"/>
                </a:lnTo>
                <a:lnTo>
                  <a:pt x="50" y="96"/>
                </a:lnTo>
                <a:lnTo>
                  <a:pt x="70" y="104"/>
                </a:lnTo>
                <a:lnTo>
                  <a:pt x="70" y="104"/>
                </a:lnTo>
                <a:lnTo>
                  <a:pt x="96" y="114"/>
                </a:lnTo>
                <a:lnTo>
                  <a:pt x="96" y="114"/>
                </a:lnTo>
                <a:close/>
                <a:moveTo>
                  <a:pt x="272" y="28"/>
                </a:moveTo>
                <a:lnTo>
                  <a:pt x="272" y="28"/>
                </a:lnTo>
                <a:lnTo>
                  <a:pt x="272" y="26"/>
                </a:lnTo>
                <a:lnTo>
                  <a:pt x="270" y="22"/>
                </a:lnTo>
                <a:lnTo>
                  <a:pt x="270" y="22"/>
                </a:lnTo>
                <a:lnTo>
                  <a:pt x="268" y="20"/>
                </a:lnTo>
                <a:lnTo>
                  <a:pt x="264" y="20"/>
                </a:lnTo>
                <a:lnTo>
                  <a:pt x="234" y="20"/>
                </a:lnTo>
                <a:lnTo>
                  <a:pt x="234" y="20"/>
                </a:lnTo>
                <a:lnTo>
                  <a:pt x="230" y="20"/>
                </a:lnTo>
                <a:lnTo>
                  <a:pt x="228" y="22"/>
                </a:lnTo>
                <a:lnTo>
                  <a:pt x="226" y="24"/>
                </a:lnTo>
                <a:lnTo>
                  <a:pt x="226" y="28"/>
                </a:lnTo>
                <a:lnTo>
                  <a:pt x="226" y="28"/>
                </a:lnTo>
                <a:lnTo>
                  <a:pt x="226" y="32"/>
                </a:lnTo>
                <a:lnTo>
                  <a:pt x="228" y="34"/>
                </a:lnTo>
                <a:lnTo>
                  <a:pt x="230" y="36"/>
                </a:lnTo>
                <a:lnTo>
                  <a:pt x="234" y="36"/>
                </a:lnTo>
                <a:lnTo>
                  <a:pt x="256" y="36"/>
                </a:lnTo>
                <a:lnTo>
                  <a:pt x="256" y="36"/>
                </a:lnTo>
                <a:lnTo>
                  <a:pt x="252" y="64"/>
                </a:lnTo>
                <a:lnTo>
                  <a:pt x="246" y="90"/>
                </a:lnTo>
                <a:lnTo>
                  <a:pt x="240" y="112"/>
                </a:lnTo>
                <a:lnTo>
                  <a:pt x="232" y="132"/>
                </a:lnTo>
                <a:lnTo>
                  <a:pt x="222" y="150"/>
                </a:lnTo>
                <a:lnTo>
                  <a:pt x="212" y="162"/>
                </a:lnTo>
                <a:lnTo>
                  <a:pt x="202" y="172"/>
                </a:lnTo>
                <a:lnTo>
                  <a:pt x="192" y="176"/>
                </a:lnTo>
                <a:lnTo>
                  <a:pt x="192" y="176"/>
                </a:lnTo>
                <a:lnTo>
                  <a:pt x="190" y="178"/>
                </a:lnTo>
                <a:lnTo>
                  <a:pt x="188" y="180"/>
                </a:lnTo>
                <a:lnTo>
                  <a:pt x="186" y="184"/>
                </a:lnTo>
                <a:lnTo>
                  <a:pt x="186" y="186"/>
                </a:lnTo>
                <a:lnTo>
                  <a:pt x="186" y="186"/>
                </a:lnTo>
                <a:lnTo>
                  <a:pt x="190" y="190"/>
                </a:lnTo>
                <a:lnTo>
                  <a:pt x="194" y="192"/>
                </a:lnTo>
                <a:lnTo>
                  <a:pt x="194" y="192"/>
                </a:lnTo>
                <a:lnTo>
                  <a:pt x="196" y="192"/>
                </a:lnTo>
                <a:lnTo>
                  <a:pt x="196" y="192"/>
                </a:lnTo>
                <a:lnTo>
                  <a:pt x="204" y="190"/>
                </a:lnTo>
                <a:lnTo>
                  <a:pt x="210" y="186"/>
                </a:lnTo>
                <a:lnTo>
                  <a:pt x="224" y="174"/>
                </a:lnTo>
                <a:lnTo>
                  <a:pt x="236" y="158"/>
                </a:lnTo>
                <a:lnTo>
                  <a:pt x="248" y="138"/>
                </a:lnTo>
                <a:lnTo>
                  <a:pt x="256" y="114"/>
                </a:lnTo>
                <a:lnTo>
                  <a:pt x="264" y="88"/>
                </a:lnTo>
                <a:lnTo>
                  <a:pt x="270" y="58"/>
                </a:lnTo>
                <a:lnTo>
                  <a:pt x="272" y="28"/>
                </a:lnTo>
                <a:lnTo>
                  <a:pt x="272" y="28"/>
                </a:lnTo>
                <a:close/>
                <a:moveTo>
                  <a:pt x="356" y="54"/>
                </a:moveTo>
                <a:lnTo>
                  <a:pt x="356" y="54"/>
                </a:lnTo>
                <a:lnTo>
                  <a:pt x="354" y="46"/>
                </a:lnTo>
                <a:lnTo>
                  <a:pt x="350" y="38"/>
                </a:lnTo>
                <a:lnTo>
                  <a:pt x="340" y="32"/>
                </a:lnTo>
                <a:lnTo>
                  <a:pt x="330" y="30"/>
                </a:lnTo>
                <a:lnTo>
                  <a:pt x="330" y="30"/>
                </a:lnTo>
                <a:lnTo>
                  <a:pt x="320" y="32"/>
                </a:lnTo>
                <a:lnTo>
                  <a:pt x="312" y="38"/>
                </a:lnTo>
                <a:lnTo>
                  <a:pt x="308" y="46"/>
                </a:lnTo>
                <a:lnTo>
                  <a:pt x="306" y="54"/>
                </a:lnTo>
                <a:lnTo>
                  <a:pt x="306" y="54"/>
                </a:lnTo>
                <a:lnTo>
                  <a:pt x="306" y="62"/>
                </a:lnTo>
                <a:lnTo>
                  <a:pt x="310" y="68"/>
                </a:lnTo>
                <a:lnTo>
                  <a:pt x="310" y="68"/>
                </a:lnTo>
                <a:lnTo>
                  <a:pt x="312" y="72"/>
                </a:lnTo>
                <a:lnTo>
                  <a:pt x="312" y="74"/>
                </a:lnTo>
                <a:lnTo>
                  <a:pt x="312" y="78"/>
                </a:lnTo>
                <a:lnTo>
                  <a:pt x="310" y="80"/>
                </a:lnTo>
                <a:lnTo>
                  <a:pt x="310" y="80"/>
                </a:lnTo>
                <a:lnTo>
                  <a:pt x="306" y="82"/>
                </a:lnTo>
                <a:lnTo>
                  <a:pt x="304" y="82"/>
                </a:lnTo>
                <a:lnTo>
                  <a:pt x="300" y="82"/>
                </a:lnTo>
                <a:lnTo>
                  <a:pt x="298" y="80"/>
                </a:lnTo>
                <a:lnTo>
                  <a:pt x="298" y="80"/>
                </a:lnTo>
                <a:lnTo>
                  <a:pt x="292" y="68"/>
                </a:lnTo>
                <a:lnTo>
                  <a:pt x="290" y="56"/>
                </a:lnTo>
                <a:lnTo>
                  <a:pt x="290" y="56"/>
                </a:lnTo>
                <a:lnTo>
                  <a:pt x="284" y="86"/>
                </a:lnTo>
                <a:lnTo>
                  <a:pt x="276" y="114"/>
                </a:lnTo>
                <a:lnTo>
                  <a:pt x="276" y="114"/>
                </a:lnTo>
                <a:lnTo>
                  <a:pt x="302" y="104"/>
                </a:lnTo>
                <a:lnTo>
                  <a:pt x="302" y="104"/>
                </a:lnTo>
                <a:lnTo>
                  <a:pt x="322" y="96"/>
                </a:lnTo>
                <a:lnTo>
                  <a:pt x="322" y="96"/>
                </a:lnTo>
                <a:lnTo>
                  <a:pt x="340" y="84"/>
                </a:lnTo>
                <a:lnTo>
                  <a:pt x="352" y="74"/>
                </a:lnTo>
                <a:lnTo>
                  <a:pt x="356" y="64"/>
                </a:lnTo>
                <a:lnTo>
                  <a:pt x="356" y="54"/>
                </a:lnTo>
                <a:lnTo>
                  <a:pt x="356" y="54"/>
                </a:lnTo>
                <a:close/>
              </a:path>
            </a:pathLst>
          </a:custGeom>
          <a:solidFill>
            <a:schemeClr val="accent4">
              <a:lumMod val="20000"/>
              <a:lumOff val="80000"/>
            </a:schemeClr>
          </a:solidFill>
          <a:ln>
            <a:solidFill>
              <a:schemeClr val="accent4">
                <a:lumMod val="75000"/>
              </a:schemeClr>
            </a:solidFill>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cxnSp>
        <p:nvCxnSpPr>
          <p:cNvPr id="28" name="Straight Connector 27"/>
          <p:cNvCxnSpPr/>
          <p:nvPr/>
        </p:nvCxnSpPr>
        <p:spPr>
          <a:xfrm>
            <a:off x="4861298" y="2672392"/>
            <a:ext cx="626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861299" y="4057001"/>
            <a:ext cx="626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53864" y="5229200"/>
            <a:ext cx="6264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170389" y="2257115"/>
            <a:ext cx="612000" cy="2829545"/>
            <a:chOff x="7533528" y="2333866"/>
            <a:chExt cx="612000" cy="2829545"/>
          </a:xfrm>
          <a:solidFill>
            <a:srgbClr val="9966FF"/>
          </a:solidFill>
        </p:grpSpPr>
        <p:sp>
          <p:nvSpPr>
            <p:cNvPr id="30" name="Oval 29"/>
            <p:cNvSpPr/>
            <p:nvPr/>
          </p:nvSpPr>
          <p:spPr bwMode="ltGray">
            <a:xfrm>
              <a:off x="7533528" y="4551411"/>
              <a:ext cx="612000" cy="612000"/>
            </a:xfrm>
            <a:prstGeom prst="ellipse">
              <a:avLst/>
            </a:prstGeom>
            <a:solidFill>
              <a:schemeClr val="bg1"/>
            </a:solidFill>
            <a:ln w="31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29"/>
              <a:endParaRPr lang="en-GB" sz="1900" dirty="0" err="1">
                <a:solidFill>
                  <a:prstClr val="white"/>
                </a:solidFill>
                <a:latin typeface="Georgia" pitchFamily="18" charset="0"/>
              </a:endParaRPr>
            </a:p>
          </p:txBody>
        </p:sp>
        <p:sp>
          <p:nvSpPr>
            <p:cNvPr id="31" name="Freeform 4924"/>
            <p:cNvSpPr>
              <a:spLocks noEditPoints="1"/>
            </p:cNvSpPr>
            <p:nvPr/>
          </p:nvSpPr>
          <p:spPr bwMode="auto">
            <a:xfrm>
              <a:off x="7610154" y="2333866"/>
              <a:ext cx="477336" cy="460374"/>
            </a:xfrm>
            <a:custGeom>
              <a:avLst/>
              <a:gdLst>
                <a:gd name="T0" fmla="*/ 78 w 394"/>
                <a:gd name="T1" fmla="*/ 20 h 380"/>
                <a:gd name="T2" fmla="*/ 116 w 394"/>
                <a:gd name="T3" fmla="*/ 0 h 380"/>
                <a:gd name="T4" fmla="*/ 148 w 394"/>
                <a:gd name="T5" fmla="*/ 14 h 380"/>
                <a:gd name="T6" fmla="*/ 162 w 394"/>
                <a:gd name="T7" fmla="*/ 46 h 380"/>
                <a:gd name="T8" fmla="*/ 142 w 394"/>
                <a:gd name="T9" fmla="*/ 84 h 380"/>
                <a:gd name="T10" fmla="*/ 106 w 394"/>
                <a:gd name="T11" fmla="*/ 92 h 380"/>
                <a:gd name="T12" fmla="*/ 74 w 394"/>
                <a:gd name="T13" fmla="*/ 64 h 380"/>
                <a:gd name="T14" fmla="*/ 120 w 394"/>
                <a:gd name="T15" fmla="*/ 232 h 380"/>
                <a:gd name="T16" fmla="*/ 148 w 394"/>
                <a:gd name="T17" fmla="*/ 198 h 380"/>
                <a:gd name="T18" fmla="*/ 142 w 394"/>
                <a:gd name="T19" fmla="*/ 164 h 380"/>
                <a:gd name="T20" fmla="*/ 170 w 394"/>
                <a:gd name="T21" fmla="*/ 128 h 380"/>
                <a:gd name="T22" fmla="*/ 176 w 394"/>
                <a:gd name="T23" fmla="*/ 114 h 380"/>
                <a:gd name="T24" fmla="*/ 72 w 394"/>
                <a:gd name="T25" fmla="*/ 112 h 380"/>
                <a:gd name="T26" fmla="*/ 38 w 394"/>
                <a:gd name="T27" fmla="*/ 130 h 380"/>
                <a:gd name="T28" fmla="*/ 0 w 394"/>
                <a:gd name="T29" fmla="*/ 244 h 380"/>
                <a:gd name="T30" fmla="*/ 46 w 394"/>
                <a:gd name="T31" fmla="*/ 318 h 380"/>
                <a:gd name="T32" fmla="*/ 152 w 394"/>
                <a:gd name="T33" fmla="*/ 376 h 380"/>
                <a:gd name="T34" fmla="*/ 130 w 394"/>
                <a:gd name="T35" fmla="*/ 332 h 380"/>
                <a:gd name="T36" fmla="*/ 390 w 394"/>
                <a:gd name="T37" fmla="*/ 154 h 380"/>
                <a:gd name="T38" fmla="*/ 372 w 394"/>
                <a:gd name="T39" fmla="*/ 124 h 380"/>
                <a:gd name="T40" fmla="*/ 318 w 394"/>
                <a:gd name="T41" fmla="*/ 112 h 380"/>
                <a:gd name="T42" fmla="*/ 228 w 394"/>
                <a:gd name="T43" fmla="*/ 112 h 380"/>
                <a:gd name="T44" fmla="*/ 196 w 394"/>
                <a:gd name="T45" fmla="*/ 124 h 380"/>
                <a:gd name="T46" fmla="*/ 228 w 394"/>
                <a:gd name="T47" fmla="*/ 138 h 380"/>
                <a:gd name="T48" fmla="*/ 242 w 394"/>
                <a:gd name="T49" fmla="*/ 174 h 380"/>
                <a:gd name="T50" fmla="*/ 256 w 394"/>
                <a:gd name="T51" fmla="*/ 210 h 380"/>
                <a:gd name="T52" fmla="*/ 264 w 394"/>
                <a:gd name="T53" fmla="*/ 314 h 380"/>
                <a:gd name="T54" fmla="*/ 232 w 394"/>
                <a:gd name="T55" fmla="*/ 342 h 380"/>
                <a:gd name="T56" fmla="*/ 278 w 394"/>
                <a:gd name="T57" fmla="*/ 362 h 380"/>
                <a:gd name="T58" fmla="*/ 338 w 394"/>
                <a:gd name="T59" fmla="*/ 260 h 380"/>
                <a:gd name="T60" fmla="*/ 366 w 394"/>
                <a:gd name="T61" fmla="*/ 284 h 380"/>
                <a:gd name="T62" fmla="*/ 394 w 394"/>
                <a:gd name="T63" fmla="*/ 198 h 380"/>
                <a:gd name="T64" fmla="*/ 192 w 394"/>
                <a:gd name="T65" fmla="*/ 380 h 380"/>
                <a:gd name="T66" fmla="*/ 236 w 394"/>
                <a:gd name="T67" fmla="*/ 320 h 380"/>
                <a:gd name="T68" fmla="*/ 244 w 394"/>
                <a:gd name="T69" fmla="*/ 232 h 380"/>
                <a:gd name="T70" fmla="*/ 154 w 394"/>
                <a:gd name="T71" fmla="*/ 218 h 380"/>
                <a:gd name="T72" fmla="*/ 140 w 394"/>
                <a:gd name="T73" fmla="*/ 232 h 380"/>
                <a:gd name="T74" fmla="*/ 148 w 394"/>
                <a:gd name="T75" fmla="*/ 320 h 380"/>
                <a:gd name="T76" fmla="*/ 192 w 394"/>
                <a:gd name="T77" fmla="*/ 380 h 380"/>
                <a:gd name="T78" fmla="*/ 242 w 394"/>
                <a:gd name="T79" fmla="*/ 64 h 380"/>
                <a:gd name="T80" fmla="*/ 274 w 394"/>
                <a:gd name="T81" fmla="*/ 92 h 380"/>
                <a:gd name="T82" fmla="*/ 308 w 394"/>
                <a:gd name="T83" fmla="*/ 84 h 380"/>
                <a:gd name="T84" fmla="*/ 330 w 394"/>
                <a:gd name="T85" fmla="*/ 46 h 380"/>
                <a:gd name="T86" fmla="*/ 314 w 394"/>
                <a:gd name="T87" fmla="*/ 12 h 380"/>
                <a:gd name="T88" fmla="*/ 284 w 394"/>
                <a:gd name="T89" fmla="*/ 0 h 380"/>
                <a:gd name="T90" fmla="*/ 250 w 394"/>
                <a:gd name="T91" fmla="*/ 14 h 380"/>
                <a:gd name="T92" fmla="*/ 238 w 394"/>
                <a:gd name="T93" fmla="*/ 46 h 380"/>
                <a:gd name="T94" fmla="*/ 214 w 394"/>
                <a:gd name="T95" fmla="*/ 196 h 380"/>
                <a:gd name="T96" fmla="*/ 222 w 394"/>
                <a:gd name="T97" fmla="*/ 168 h 380"/>
                <a:gd name="T98" fmla="*/ 192 w 394"/>
                <a:gd name="T99" fmla="*/ 142 h 380"/>
                <a:gd name="T100" fmla="*/ 164 w 394"/>
                <a:gd name="T101" fmla="*/ 162 h 380"/>
                <a:gd name="T102" fmla="*/ 164 w 394"/>
                <a:gd name="T103" fmla="*/ 186 h 380"/>
                <a:gd name="T104" fmla="*/ 192 w 394"/>
                <a:gd name="T105" fmla="*/ 20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380">
                  <a:moveTo>
                    <a:pt x="70" y="46"/>
                  </a:moveTo>
                  <a:lnTo>
                    <a:pt x="70" y="46"/>
                  </a:lnTo>
                  <a:lnTo>
                    <a:pt x="72" y="38"/>
                  </a:lnTo>
                  <a:lnTo>
                    <a:pt x="74" y="28"/>
                  </a:lnTo>
                  <a:lnTo>
                    <a:pt x="78" y="20"/>
                  </a:lnTo>
                  <a:lnTo>
                    <a:pt x="84" y="14"/>
                  </a:lnTo>
                  <a:lnTo>
                    <a:pt x="90" y="8"/>
                  </a:lnTo>
                  <a:lnTo>
                    <a:pt x="98" y="4"/>
                  </a:lnTo>
                  <a:lnTo>
                    <a:pt x="106" y="2"/>
                  </a:lnTo>
                  <a:lnTo>
                    <a:pt x="116" y="0"/>
                  </a:lnTo>
                  <a:lnTo>
                    <a:pt x="116" y="0"/>
                  </a:lnTo>
                  <a:lnTo>
                    <a:pt x="126" y="2"/>
                  </a:lnTo>
                  <a:lnTo>
                    <a:pt x="134" y="4"/>
                  </a:lnTo>
                  <a:lnTo>
                    <a:pt x="142" y="8"/>
                  </a:lnTo>
                  <a:lnTo>
                    <a:pt x="148" y="14"/>
                  </a:lnTo>
                  <a:lnTo>
                    <a:pt x="154" y="20"/>
                  </a:lnTo>
                  <a:lnTo>
                    <a:pt x="158" y="28"/>
                  </a:lnTo>
                  <a:lnTo>
                    <a:pt x="160" y="38"/>
                  </a:lnTo>
                  <a:lnTo>
                    <a:pt x="162" y="46"/>
                  </a:lnTo>
                  <a:lnTo>
                    <a:pt x="162" y="46"/>
                  </a:lnTo>
                  <a:lnTo>
                    <a:pt x="160" y="56"/>
                  </a:lnTo>
                  <a:lnTo>
                    <a:pt x="158" y="64"/>
                  </a:lnTo>
                  <a:lnTo>
                    <a:pt x="154" y="72"/>
                  </a:lnTo>
                  <a:lnTo>
                    <a:pt x="148" y="78"/>
                  </a:lnTo>
                  <a:lnTo>
                    <a:pt x="142" y="84"/>
                  </a:lnTo>
                  <a:lnTo>
                    <a:pt x="134" y="88"/>
                  </a:lnTo>
                  <a:lnTo>
                    <a:pt x="126" y="92"/>
                  </a:lnTo>
                  <a:lnTo>
                    <a:pt x="116" y="92"/>
                  </a:lnTo>
                  <a:lnTo>
                    <a:pt x="116" y="92"/>
                  </a:lnTo>
                  <a:lnTo>
                    <a:pt x="106" y="92"/>
                  </a:lnTo>
                  <a:lnTo>
                    <a:pt x="98" y="88"/>
                  </a:lnTo>
                  <a:lnTo>
                    <a:pt x="90" y="84"/>
                  </a:lnTo>
                  <a:lnTo>
                    <a:pt x="84" y="78"/>
                  </a:lnTo>
                  <a:lnTo>
                    <a:pt x="78" y="72"/>
                  </a:lnTo>
                  <a:lnTo>
                    <a:pt x="74" y="64"/>
                  </a:lnTo>
                  <a:lnTo>
                    <a:pt x="72" y="56"/>
                  </a:lnTo>
                  <a:lnTo>
                    <a:pt x="70" y="46"/>
                  </a:lnTo>
                  <a:lnTo>
                    <a:pt x="70" y="46"/>
                  </a:lnTo>
                  <a:close/>
                  <a:moveTo>
                    <a:pt x="120" y="308"/>
                  </a:moveTo>
                  <a:lnTo>
                    <a:pt x="120" y="232"/>
                  </a:lnTo>
                  <a:lnTo>
                    <a:pt x="120" y="232"/>
                  </a:lnTo>
                  <a:lnTo>
                    <a:pt x="122" y="220"/>
                  </a:lnTo>
                  <a:lnTo>
                    <a:pt x="128" y="210"/>
                  </a:lnTo>
                  <a:lnTo>
                    <a:pt x="136" y="202"/>
                  </a:lnTo>
                  <a:lnTo>
                    <a:pt x="148" y="198"/>
                  </a:lnTo>
                  <a:lnTo>
                    <a:pt x="148" y="198"/>
                  </a:lnTo>
                  <a:lnTo>
                    <a:pt x="144" y="186"/>
                  </a:lnTo>
                  <a:lnTo>
                    <a:pt x="142" y="174"/>
                  </a:lnTo>
                  <a:lnTo>
                    <a:pt x="142" y="174"/>
                  </a:lnTo>
                  <a:lnTo>
                    <a:pt x="142" y="164"/>
                  </a:lnTo>
                  <a:lnTo>
                    <a:pt x="146" y="154"/>
                  </a:lnTo>
                  <a:lnTo>
                    <a:pt x="150" y="146"/>
                  </a:lnTo>
                  <a:lnTo>
                    <a:pt x="156" y="140"/>
                  </a:lnTo>
                  <a:lnTo>
                    <a:pt x="162" y="132"/>
                  </a:lnTo>
                  <a:lnTo>
                    <a:pt x="170" y="128"/>
                  </a:lnTo>
                  <a:lnTo>
                    <a:pt x="178" y="124"/>
                  </a:lnTo>
                  <a:lnTo>
                    <a:pt x="188" y="124"/>
                  </a:lnTo>
                  <a:lnTo>
                    <a:pt x="188" y="124"/>
                  </a:lnTo>
                  <a:lnTo>
                    <a:pt x="182" y="118"/>
                  </a:lnTo>
                  <a:lnTo>
                    <a:pt x="176" y="114"/>
                  </a:lnTo>
                  <a:lnTo>
                    <a:pt x="168" y="112"/>
                  </a:lnTo>
                  <a:lnTo>
                    <a:pt x="160" y="112"/>
                  </a:lnTo>
                  <a:lnTo>
                    <a:pt x="116" y="112"/>
                  </a:lnTo>
                  <a:lnTo>
                    <a:pt x="72" y="112"/>
                  </a:lnTo>
                  <a:lnTo>
                    <a:pt x="72" y="112"/>
                  </a:lnTo>
                  <a:lnTo>
                    <a:pt x="64" y="112"/>
                  </a:lnTo>
                  <a:lnTo>
                    <a:pt x="56" y="114"/>
                  </a:lnTo>
                  <a:lnTo>
                    <a:pt x="50" y="118"/>
                  </a:lnTo>
                  <a:lnTo>
                    <a:pt x="44" y="124"/>
                  </a:lnTo>
                  <a:lnTo>
                    <a:pt x="38" y="130"/>
                  </a:lnTo>
                  <a:lnTo>
                    <a:pt x="34" y="136"/>
                  </a:lnTo>
                  <a:lnTo>
                    <a:pt x="30" y="144"/>
                  </a:lnTo>
                  <a:lnTo>
                    <a:pt x="28" y="152"/>
                  </a:lnTo>
                  <a:lnTo>
                    <a:pt x="0" y="244"/>
                  </a:lnTo>
                  <a:lnTo>
                    <a:pt x="0" y="244"/>
                  </a:lnTo>
                  <a:lnTo>
                    <a:pt x="12" y="270"/>
                  </a:lnTo>
                  <a:lnTo>
                    <a:pt x="26" y="296"/>
                  </a:lnTo>
                  <a:lnTo>
                    <a:pt x="60" y="188"/>
                  </a:lnTo>
                  <a:lnTo>
                    <a:pt x="76" y="188"/>
                  </a:lnTo>
                  <a:lnTo>
                    <a:pt x="46" y="318"/>
                  </a:lnTo>
                  <a:lnTo>
                    <a:pt x="46" y="318"/>
                  </a:lnTo>
                  <a:lnTo>
                    <a:pt x="70" y="338"/>
                  </a:lnTo>
                  <a:lnTo>
                    <a:pt x="94" y="356"/>
                  </a:lnTo>
                  <a:lnTo>
                    <a:pt x="122" y="368"/>
                  </a:lnTo>
                  <a:lnTo>
                    <a:pt x="152" y="376"/>
                  </a:lnTo>
                  <a:lnTo>
                    <a:pt x="152" y="342"/>
                  </a:lnTo>
                  <a:lnTo>
                    <a:pt x="152" y="342"/>
                  </a:lnTo>
                  <a:lnTo>
                    <a:pt x="146" y="340"/>
                  </a:lnTo>
                  <a:lnTo>
                    <a:pt x="140" y="338"/>
                  </a:lnTo>
                  <a:lnTo>
                    <a:pt x="130" y="332"/>
                  </a:lnTo>
                  <a:lnTo>
                    <a:pt x="122" y="320"/>
                  </a:lnTo>
                  <a:lnTo>
                    <a:pt x="120" y="314"/>
                  </a:lnTo>
                  <a:lnTo>
                    <a:pt x="120" y="308"/>
                  </a:lnTo>
                  <a:lnTo>
                    <a:pt x="120" y="308"/>
                  </a:lnTo>
                  <a:close/>
                  <a:moveTo>
                    <a:pt x="390" y="154"/>
                  </a:moveTo>
                  <a:lnTo>
                    <a:pt x="390" y="154"/>
                  </a:lnTo>
                  <a:lnTo>
                    <a:pt x="388" y="146"/>
                  </a:lnTo>
                  <a:lnTo>
                    <a:pt x="384" y="138"/>
                  </a:lnTo>
                  <a:lnTo>
                    <a:pt x="378" y="130"/>
                  </a:lnTo>
                  <a:lnTo>
                    <a:pt x="372" y="124"/>
                  </a:lnTo>
                  <a:lnTo>
                    <a:pt x="366" y="118"/>
                  </a:lnTo>
                  <a:lnTo>
                    <a:pt x="358" y="116"/>
                  </a:lnTo>
                  <a:lnTo>
                    <a:pt x="348" y="112"/>
                  </a:lnTo>
                  <a:lnTo>
                    <a:pt x="340" y="112"/>
                  </a:lnTo>
                  <a:lnTo>
                    <a:pt x="318" y="112"/>
                  </a:lnTo>
                  <a:lnTo>
                    <a:pt x="310" y="112"/>
                  </a:lnTo>
                  <a:lnTo>
                    <a:pt x="284" y="148"/>
                  </a:lnTo>
                  <a:lnTo>
                    <a:pt x="256" y="112"/>
                  </a:lnTo>
                  <a:lnTo>
                    <a:pt x="250" y="112"/>
                  </a:lnTo>
                  <a:lnTo>
                    <a:pt x="228" y="112"/>
                  </a:lnTo>
                  <a:lnTo>
                    <a:pt x="228" y="112"/>
                  </a:lnTo>
                  <a:lnTo>
                    <a:pt x="218" y="112"/>
                  </a:lnTo>
                  <a:lnTo>
                    <a:pt x="210" y="114"/>
                  </a:lnTo>
                  <a:lnTo>
                    <a:pt x="202" y="118"/>
                  </a:lnTo>
                  <a:lnTo>
                    <a:pt x="196" y="124"/>
                  </a:lnTo>
                  <a:lnTo>
                    <a:pt x="196" y="124"/>
                  </a:lnTo>
                  <a:lnTo>
                    <a:pt x="204" y="124"/>
                  </a:lnTo>
                  <a:lnTo>
                    <a:pt x="214" y="128"/>
                  </a:lnTo>
                  <a:lnTo>
                    <a:pt x="222" y="132"/>
                  </a:lnTo>
                  <a:lnTo>
                    <a:pt x="228" y="138"/>
                  </a:lnTo>
                  <a:lnTo>
                    <a:pt x="234" y="146"/>
                  </a:lnTo>
                  <a:lnTo>
                    <a:pt x="238" y="154"/>
                  </a:lnTo>
                  <a:lnTo>
                    <a:pt x="242" y="164"/>
                  </a:lnTo>
                  <a:lnTo>
                    <a:pt x="242" y="174"/>
                  </a:lnTo>
                  <a:lnTo>
                    <a:pt x="242" y="174"/>
                  </a:lnTo>
                  <a:lnTo>
                    <a:pt x="240" y="186"/>
                  </a:lnTo>
                  <a:lnTo>
                    <a:pt x="236" y="198"/>
                  </a:lnTo>
                  <a:lnTo>
                    <a:pt x="236" y="198"/>
                  </a:lnTo>
                  <a:lnTo>
                    <a:pt x="248" y="202"/>
                  </a:lnTo>
                  <a:lnTo>
                    <a:pt x="256" y="210"/>
                  </a:lnTo>
                  <a:lnTo>
                    <a:pt x="262" y="220"/>
                  </a:lnTo>
                  <a:lnTo>
                    <a:pt x="264" y="232"/>
                  </a:lnTo>
                  <a:lnTo>
                    <a:pt x="264" y="308"/>
                  </a:lnTo>
                  <a:lnTo>
                    <a:pt x="264" y="308"/>
                  </a:lnTo>
                  <a:lnTo>
                    <a:pt x="264" y="314"/>
                  </a:lnTo>
                  <a:lnTo>
                    <a:pt x="262" y="320"/>
                  </a:lnTo>
                  <a:lnTo>
                    <a:pt x="254" y="332"/>
                  </a:lnTo>
                  <a:lnTo>
                    <a:pt x="244" y="338"/>
                  </a:lnTo>
                  <a:lnTo>
                    <a:pt x="238" y="340"/>
                  </a:lnTo>
                  <a:lnTo>
                    <a:pt x="232" y="342"/>
                  </a:lnTo>
                  <a:lnTo>
                    <a:pt x="232" y="376"/>
                  </a:lnTo>
                  <a:lnTo>
                    <a:pt x="232" y="376"/>
                  </a:lnTo>
                  <a:lnTo>
                    <a:pt x="248" y="372"/>
                  </a:lnTo>
                  <a:lnTo>
                    <a:pt x="262" y="368"/>
                  </a:lnTo>
                  <a:lnTo>
                    <a:pt x="278" y="362"/>
                  </a:lnTo>
                  <a:lnTo>
                    <a:pt x="292" y="354"/>
                  </a:lnTo>
                  <a:lnTo>
                    <a:pt x="306" y="346"/>
                  </a:lnTo>
                  <a:lnTo>
                    <a:pt x="318" y="336"/>
                  </a:lnTo>
                  <a:lnTo>
                    <a:pt x="340" y="316"/>
                  </a:lnTo>
                  <a:lnTo>
                    <a:pt x="338" y="260"/>
                  </a:lnTo>
                  <a:lnTo>
                    <a:pt x="338" y="192"/>
                  </a:lnTo>
                  <a:lnTo>
                    <a:pt x="350" y="192"/>
                  </a:lnTo>
                  <a:lnTo>
                    <a:pt x="350" y="192"/>
                  </a:lnTo>
                  <a:lnTo>
                    <a:pt x="354" y="192"/>
                  </a:lnTo>
                  <a:lnTo>
                    <a:pt x="366" y="284"/>
                  </a:lnTo>
                  <a:lnTo>
                    <a:pt x="366" y="284"/>
                  </a:lnTo>
                  <a:lnTo>
                    <a:pt x="376" y="264"/>
                  </a:lnTo>
                  <a:lnTo>
                    <a:pt x="384" y="244"/>
                  </a:lnTo>
                  <a:lnTo>
                    <a:pt x="390" y="222"/>
                  </a:lnTo>
                  <a:lnTo>
                    <a:pt x="394" y="198"/>
                  </a:lnTo>
                  <a:lnTo>
                    <a:pt x="394" y="198"/>
                  </a:lnTo>
                  <a:lnTo>
                    <a:pt x="390" y="154"/>
                  </a:lnTo>
                  <a:lnTo>
                    <a:pt x="390" y="154"/>
                  </a:lnTo>
                  <a:close/>
                  <a:moveTo>
                    <a:pt x="192" y="380"/>
                  </a:moveTo>
                  <a:lnTo>
                    <a:pt x="192" y="380"/>
                  </a:lnTo>
                  <a:lnTo>
                    <a:pt x="212" y="380"/>
                  </a:lnTo>
                  <a:lnTo>
                    <a:pt x="212" y="322"/>
                  </a:lnTo>
                  <a:lnTo>
                    <a:pt x="230" y="322"/>
                  </a:lnTo>
                  <a:lnTo>
                    <a:pt x="230" y="322"/>
                  </a:lnTo>
                  <a:lnTo>
                    <a:pt x="236" y="320"/>
                  </a:lnTo>
                  <a:lnTo>
                    <a:pt x="240" y="318"/>
                  </a:lnTo>
                  <a:lnTo>
                    <a:pt x="242" y="314"/>
                  </a:lnTo>
                  <a:lnTo>
                    <a:pt x="244" y="308"/>
                  </a:lnTo>
                  <a:lnTo>
                    <a:pt x="244" y="232"/>
                  </a:lnTo>
                  <a:lnTo>
                    <a:pt x="244" y="232"/>
                  </a:lnTo>
                  <a:lnTo>
                    <a:pt x="242" y="226"/>
                  </a:lnTo>
                  <a:lnTo>
                    <a:pt x="240" y="222"/>
                  </a:lnTo>
                  <a:lnTo>
                    <a:pt x="236" y="218"/>
                  </a:lnTo>
                  <a:lnTo>
                    <a:pt x="230" y="218"/>
                  </a:lnTo>
                  <a:lnTo>
                    <a:pt x="154" y="218"/>
                  </a:lnTo>
                  <a:lnTo>
                    <a:pt x="154" y="218"/>
                  </a:lnTo>
                  <a:lnTo>
                    <a:pt x="148" y="218"/>
                  </a:lnTo>
                  <a:lnTo>
                    <a:pt x="144" y="222"/>
                  </a:lnTo>
                  <a:lnTo>
                    <a:pt x="142" y="226"/>
                  </a:lnTo>
                  <a:lnTo>
                    <a:pt x="140" y="232"/>
                  </a:lnTo>
                  <a:lnTo>
                    <a:pt x="140" y="308"/>
                  </a:lnTo>
                  <a:lnTo>
                    <a:pt x="140" y="308"/>
                  </a:lnTo>
                  <a:lnTo>
                    <a:pt x="142" y="314"/>
                  </a:lnTo>
                  <a:lnTo>
                    <a:pt x="144" y="318"/>
                  </a:lnTo>
                  <a:lnTo>
                    <a:pt x="148" y="320"/>
                  </a:lnTo>
                  <a:lnTo>
                    <a:pt x="154" y="322"/>
                  </a:lnTo>
                  <a:lnTo>
                    <a:pt x="172" y="322"/>
                  </a:lnTo>
                  <a:lnTo>
                    <a:pt x="172" y="380"/>
                  </a:lnTo>
                  <a:lnTo>
                    <a:pt x="172" y="380"/>
                  </a:lnTo>
                  <a:lnTo>
                    <a:pt x="192" y="380"/>
                  </a:lnTo>
                  <a:lnTo>
                    <a:pt x="192" y="380"/>
                  </a:lnTo>
                  <a:close/>
                  <a:moveTo>
                    <a:pt x="238" y="46"/>
                  </a:moveTo>
                  <a:lnTo>
                    <a:pt x="238" y="46"/>
                  </a:lnTo>
                  <a:lnTo>
                    <a:pt x="238" y="56"/>
                  </a:lnTo>
                  <a:lnTo>
                    <a:pt x="242" y="64"/>
                  </a:lnTo>
                  <a:lnTo>
                    <a:pt x="246" y="72"/>
                  </a:lnTo>
                  <a:lnTo>
                    <a:pt x="250" y="78"/>
                  </a:lnTo>
                  <a:lnTo>
                    <a:pt x="258" y="84"/>
                  </a:lnTo>
                  <a:lnTo>
                    <a:pt x="266" y="88"/>
                  </a:lnTo>
                  <a:lnTo>
                    <a:pt x="274" y="92"/>
                  </a:lnTo>
                  <a:lnTo>
                    <a:pt x="284" y="92"/>
                  </a:lnTo>
                  <a:lnTo>
                    <a:pt x="284" y="92"/>
                  </a:lnTo>
                  <a:lnTo>
                    <a:pt x="292" y="92"/>
                  </a:lnTo>
                  <a:lnTo>
                    <a:pt x="302" y="88"/>
                  </a:lnTo>
                  <a:lnTo>
                    <a:pt x="308" y="84"/>
                  </a:lnTo>
                  <a:lnTo>
                    <a:pt x="316" y="78"/>
                  </a:lnTo>
                  <a:lnTo>
                    <a:pt x="322" y="72"/>
                  </a:lnTo>
                  <a:lnTo>
                    <a:pt x="326" y="64"/>
                  </a:lnTo>
                  <a:lnTo>
                    <a:pt x="328" y="56"/>
                  </a:lnTo>
                  <a:lnTo>
                    <a:pt x="330" y="46"/>
                  </a:lnTo>
                  <a:lnTo>
                    <a:pt x="330" y="46"/>
                  </a:lnTo>
                  <a:lnTo>
                    <a:pt x="328" y="36"/>
                  </a:lnTo>
                  <a:lnTo>
                    <a:pt x="324" y="28"/>
                  </a:lnTo>
                  <a:lnTo>
                    <a:pt x="320" y="20"/>
                  </a:lnTo>
                  <a:lnTo>
                    <a:pt x="314" y="12"/>
                  </a:lnTo>
                  <a:lnTo>
                    <a:pt x="314" y="12"/>
                  </a:lnTo>
                  <a:lnTo>
                    <a:pt x="306" y="6"/>
                  </a:lnTo>
                  <a:lnTo>
                    <a:pt x="306" y="6"/>
                  </a:lnTo>
                  <a:lnTo>
                    <a:pt x="294" y="2"/>
                  </a:lnTo>
                  <a:lnTo>
                    <a:pt x="284" y="0"/>
                  </a:lnTo>
                  <a:lnTo>
                    <a:pt x="284" y="0"/>
                  </a:lnTo>
                  <a:lnTo>
                    <a:pt x="274" y="2"/>
                  </a:lnTo>
                  <a:lnTo>
                    <a:pt x="266" y="4"/>
                  </a:lnTo>
                  <a:lnTo>
                    <a:pt x="258" y="8"/>
                  </a:lnTo>
                  <a:lnTo>
                    <a:pt x="250" y="14"/>
                  </a:lnTo>
                  <a:lnTo>
                    <a:pt x="246" y="20"/>
                  </a:lnTo>
                  <a:lnTo>
                    <a:pt x="242" y="28"/>
                  </a:lnTo>
                  <a:lnTo>
                    <a:pt x="238" y="38"/>
                  </a:lnTo>
                  <a:lnTo>
                    <a:pt x="238" y="46"/>
                  </a:lnTo>
                  <a:lnTo>
                    <a:pt x="238" y="46"/>
                  </a:lnTo>
                  <a:close/>
                  <a:moveTo>
                    <a:pt x="192" y="204"/>
                  </a:moveTo>
                  <a:lnTo>
                    <a:pt x="192" y="204"/>
                  </a:lnTo>
                  <a:lnTo>
                    <a:pt x="198" y="204"/>
                  </a:lnTo>
                  <a:lnTo>
                    <a:pt x="204" y="202"/>
                  </a:lnTo>
                  <a:lnTo>
                    <a:pt x="214" y="196"/>
                  </a:lnTo>
                  <a:lnTo>
                    <a:pt x="220" y="186"/>
                  </a:lnTo>
                  <a:lnTo>
                    <a:pt x="222" y="180"/>
                  </a:lnTo>
                  <a:lnTo>
                    <a:pt x="222" y="174"/>
                  </a:lnTo>
                  <a:lnTo>
                    <a:pt x="222" y="174"/>
                  </a:lnTo>
                  <a:lnTo>
                    <a:pt x="222" y="168"/>
                  </a:lnTo>
                  <a:lnTo>
                    <a:pt x="220" y="162"/>
                  </a:lnTo>
                  <a:lnTo>
                    <a:pt x="214" y="152"/>
                  </a:lnTo>
                  <a:lnTo>
                    <a:pt x="204" y="146"/>
                  </a:lnTo>
                  <a:lnTo>
                    <a:pt x="198" y="144"/>
                  </a:lnTo>
                  <a:lnTo>
                    <a:pt x="192" y="142"/>
                  </a:lnTo>
                  <a:lnTo>
                    <a:pt x="192" y="142"/>
                  </a:lnTo>
                  <a:lnTo>
                    <a:pt x="186" y="144"/>
                  </a:lnTo>
                  <a:lnTo>
                    <a:pt x="180" y="146"/>
                  </a:lnTo>
                  <a:lnTo>
                    <a:pt x="170" y="152"/>
                  </a:lnTo>
                  <a:lnTo>
                    <a:pt x="164" y="162"/>
                  </a:lnTo>
                  <a:lnTo>
                    <a:pt x="162" y="168"/>
                  </a:lnTo>
                  <a:lnTo>
                    <a:pt x="162" y="174"/>
                  </a:lnTo>
                  <a:lnTo>
                    <a:pt x="162" y="174"/>
                  </a:lnTo>
                  <a:lnTo>
                    <a:pt x="162" y="180"/>
                  </a:lnTo>
                  <a:lnTo>
                    <a:pt x="164" y="186"/>
                  </a:lnTo>
                  <a:lnTo>
                    <a:pt x="170" y="196"/>
                  </a:lnTo>
                  <a:lnTo>
                    <a:pt x="180" y="202"/>
                  </a:lnTo>
                  <a:lnTo>
                    <a:pt x="186" y="204"/>
                  </a:lnTo>
                  <a:lnTo>
                    <a:pt x="192" y="204"/>
                  </a:lnTo>
                  <a:lnTo>
                    <a:pt x="192" y="204"/>
                  </a:lnTo>
                  <a:close/>
                </a:path>
              </a:pathLst>
            </a:custGeom>
            <a:solidFill>
              <a:schemeClr val="accent4">
                <a:lumMod val="20000"/>
                <a:lumOff val="80000"/>
              </a:schemeClr>
            </a:solidFill>
            <a:ln w="9525">
              <a:solidFill>
                <a:schemeClr val="accent4">
                  <a:lumMod val="75000"/>
                </a:schemeClr>
              </a:solidFill>
              <a:round/>
              <a:headEnd/>
              <a:tailEnd/>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grpSp>
      <p:sp>
        <p:nvSpPr>
          <p:cNvPr id="35" name="TextBox 34">
            <a:extLst>
              <a:ext uri="{FF2B5EF4-FFF2-40B4-BE49-F238E27FC236}">
                <a16:creationId xmlns:a16="http://schemas.microsoft.com/office/drawing/2014/main" id="{F1914F61-9743-4D19-8F06-864A41FC104D}"/>
              </a:ext>
            </a:extLst>
          </p:cNvPr>
          <p:cNvSpPr txBox="1"/>
          <p:nvPr/>
        </p:nvSpPr>
        <p:spPr>
          <a:xfrm>
            <a:off x="4839015" y="1586302"/>
            <a:ext cx="6264000" cy="954103"/>
          </a:xfrm>
          <a:prstGeom prst="rect">
            <a:avLst/>
          </a:prstGeom>
          <a:noFill/>
        </p:spPr>
        <p:txBody>
          <a:bodyPr wrap="square" lIns="91374" tIns="45718" rIns="91374" bIns="45718" rtlCol="0">
            <a:spAutoFit/>
          </a:bodyPr>
          <a:lstStyle/>
          <a:p>
            <a:pPr algn="just" defTabSz="913629"/>
            <a:r>
              <a:rPr lang="en-GB" sz="1400" dirty="0">
                <a:latin typeface="Arial" panose="020B0604020202020204" pitchFamily="34" charset="0"/>
                <a:cs typeface="Arial" panose="020B0604020202020204" pitchFamily="34" charset="0"/>
              </a:rPr>
              <a:t>Key to the success of this strategy is the continued involvement of our people. On an on-going basis our Workforce Directorate will use the outputs of a variety of engagement events, including the annual staff survey, to inform the delivery of this strategy.</a:t>
            </a:r>
          </a:p>
        </p:txBody>
      </p:sp>
      <p:sp>
        <p:nvSpPr>
          <p:cNvPr id="36" name="TextBox 35">
            <a:extLst>
              <a:ext uri="{FF2B5EF4-FFF2-40B4-BE49-F238E27FC236}">
                <a16:creationId xmlns:a16="http://schemas.microsoft.com/office/drawing/2014/main" id="{B50981BB-3030-40EA-A4F4-2D0E7513FA65}"/>
              </a:ext>
            </a:extLst>
          </p:cNvPr>
          <p:cNvSpPr txBox="1"/>
          <p:nvPr/>
        </p:nvSpPr>
        <p:spPr>
          <a:xfrm>
            <a:off x="4791283" y="3144661"/>
            <a:ext cx="6264000" cy="523216"/>
          </a:xfrm>
          <a:prstGeom prst="rect">
            <a:avLst/>
          </a:prstGeom>
          <a:noFill/>
        </p:spPr>
        <p:txBody>
          <a:bodyPr wrap="square" lIns="91374" tIns="45718" rIns="91374" bIns="45718" rtlCol="0">
            <a:spAutoFit/>
          </a:bodyPr>
          <a:lstStyle/>
          <a:p>
            <a:pPr algn="just" defTabSz="913629"/>
            <a:r>
              <a:rPr lang="en-GB" sz="1400" dirty="0">
                <a:latin typeface="Arial" panose="020B0604020202020204" pitchFamily="34" charset="0"/>
                <a:cs typeface="Arial" panose="020B0604020202020204" pitchFamily="34" charset="0"/>
              </a:rPr>
              <a:t>Our Workforce Directorate will translate the People Strategy priorities into their annual operational and strategic priorities.</a:t>
            </a:r>
            <a:endParaRPr lang="en-GB" sz="1400" dirty="0">
              <a:highlight>
                <a:srgbClr val="FFFF00"/>
              </a:highlight>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D2C3E85-A065-4F73-AF36-B0454ABE3F1B}"/>
              </a:ext>
            </a:extLst>
          </p:cNvPr>
          <p:cNvSpPr txBox="1"/>
          <p:nvPr/>
        </p:nvSpPr>
        <p:spPr>
          <a:xfrm>
            <a:off x="4791284" y="4272031"/>
            <a:ext cx="6264000" cy="738660"/>
          </a:xfrm>
          <a:prstGeom prst="rect">
            <a:avLst/>
          </a:prstGeom>
          <a:noFill/>
        </p:spPr>
        <p:txBody>
          <a:bodyPr wrap="square" lIns="91374" tIns="45718" rIns="91374" bIns="45718" rtlCol="0">
            <a:spAutoFit/>
          </a:bodyPr>
          <a:lstStyle/>
          <a:p>
            <a:pPr algn="just" defTabSz="913629"/>
            <a:r>
              <a:rPr lang="en-GB" sz="1400" dirty="0">
                <a:latin typeface="Arial" panose="020B0604020202020204" pitchFamily="34" charset="0"/>
                <a:cs typeface="Arial" panose="020B0604020202020204" pitchFamily="34" charset="0"/>
              </a:rPr>
              <a:t>The People annual operational and strategic priorities will be reviewed and approved via Trust Board. Progress in delivering the priorities will be monitored via Workforce Assurance Committee.</a:t>
            </a:r>
            <a:endParaRPr lang="en-GB" sz="1400" dirty="0">
              <a:solidFill>
                <a:srgbClr val="FF0000"/>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FDD7BCD7-6485-4C02-B9C9-FAE406EC74A6}"/>
              </a:ext>
            </a:extLst>
          </p:cNvPr>
          <p:cNvSpPr txBox="1"/>
          <p:nvPr/>
        </p:nvSpPr>
        <p:spPr>
          <a:xfrm>
            <a:off x="4791284" y="5403028"/>
            <a:ext cx="6264000" cy="954103"/>
          </a:xfrm>
          <a:prstGeom prst="rect">
            <a:avLst/>
          </a:prstGeom>
          <a:noFill/>
        </p:spPr>
        <p:txBody>
          <a:bodyPr wrap="square" lIns="91374" tIns="45718" rIns="91374" bIns="45718" rtlCol="0">
            <a:spAutoFit/>
          </a:bodyPr>
          <a:lstStyle/>
          <a:p>
            <a:pPr algn="just" defTabSz="913629"/>
            <a:r>
              <a:rPr lang="en-GB" sz="1400" dirty="0">
                <a:latin typeface="Arial" panose="020B0604020202020204" pitchFamily="34" charset="0"/>
                <a:cs typeface="Arial" panose="020B0604020202020204" pitchFamily="34" charset="0"/>
              </a:rPr>
              <a:t>People Strategy priorities will be reviewed as part of annual operational and strategic priority planning to ensure they remain relevant to our evolving needs and we maintain delivery momentum for the lifespan of this People Strategy.</a:t>
            </a:r>
            <a:endParaRPr lang="en-GB" sz="1400"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C5FBB26-3131-DC42-B3B9-6CBE44CD678A}" type="slidenum">
              <a:rPr lang="en-US" smtClean="0"/>
              <a:t>19</a:t>
            </a:fld>
            <a:endParaRPr lang="en-US" dirty="0"/>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21" name="Freeform 4995"/>
          <p:cNvSpPr>
            <a:spLocks noEditPoints="1"/>
          </p:cNvSpPr>
          <p:nvPr/>
        </p:nvSpPr>
        <p:spPr bwMode="auto">
          <a:xfrm>
            <a:off x="1317283" y="4551684"/>
            <a:ext cx="407068" cy="457951"/>
          </a:xfrm>
          <a:custGeom>
            <a:avLst/>
            <a:gdLst>
              <a:gd name="T0" fmla="*/ 54 w 336"/>
              <a:gd name="T1" fmla="*/ 152 h 378"/>
              <a:gd name="T2" fmla="*/ 62 w 336"/>
              <a:gd name="T3" fmla="*/ 142 h 378"/>
              <a:gd name="T4" fmla="*/ 86 w 336"/>
              <a:gd name="T5" fmla="*/ 122 h 378"/>
              <a:gd name="T6" fmla="*/ 42 w 336"/>
              <a:gd name="T7" fmla="*/ 228 h 378"/>
              <a:gd name="T8" fmla="*/ 94 w 336"/>
              <a:gd name="T9" fmla="*/ 250 h 378"/>
              <a:gd name="T10" fmla="*/ 162 w 336"/>
              <a:gd name="T11" fmla="*/ 160 h 378"/>
              <a:gd name="T12" fmla="*/ 200 w 336"/>
              <a:gd name="T13" fmla="*/ 80 h 378"/>
              <a:gd name="T14" fmla="*/ 162 w 336"/>
              <a:gd name="T15" fmla="*/ 22 h 378"/>
              <a:gd name="T16" fmla="*/ 154 w 336"/>
              <a:gd name="T17" fmla="*/ 8 h 378"/>
              <a:gd name="T18" fmla="*/ 122 w 336"/>
              <a:gd name="T19" fmla="*/ 8 h 378"/>
              <a:gd name="T20" fmla="*/ 104 w 336"/>
              <a:gd name="T21" fmla="*/ 40 h 378"/>
              <a:gd name="T22" fmla="*/ 84 w 336"/>
              <a:gd name="T23" fmla="*/ 98 h 378"/>
              <a:gd name="T24" fmla="*/ 56 w 336"/>
              <a:gd name="T25" fmla="*/ 128 h 378"/>
              <a:gd name="T26" fmla="*/ 50 w 336"/>
              <a:gd name="T27" fmla="*/ 126 h 378"/>
              <a:gd name="T28" fmla="*/ 36 w 336"/>
              <a:gd name="T29" fmla="*/ 134 h 378"/>
              <a:gd name="T30" fmla="*/ 42 w 336"/>
              <a:gd name="T31" fmla="*/ 152 h 378"/>
              <a:gd name="T32" fmla="*/ 162 w 336"/>
              <a:gd name="T33" fmla="*/ 46 h 378"/>
              <a:gd name="T34" fmla="*/ 168 w 336"/>
              <a:gd name="T35" fmla="*/ 54 h 378"/>
              <a:gd name="T36" fmla="*/ 116 w 336"/>
              <a:gd name="T37" fmla="*/ 134 h 378"/>
              <a:gd name="T38" fmla="*/ 74 w 336"/>
              <a:gd name="T39" fmla="*/ 216 h 378"/>
              <a:gd name="T40" fmla="*/ 68 w 336"/>
              <a:gd name="T41" fmla="*/ 220 h 378"/>
              <a:gd name="T42" fmla="*/ 62 w 336"/>
              <a:gd name="T43" fmla="*/ 212 h 378"/>
              <a:gd name="T44" fmla="*/ 106 w 336"/>
              <a:gd name="T45" fmla="*/ 128 h 378"/>
              <a:gd name="T46" fmla="*/ 158 w 336"/>
              <a:gd name="T47" fmla="*/ 48 h 378"/>
              <a:gd name="T48" fmla="*/ 124 w 336"/>
              <a:gd name="T49" fmla="*/ 28 h 378"/>
              <a:gd name="T50" fmla="*/ 134 w 336"/>
              <a:gd name="T51" fmla="*/ 20 h 378"/>
              <a:gd name="T52" fmla="*/ 148 w 336"/>
              <a:gd name="T53" fmla="*/ 26 h 378"/>
              <a:gd name="T54" fmla="*/ 128 w 336"/>
              <a:gd name="T55" fmla="*/ 58 h 378"/>
              <a:gd name="T56" fmla="*/ 120 w 336"/>
              <a:gd name="T57" fmla="*/ 44 h 378"/>
              <a:gd name="T58" fmla="*/ 34 w 336"/>
              <a:gd name="T59" fmla="*/ 262 h 378"/>
              <a:gd name="T60" fmla="*/ 64 w 336"/>
              <a:gd name="T61" fmla="*/ 280 h 378"/>
              <a:gd name="T62" fmla="*/ 170 w 336"/>
              <a:gd name="T63" fmla="*/ 12 h 378"/>
              <a:gd name="T64" fmla="*/ 194 w 336"/>
              <a:gd name="T65" fmla="*/ 0 h 378"/>
              <a:gd name="T66" fmla="*/ 214 w 336"/>
              <a:gd name="T67" fmla="*/ 18 h 378"/>
              <a:gd name="T68" fmla="*/ 336 w 336"/>
              <a:gd name="T69" fmla="*/ 212 h 378"/>
              <a:gd name="T70" fmla="*/ 330 w 336"/>
              <a:gd name="T71" fmla="*/ 222 h 378"/>
              <a:gd name="T72" fmla="*/ 264 w 336"/>
              <a:gd name="T73" fmla="*/ 226 h 378"/>
              <a:gd name="T74" fmla="*/ 196 w 336"/>
              <a:gd name="T75" fmla="*/ 246 h 378"/>
              <a:gd name="T76" fmla="*/ 188 w 336"/>
              <a:gd name="T77" fmla="*/ 264 h 378"/>
              <a:gd name="T78" fmla="*/ 212 w 336"/>
              <a:gd name="T79" fmla="*/ 284 h 378"/>
              <a:gd name="T80" fmla="*/ 228 w 336"/>
              <a:gd name="T81" fmla="*/ 314 h 378"/>
              <a:gd name="T82" fmla="*/ 214 w 336"/>
              <a:gd name="T83" fmla="*/ 342 h 378"/>
              <a:gd name="T84" fmla="*/ 142 w 336"/>
              <a:gd name="T85" fmla="*/ 368 h 378"/>
              <a:gd name="T86" fmla="*/ 44 w 336"/>
              <a:gd name="T87" fmla="*/ 378 h 378"/>
              <a:gd name="T88" fmla="*/ 2 w 336"/>
              <a:gd name="T89" fmla="*/ 376 h 378"/>
              <a:gd name="T90" fmla="*/ 0 w 336"/>
              <a:gd name="T91" fmla="*/ 364 h 378"/>
              <a:gd name="T92" fmla="*/ 10 w 336"/>
              <a:gd name="T93" fmla="*/ 358 h 378"/>
              <a:gd name="T94" fmla="*/ 156 w 336"/>
              <a:gd name="T95" fmla="*/ 344 h 378"/>
              <a:gd name="T96" fmla="*/ 208 w 336"/>
              <a:gd name="T97" fmla="*/ 318 h 378"/>
              <a:gd name="T98" fmla="*/ 204 w 336"/>
              <a:gd name="T99" fmla="*/ 304 h 378"/>
              <a:gd name="T100" fmla="*/ 176 w 336"/>
              <a:gd name="T101" fmla="*/ 282 h 378"/>
              <a:gd name="T102" fmla="*/ 168 w 336"/>
              <a:gd name="T103" fmla="*/ 260 h 378"/>
              <a:gd name="T104" fmla="*/ 186 w 336"/>
              <a:gd name="T105" fmla="*/ 228 h 378"/>
              <a:gd name="T106" fmla="*/ 254 w 336"/>
              <a:gd name="T107" fmla="*/ 206 h 378"/>
              <a:gd name="T108" fmla="*/ 330 w 336"/>
              <a:gd name="T109" fmla="*/ 202 h 378"/>
              <a:gd name="T110" fmla="*/ 336 w 336"/>
              <a:gd name="T111" fmla="*/ 212 h 378"/>
              <a:gd name="T112" fmla="*/ 10 w 336"/>
              <a:gd name="T113" fmla="*/ 270 h 378"/>
              <a:gd name="T114" fmla="*/ 40 w 336"/>
              <a:gd name="T115" fmla="*/ 274 h 378"/>
              <a:gd name="T116" fmla="*/ 26 w 336"/>
              <a:gd name="T117" fmla="*/ 310 h 378"/>
              <a:gd name="T118" fmla="*/ 32 w 336"/>
              <a:gd name="T119" fmla="*/ 310 h 378"/>
              <a:gd name="T120" fmla="*/ 58 w 336"/>
              <a:gd name="T121" fmla="*/ 286 h 378"/>
              <a:gd name="T122" fmla="*/ 68 w 336"/>
              <a:gd name="T123" fmla="*/ 30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6" h="378">
                <a:moveTo>
                  <a:pt x="42" y="152"/>
                </a:moveTo>
                <a:lnTo>
                  <a:pt x="42" y="152"/>
                </a:lnTo>
                <a:lnTo>
                  <a:pt x="48" y="154"/>
                </a:lnTo>
                <a:lnTo>
                  <a:pt x="54" y="152"/>
                </a:lnTo>
                <a:lnTo>
                  <a:pt x="58" y="150"/>
                </a:lnTo>
                <a:lnTo>
                  <a:pt x="62" y="146"/>
                </a:lnTo>
                <a:lnTo>
                  <a:pt x="62" y="146"/>
                </a:lnTo>
                <a:lnTo>
                  <a:pt x="62" y="142"/>
                </a:lnTo>
                <a:lnTo>
                  <a:pt x="62" y="142"/>
                </a:lnTo>
                <a:lnTo>
                  <a:pt x="74" y="134"/>
                </a:lnTo>
                <a:lnTo>
                  <a:pt x="86" y="122"/>
                </a:lnTo>
                <a:lnTo>
                  <a:pt x="86" y="122"/>
                </a:lnTo>
                <a:lnTo>
                  <a:pt x="64" y="166"/>
                </a:lnTo>
                <a:lnTo>
                  <a:pt x="50" y="200"/>
                </a:lnTo>
                <a:lnTo>
                  <a:pt x="44" y="220"/>
                </a:lnTo>
                <a:lnTo>
                  <a:pt x="42" y="228"/>
                </a:lnTo>
                <a:lnTo>
                  <a:pt x="66" y="242"/>
                </a:lnTo>
                <a:lnTo>
                  <a:pt x="88" y="256"/>
                </a:lnTo>
                <a:lnTo>
                  <a:pt x="88" y="256"/>
                </a:lnTo>
                <a:lnTo>
                  <a:pt x="94" y="250"/>
                </a:lnTo>
                <a:lnTo>
                  <a:pt x="110" y="232"/>
                </a:lnTo>
                <a:lnTo>
                  <a:pt x="134" y="202"/>
                </a:lnTo>
                <a:lnTo>
                  <a:pt x="148" y="182"/>
                </a:lnTo>
                <a:lnTo>
                  <a:pt x="162" y="160"/>
                </a:lnTo>
                <a:lnTo>
                  <a:pt x="162" y="160"/>
                </a:lnTo>
                <a:lnTo>
                  <a:pt x="174" y="136"/>
                </a:lnTo>
                <a:lnTo>
                  <a:pt x="184" y="114"/>
                </a:lnTo>
                <a:lnTo>
                  <a:pt x="200" y="80"/>
                </a:lnTo>
                <a:lnTo>
                  <a:pt x="206" y="56"/>
                </a:lnTo>
                <a:lnTo>
                  <a:pt x="208" y="48"/>
                </a:lnTo>
                <a:lnTo>
                  <a:pt x="184" y="34"/>
                </a:lnTo>
                <a:lnTo>
                  <a:pt x="162" y="22"/>
                </a:lnTo>
                <a:lnTo>
                  <a:pt x="162" y="22"/>
                </a:lnTo>
                <a:lnTo>
                  <a:pt x="160" y="14"/>
                </a:lnTo>
                <a:lnTo>
                  <a:pt x="154" y="8"/>
                </a:lnTo>
                <a:lnTo>
                  <a:pt x="154" y="8"/>
                </a:lnTo>
                <a:lnTo>
                  <a:pt x="146" y="4"/>
                </a:lnTo>
                <a:lnTo>
                  <a:pt x="138" y="4"/>
                </a:lnTo>
                <a:lnTo>
                  <a:pt x="130" y="4"/>
                </a:lnTo>
                <a:lnTo>
                  <a:pt x="122" y="8"/>
                </a:lnTo>
                <a:lnTo>
                  <a:pt x="122" y="8"/>
                </a:lnTo>
                <a:lnTo>
                  <a:pt x="116" y="14"/>
                </a:lnTo>
                <a:lnTo>
                  <a:pt x="110" y="20"/>
                </a:lnTo>
                <a:lnTo>
                  <a:pt x="104" y="40"/>
                </a:lnTo>
                <a:lnTo>
                  <a:pt x="104" y="40"/>
                </a:lnTo>
                <a:lnTo>
                  <a:pt x="98" y="64"/>
                </a:lnTo>
                <a:lnTo>
                  <a:pt x="92" y="80"/>
                </a:lnTo>
                <a:lnTo>
                  <a:pt x="84" y="98"/>
                </a:lnTo>
                <a:lnTo>
                  <a:pt x="84" y="98"/>
                </a:lnTo>
                <a:lnTo>
                  <a:pt x="78" y="108"/>
                </a:lnTo>
                <a:lnTo>
                  <a:pt x="70" y="116"/>
                </a:lnTo>
                <a:lnTo>
                  <a:pt x="56" y="128"/>
                </a:lnTo>
                <a:lnTo>
                  <a:pt x="56" y="128"/>
                </a:lnTo>
                <a:lnTo>
                  <a:pt x="54" y="126"/>
                </a:lnTo>
                <a:lnTo>
                  <a:pt x="54" y="126"/>
                </a:lnTo>
                <a:lnTo>
                  <a:pt x="50" y="126"/>
                </a:lnTo>
                <a:lnTo>
                  <a:pt x="44" y="126"/>
                </a:lnTo>
                <a:lnTo>
                  <a:pt x="40" y="128"/>
                </a:lnTo>
                <a:lnTo>
                  <a:pt x="36" y="134"/>
                </a:lnTo>
                <a:lnTo>
                  <a:pt x="36" y="134"/>
                </a:lnTo>
                <a:lnTo>
                  <a:pt x="34" y="138"/>
                </a:lnTo>
                <a:lnTo>
                  <a:pt x="36" y="144"/>
                </a:lnTo>
                <a:lnTo>
                  <a:pt x="38" y="148"/>
                </a:lnTo>
                <a:lnTo>
                  <a:pt x="42" y="152"/>
                </a:lnTo>
                <a:lnTo>
                  <a:pt x="42" y="152"/>
                </a:lnTo>
                <a:close/>
                <a:moveTo>
                  <a:pt x="158" y="48"/>
                </a:moveTo>
                <a:lnTo>
                  <a:pt x="158" y="48"/>
                </a:lnTo>
                <a:lnTo>
                  <a:pt x="162" y="46"/>
                </a:lnTo>
                <a:lnTo>
                  <a:pt x="166" y="46"/>
                </a:lnTo>
                <a:lnTo>
                  <a:pt x="166" y="46"/>
                </a:lnTo>
                <a:lnTo>
                  <a:pt x="168" y="50"/>
                </a:lnTo>
                <a:lnTo>
                  <a:pt x="168" y="54"/>
                </a:lnTo>
                <a:lnTo>
                  <a:pt x="168" y="54"/>
                </a:lnTo>
                <a:lnTo>
                  <a:pt x="152" y="76"/>
                </a:lnTo>
                <a:lnTo>
                  <a:pt x="136" y="100"/>
                </a:lnTo>
                <a:lnTo>
                  <a:pt x="116" y="134"/>
                </a:lnTo>
                <a:lnTo>
                  <a:pt x="116" y="134"/>
                </a:lnTo>
                <a:lnTo>
                  <a:pt x="96" y="168"/>
                </a:lnTo>
                <a:lnTo>
                  <a:pt x="84" y="194"/>
                </a:lnTo>
                <a:lnTo>
                  <a:pt x="74" y="216"/>
                </a:lnTo>
                <a:lnTo>
                  <a:pt x="74" y="216"/>
                </a:lnTo>
                <a:lnTo>
                  <a:pt x="72" y="220"/>
                </a:lnTo>
                <a:lnTo>
                  <a:pt x="68" y="220"/>
                </a:lnTo>
                <a:lnTo>
                  <a:pt x="68" y="220"/>
                </a:lnTo>
                <a:lnTo>
                  <a:pt x="66" y="220"/>
                </a:lnTo>
                <a:lnTo>
                  <a:pt x="66" y="220"/>
                </a:lnTo>
                <a:lnTo>
                  <a:pt x="64" y="218"/>
                </a:lnTo>
                <a:lnTo>
                  <a:pt x="62" y="212"/>
                </a:lnTo>
                <a:lnTo>
                  <a:pt x="62" y="212"/>
                </a:lnTo>
                <a:lnTo>
                  <a:pt x="74" y="188"/>
                </a:lnTo>
                <a:lnTo>
                  <a:pt x="86" y="162"/>
                </a:lnTo>
                <a:lnTo>
                  <a:pt x="106" y="128"/>
                </a:lnTo>
                <a:lnTo>
                  <a:pt x="106" y="128"/>
                </a:lnTo>
                <a:lnTo>
                  <a:pt x="126" y="92"/>
                </a:lnTo>
                <a:lnTo>
                  <a:pt x="142" y="68"/>
                </a:lnTo>
                <a:lnTo>
                  <a:pt x="158" y="48"/>
                </a:lnTo>
                <a:lnTo>
                  <a:pt x="158" y="48"/>
                </a:lnTo>
                <a:close/>
                <a:moveTo>
                  <a:pt x="120" y="44"/>
                </a:moveTo>
                <a:lnTo>
                  <a:pt x="120" y="44"/>
                </a:lnTo>
                <a:lnTo>
                  <a:pt x="124" y="28"/>
                </a:lnTo>
                <a:lnTo>
                  <a:pt x="128" y="24"/>
                </a:lnTo>
                <a:lnTo>
                  <a:pt x="130" y="20"/>
                </a:lnTo>
                <a:lnTo>
                  <a:pt x="130" y="20"/>
                </a:lnTo>
                <a:lnTo>
                  <a:pt x="134" y="20"/>
                </a:lnTo>
                <a:lnTo>
                  <a:pt x="138" y="20"/>
                </a:lnTo>
                <a:lnTo>
                  <a:pt x="144" y="22"/>
                </a:lnTo>
                <a:lnTo>
                  <a:pt x="144" y="22"/>
                </a:lnTo>
                <a:lnTo>
                  <a:pt x="148" y="26"/>
                </a:lnTo>
                <a:lnTo>
                  <a:pt x="148" y="30"/>
                </a:lnTo>
                <a:lnTo>
                  <a:pt x="148" y="34"/>
                </a:lnTo>
                <a:lnTo>
                  <a:pt x="148" y="34"/>
                </a:lnTo>
                <a:lnTo>
                  <a:pt x="128" y="58"/>
                </a:lnTo>
                <a:lnTo>
                  <a:pt x="104" y="94"/>
                </a:lnTo>
                <a:lnTo>
                  <a:pt x="104" y="94"/>
                </a:lnTo>
                <a:lnTo>
                  <a:pt x="114" y="66"/>
                </a:lnTo>
                <a:lnTo>
                  <a:pt x="120" y="44"/>
                </a:lnTo>
                <a:lnTo>
                  <a:pt x="120" y="44"/>
                </a:lnTo>
                <a:close/>
                <a:moveTo>
                  <a:pt x="50" y="270"/>
                </a:moveTo>
                <a:lnTo>
                  <a:pt x="50" y="270"/>
                </a:lnTo>
                <a:lnTo>
                  <a:pt x="34" y="262"/>
                </a:lnTo>
                <a:lnTo>
                  <a:pt x="38" y="240"/>
                </a:lnTo>
                <a:lnTo>
                  <a:pt x="80" y="264"/>
                </a:lnTo>
                <a:lnTo>
                  <a:pt x="64" y="280"/>
                </a:lnTo>
                <a:lnTo>
                  <a:pt x="64" y="280"/>
                </a:lnTo>
                <a:lnTo>
                  <a:pt x="50" y="270"/>
                </a:lnTo>
                <a:lnTo>
                  <a:pt x="50" y="270"/>
                </a:lnTo>
                <a:close/>
                <a:moveTo>
                  <a:pt x="212" y="36"/>
                </a:moveTo>
                <a:lnTo>
                  <a:pt x="170" y="12"/>
                </a:lnTo>
                <a:lnTo>
                  <a:pt x="170" y="12"/>
                </a:lnTo>
                <a:lnTo>
                  <a:pt x="176" y="4"/>
                </a:lnTo>
                <a:lnTo>
                  <a:pt x="184" y="0"/>
                </a:lnTo>
                <a:lnTo>
                  <a:pt x="194" y="0"/>
                </a:lnTo>
                <a:lnTo>
                  <a:pt x="204" y="2"/>
                </a:lnTo>
                <a:lnTo>
                  <a:pt x="204" y="2"/>
                </a:lnTo>
                <a:lnTo>
                  <a:pt x="210" y="8"/>
                </a:lnTo>
                <a:lnTo>
                  <a:pt x="214" y="18"/>
                </a:lnTo>
                <a:lnTo>
                  <a:pt x="216" y="26"/>
                </a:lnTo>
                <a:lnTo>
                  <a:pt x="212" y="36"/>
                </a:lnTo>
                <a:lnTo>
                  <a:pt x="212" y="36"/>
                </a:lnTo>
                <a:close/>
                <a:moveTo>
                  <a:pt x="336" y="212"/>
                </a:moveTo>
                <a:lnTo>
                  <a:pt x="336" y="212"/>
                </a:lnTo>
                <a:lnTo>
                  <a:pt x="334" y="216"/>
                </a:lnTo>
                <a:lnTo>
                  <a:pt x="332" y="218"/>
                </a:lnTo>
                <a:lnTo>
                  <a:pt x="330" y="222"/>
                </a:lnTo>
                <a:lnTo>
                  <a:pt x="326" y="222"/>
                </a:lnTo>
                <a:lnTo>
                  <a:pt x="326" y="222"/>
                </a:lnTo>
                <a:lnTo>
                  <a:pt x="292" y="222"/>
                </a:lnTo>
                <a:lnTo>
                  <a:pt x="264" y="226"/>
                </a:lnTo>
                <a:lnTo>
                  <a:pt x="240" y="228"/>
                </a:lnTo>
                <a:lnTo>
                  <a:pt x="220" y="234"/>
                </a:lnTo>
                <a:lnTo>
                  <a:pt x="206" y="240"/>
                </a:lnTo>
                <a:lnTo>
                  <a:pt x="196" y="246"/>
                </a:lnTo>
                <a:lnTo>
                  <a:pt x="190" y="252"/>
                </a:lnTo>
                <a:lnTo>
                  <a:pt x="188" y="260"/>
                </a:lnTo>
                <a:lnTo>
                  <a:pt x="188" y="260"/>
                </a:lnTo>
                <a:lnTo>
                  <a:pt x="188" y="264"/>
                </a:lnTo>
                <a:lnTo>
                  <a:pt x="192" y="270"/>
                </a:lnTo>
                <a:lnTo>
                  <a:pt x="204" y="278"/>
                </a:lnTo>
                <a:lnTo>
                  <a:pt x="204" y="278"/>
                </a:lnTo>
                <a:lnTo>
                  <a:pt x="212" y="284"/>
                </a:lnTo>
                <a:lnTo>
                  <a:pt x="220" y="292"/>
                </a:lnTo>
                <a:lnTo>
                  <a:pt x="226" y="302"/>
                </a:lnTo>
                <a:lnTo>
                  <a:pt x="228" y="308"/>
                </a:lnTo>
                <a:lnTo>
                  <a:pt x="228" y="314"/>
                </a:lnTo>
                <a:lnTo>
                  <a:pt x="228" y="314"/>
                </a:lnTo>
                <a:lnTo>
                  <a:pt x="228" y="324"/>
                </a:lnTo>
                <a:lnTo>
                  <a:pt x="222" y="334"/>
                </a:lnTo>
                <a:lnTo>
                  <a:pt x="214" y="342"/>
                </a:lnTo>
                <a:lnTo>
                  <a:pt x="200" y="350"/>
                </a:lnTo>
                <a:lnTo>
                  <a:pt x="184" y="356"/>
                </a:lnTo>
                <a:lnTo>
                  <a:pt x="166" y="362"/>
                </a:lnTo>
                <a:lnTo>
                  <a:pt x="142" y="368"/>
                </a:lnTo>
                <a:lnTo>
                  <a:pt x="116" y="372"/>
                </a:lnTo>
                <a:lnTo>
                  <a:pt x="116" y="372"/>
                </a:lnTo>
                <a:lnTo>
                  <a:pt x="78" y="376"/>
                </a:lnTo>
                <a:lnTo>
                  <a:pt x="44" y="378"/>
                </a:lnTo>
                <a:lnTo>
                  <a:pt x="10" y="378"/>
                </a:lnTo>
                <a:lnTo>
                  <a:pt x="10" y="378"/>
                </a:lnTo>
                <a:lnTo>
                  <a:pt x="6" y="378"/>
                </a:lnTo>
                <a:lnTo>
                  <a:pt x="2" y="376"/>
                </a:lnTo>
                <a:lnTo>
                  <a:pt x="0" y="372"/>
                </a:lnTo>
                <a:lnTo>
                  <a:pt x="0" y="368"/>
                </a:lnTo>
                <a:lnTo>
                  <a:pt x="0" y="368"/>
                </a:lnTo>
                <a:lnTo>
                  <a:pt x="0" y="364"/>
                </a:lnTo>
                <a:lnTo>
                  <a:pt x="2" y="362"/>
                </a:lnTo>
                <a:lnTo>
                  <a:pt x="6" y="360"/>
                </a:lnTo>
                <a:lnTo>
                  <a:pt x="10" y="358"/>
                </a:lnTo>
                <a:lnTo>
                  <a:pt x="10" y="358"/>
                </a:lnTo>
                <a:lnTo>
                  <a:pt x="54" y="358"/>
                </a:lnTo>
                <a:lnTo>
                  <a:pt x="92" y="354"/>
                </a:lnTo>
                <a:lnTo>
                  <a:pt x="126" y="350"/>
                </a:lnTo>
                <a:lnTo>
                  <a:pt x="156" y="344"/>
                </a:lnTo>
                <a:lnTo>
                  <a:pt x="178" y="338"/>
                </a:lnTo>
                <a:lnTo>
                  <a:pt x="194" y="330"/>
                </a:lnTo>
                <a:lnTo>
                  <a:pt x="206" y="322"/>
                </a:lnTo>
                <a:lnTo>
                  <a:pt x="208" y="318"/>
                </a:lnTo>
                <a:lnTo>
                  <a:pt x="208" y="314"/>
                </a:lnTo>
                <a:lnTo>
                  <a:pt x="208" y="314"/>
                </a:lnTo>
                <a:lnTo>
                  <a:pt x="208" y="310"/>
                </a:lnTo>
                <a:lnTo>
                  <a:pt x="204" y="304"/>
                </a:lnTo>
                <a:lnTo>
                  <a:pt x="192" y="294"/>
                </a:lnTo>
                <a:lnTo>
                  <a:pt x="192" y="294"/>
                </a:lnTo>
                <a:lnTo>
                  <a:pt x="184" y="288"/>
                </a:lnTo>
                <a:lnTo>
                  <a:pt x="176" y="282"/>
                </a:lnTo>
                <a:lnTo>
                  <a:pt x="170" y="272"/>
                </a:lnTo>
                <a:lnTo>
                  <a:pt x="168" y="266"/>
                </a:lnTo>
                <a:lnTo>
                  <a:pt x="168" y="260"/>
                </a:lnTo>
                <a:lnTo>
                  <a:pt x="168" y="260"/>
                </a:lnTo>
                <a:lnTo>
                  <a:pt x="168" y="250"/>
                </a:lnTo>
                <a:lnTo>
                  <a:pt x="172" y="242"/>
                </a:lnTo>
                <a:lnTo>
                  <a:pt x="178" y="234"/>
                </a:lnTo>
                <a:lnTo>
                  <a:pt x="186" y="228"/>
                </a:lnTo>
                <a:lnTo>
                  <a:pt x="194" y="224"/>
                </a:lnTo>
                <a:lnTo>
                  <a:pt x="204" y="218"/>
                </a:lnTo>
                <a:lnTo>
                  <a:pt x="228" y="212"/>
                </a:lnTo>
                <a:lnTo>
                  <a:pt x="254" y="206"/>
                </a:lnTo>
                <a:lnTo>
                  <a:pt x="280" y="204"/>
                </a:lnTo>
                <a:lnTo>
                  <a:pt x="326" y="202"/>
                </a:lnTo>
                <a:lnTo>
                  <a:pt x="326" y="202"/>
                </a:lnTo>
                <a:lnTo>
                  <a:pt x="330" y="202"/>
                </a:lnTo>
                <a:lnTo>
                  <a:pt x="332" y="204"/>
                </a:lnTo>
                <a:lnTo>
                  <a:pt x="334" y="208"/>
                </a:lnTo>
                <a:lnTo>
                  <a:pt x="336" y="212"/>
                </a:lnTo>
                <a:lnTo>
                  <a:pt x="336" y="212"/>
                </a:lnTo>
                <a:close/>
                <a:moveTo>
                  <a:pt x="68" y="304"/>
                </a:moveTo>
                <a:lnTo>
                  <a:pt x="10" y="338"/>
                </a:lnTo>
                <a:lnTo>
                  <a:pt x="10" y="270"/>
                </a:lnTo>
                <a:lnTo>
                  <a:pt x="10" y="270"/>
                </a:lnTo>
                <a:lnTo>
                  <a:pt x="16" y="268"/>
                </a:lnTo>
                <a:lnTo>
                  <a:pt x="22" y="270"/>
                </a:lnTo>
                <a:lnTo>
                  <a:pt x="30" y="270"/>
                </a:lnTo>
                <a:lnTo>
                  <a:pt x="40" y="274"/>
                </a:lnTo>
                <a:lnTo>
                  <a:pt x="24" y="302"/>
                </a:lnTo>
                <a:lnTo>
                  <a:pt x="24" y="302"/>
                </a:lnTo>
                <a:lnTo>
                  <a:pt x="22" y="308"/>
                </a:lnTo>
                <a:lnTo>
                  <a:pt x="26" y="310"/>
                </a:lnTo>
                <a:lnTo>
                  <a:pt x="26" y="310"/>
                </a:lnTo>
                <a:lnTo>
                  <a:pt x="28" y="312"/>
                </a:lnTo>
                <a:lnTo>
                  <a:pt x="28" y="312"/>
                </a:lnTo>
                <a:lnTo>
                  <a:pt x="32" y="310"/>
                </a:lnTo>
                <a:lnTo>
                  <a:pt x="34" y="308"/>
                </a:lnTo>
                <a:lnTo>
                  <a:pt x="50" y="280"/>
                </a:lnTo>
                <a:lnTo>
                  <a:pt x="50" y="280"/>
                </a:lnTo>
                <a:lnTo>
                  <a:pt x="58" y="286"/>
                </a:lnTo>
                <a:lnTo>
                  <a:pt x="64" y="292"/>
                </a:lnTo>
                <a:lnTo>
                  <a:pt x="66" y="298"/>
                </a:lnTo>
                <a:lnTo>
                  <a:pt x="68" y="304"/>
                </a:lnTo>
                <a:lnTo>
                  <a:pt x="68" y="304"/>
                </a:lnTo>
                <a:close/>
              </a:path>
            </a:pathLst>
          </a:custGeom>
          <a:solidFill>
            <a:schemeClr val="accent4">
              <a:lumMod val="20000"/>
              <a:lumOff val="80000"/>
            </a:schemeClr>
          </a:solidFill>
          <a:ln>
            <a:solidFill>
              <a:schemeClr val="accent4">
                <a:lumMod val="75000"/>
              </a:schemeClr>
            </a:solidFill>
          </a:ln>
        </p:spPr>
        <p:txBody>
          <a:bodyPr vert="horz" wrap="square" lIns="91440" tIns="45720" rIns="91440" bIns="45720" numCol="1" anchor="t" anchorCtr="0" compatLnSpc="1">
            <a:prstTxWarp prst="textNoShape">
              <a:avLst/>
            </a:prstTxWarp>
          </a:bodyPr>
          <a:lstStyle/>
          <a:p>
            <a:pPr defTabSz="913629"/>
            <a:endParaRPr lang="en-GB" sz="1900">
              <a:solidFill>
                <a:prstClr val="black"/>
              </a:solidFill>
            </a:endParaRPr>
          </a:p>
        </p:txBody>
      </p:sp>
    </p:spTree>
    <p:extLst>
      <p:ext uri="{BB962C8B-B14F-4D97-AF65-F5344CB8AC3E}">
        <p14:creationId xmlns:p14="http://schemas.microsoft.com/office/powerpoint/2010/main" val="305468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CFECB12-C832-C54E-91B0-5AB17ED2B87D}"/>
              </a:ext>
            </a:extLst>
          </p:cNvPr>
          <p:cNvPicPr>
            <a:picLocks noChangeAspect="1"/>
          </p:cNvPicPr>
          <p:nvPr/>
        </p:nvPicPr>
        <p:blipFill rotWithShape="1">
          <a:blip r:embed="rId3"/>
          <a:srcRect l="5421" t="15934" r="22583" b="48570"/>
          <a:stretch/>
        </p:blipFill>
        <p:spPr>
          <a:xfrm>
            <a:off x="0" y="0"/>
            <a:ext cx="12192001" cy="68580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pic>
        <p:nvPicPr>
          <p:cNvPr id="6" name="Picture 5" descr="Icon&#10;&#10;Description automatically generated">
            <a:extLst>
              <a:ext uri="{FF2B5EF4-FFF2-40B4-BE49-F238E27FC236}">
                <a16:creationId xmlns:a16="http://schemas.microsoft.com/office/drawing/2014/main" id="{0E4616DE-583F-864C-B285-3FC67E170CAA}"/>
              </a:ext>
            </a:extLst>
          </p:cNvPr>
          <p:cNvPicPr>
            <a:picLocks noChangeAspect="1"/>
          </p:cNvPicPr>
          <p:nvPr/>
        </p:nvPicPr>
        <p:blipFill>
          <a:blip r:embed="rId5"/>
          <a:stretch>
            <a:fillRect/>
          </a:stretch>
        </p:blipFill>
        <p:spPr>
          <a:xfrm>
            <a:off x="-412154" y="-72730"/>
            <a:ext cx="1954705" cy="2144252"/>
          </a:xfrm>
          <a:prstGeom prst="rect">
            <a:avLst/>
          </a:prstGeom>
        </p:spPr>
      </p:pic>
      <p:sp>
        <p:nvSpPr>
          <p:cNvPr id="7" name="Title 1">
            <a:extLst>
              <a:ext uri="{FF2B5EF4-FFF2-40B4-BE49-F238E27FC236}">
                <a16:creationId xmlns:a16="http://schemas.microsoft.com/office/drawing/2014/main" id="{1F8D830B-EDCE-E64C-BD97-4A07D2CCEE31}"/>
              </a:ext>
            </a:extLst>
          </p:cNvPr>
          <p:cNvSpPr txBox="1">
            <a:spLocks/>
          </p:cNvSpPr>
          <p:nvPr/>
        </p:nvSpPr>
        <p:spPr>
          <a:xfrm>
            <a:off x="1530936" y="1801906"/>
            <a:ext cx="6018179" cy="16270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Arial" panose="020B0604020202020204" pitchFamily="34" charset="0"/>
                <a:cs typeface="Arial" panose="020B0604020202020204" pitchFamily="34" charset="0"/>
              </a:rPr>
              <a:t>Foreword</a:t>
            </a:r>
          </a:p>
        </p:txBody>
      </p:sp>
      <p:sp>
        <p:nvSpPr>
          <p:cNvPr id="9" name="Rectangle 8"/>
          <p:cNvSpPr/>
          <p:nvPr/>
        </p:nvSpPr>
        <p:spPr>
          <a:xfrm>
            <a:off x="1542551" y="2645668"/>
            <a:ext cx="8563287" cy="3847207"/>
          </a:xfrm>
          <a:prstGeom prst="rect">
            <a:avLst/>
          </a:prstGeom>
        </p:spPr>
        <p:txBody>
          <a:bodyPr wrap="square">
            <a:spAutoFit/>
          </a:bodyPr>
          <a:lstStyle/>
          <a:p>
            <a:pPr algn="just"/>
            <a:r>
              <a:rPr lang="en-GB" sz="1400" i="1" dirty="0">
                <a:latin typeface="Arial" panose="020B0604020202020204" pitchFamily="34" charset="0"/>
                <a:cs typeface="Arial" panose="020B0604020202020204" pitchFamily="34" charset="0"/>
              </a:rPr>
              <a:t>I am so pleased to welcome you to our People Strategy, one of seven enabling strategies that underpins the overall Trust Strategy. This is an ambitious and exciting strategy that sets out a four-year vision of how we will support our people (our staff members, temporary workers, volunteers and students) to be the best they can be and to provide the best possible care to our patients and communities. </a:t>
            </a:r>
          </a:p>
          <a:p>
            <a:pPr algn="just"/>
            <a:endParaRPr lang="en-GB" sz="500" i="1"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Over the past two years, all of our people have worked incredibly hard to support the delivery of care to our patients during the COVID-19 pandemic. We know how challenging that has been and that is why every element of this strategy is focused on providing the best experience and support for our people, both now and for the future.</a:t>
            </a:r>
          </a:p>
          <a:p>
            <a:pPr algn="just"/>
            <a:endParaRPr lang="en-GB" sz="500" i="1"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Ensuring that everyone’s voice is represented is a key component of this strategy. It has been developed by talking to our people about what is important to them. I would like to thank everyone who has contributed to the development of this document.</a:t>
            </a:r>
          </a:p>
          <a:p>
            <a:pPr algn="just"/>
            <a:endParaRPr lang="en-GB" sz="500" i="1"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As we move forward with the delivery of the strategy over the next four years, we will continue to talk with and listen to our people about how we best achieve our aims. We will also work hard to ensure that each element is delivered in line with our Trust values of Respect, Teamwork, Improvement and Caring, and that inclusion and wellbeing are at the heart of everything we do. </a:t>
            </a:r>
          </a:p>
          <a:p>
            <a:pPr algn="just"/>
            <a:endParaRPr lang="en-GB" sz="500" i="1" dirty="0">
              <a:latin typeface="Arial" panose="020B0604020202020204" pitchFamily="34" charset="0"/>
              <a:cs typeface="Arial" panose="020B0604020202020204" pitchFamily="34" charset="0"/>
            </a:endParaRPr>
          </a:p>
          <a:p>
            <a:pPr algn="just"/>
            <a:r>
              <a:rPr lang="en-GB" sz="1400" i="1" dirty="0">
                <a:latin typeface="Arial" panose="020B0604020202020204" pitchFamily="34" charset="0"/>
                <a:cs typeface="Arial" panose="020B0604020202020204" pitchFamily="34" charset="0"/>
              </a:rPr>
              <a:t>I am looking forward to working with you all to deliver this exciting and dynamic People Strategy.</a:t>
            </a:r>
            <a:endParaRPr lang="en-GB" i="1" dirty="0">
              <a:latin typeface="Arial" panose="020B0604020202020204" pitchFamily="34" charset="0"/>
              <a:cs typeface="Arial" panose="020B0604020202020204" pitchFamily="34" charset="0"/>
            </a:endParaRPr>
          </a:p>
        </p:txBody>
      </p:sp>
      <p:sp>
        <p:nvSpPr>
          <p:cNvPr id="10" name="Rectangle 9"/>
          <p:cNvSpPr/>
          <p:nvPr/>
        </p:nvSpPr>
        <p:spPr>
          <a:xfrm>
            <a:off x="9767981" y="6090359"/>
            <a:ext cx="6096000" cy="523220"/>
          </a:xfrm>
          <a:prstGeom prst="rect">
            <a:avLst/>
          </a:prstGeom>
        </p:spPr>
        <p:txBody>
          <a:bodyPr>
            <a:spAutoFit/>
          </a:bodyPr>
          <a:lstStyle/>
          <a:p>
            <a:pPr algn="just"/>
            <a:r>
              <a:rPr lang="en-GB" sz="1400" b="1" dirty="0">
                <a:latin typeface="Arial" panose="020B0604020202020204" pitchFamily="34" charset="0"/>
                <a:ea typeface="Calibri" panose="020F0502020204030204" pitchFamily="34" charset="0"/>
                <a:cs typeface="Arial" panose="020B0604020202020204" pitchFamily="34" charset="0"/>
              </a:rPr>
              <a:t>Deborah Smith</a:t>
            </a:r>
          </a:p>
          <a:p>
            <a:pPr algn="just"/>
            <a:r>
              <a:rPr lang="en-GB" sz="1400" b="1" dirty="0">
                <a:latin typeface="Arial" panose="020B0604020202020204" pitchFamily="34" charset="0"/>
                <a:ea typeface="Calibri" panose="020F0502020204030204" pitchFamily="34" charset="0"/>
                <a:cs typeface="Arial" panose="020B0604020202020204" pitchFamily="34" charset="0"/>
              </a:rPr>
              <a:t>Chief People Officer</a:t>
            </a:r>
          </a:p>
        </p:txBody>
      </p:sp>
    </p:spTree>
    <p:extLst>
      <p:ext uri="{BB962C8B-B14F-4D97-AF65-F5344CB8AC3E}">
        <p14:creationId xmlns:p14="http://schemas.microsoft.com/office/powerpoint/2010/main" val="2764584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3CE07E-E9C5-F947-B292-C2A239C6B94F}"/>
              </a:ext>
            </a:extLst>
          </p:cNvPr>
          <p:cNvPicPr>
            <a:picLocks noChangeAspect="1"/>
          </p:cNvPicPr>
          <p:nvPr/>
        </p:nvPicPr>
        <p:blipFill rotWithShape="1">
          <a:blip r:embed="rId3"/>
          <a:srcRect l="18872" t="27280" b="15257"/>
          <a:stretch/>
        </p:blipFill>
        <p:spPr>
          <a:xfrm>
            <a:off x="0" y="0"/>
            <a:ext cx="8486624" cy="6858000"/>
          </a:xfrm>
          <a:prstGeom prst="rect">
            <a:avLst/>
          </a:prstGeom>
        </p:spPr>
      </p:pic>
      <p:sp>
        <p:nvSpPr>
          <p:cNvPr id="2" name="Title 1">
            <a:extLst>
              <a:ext uri="{FF2B5EF4-FFF2-40B4-BE49-F238E27FC236}">
                <a16:creationId xmlns:a16="http://schemas.microsoft.com/office/drawing/2014/main" id="{1F8D830B-EDCE-E64C-BD97-4A07D2CCEE31}"/>
              </a:ext>
            </a:extLst>
          </p:cNvPr>
          <p:cNvSpPr>
            <a:spLocks noGrp="1"/>
          </p:cNvSpPr>
          <p:nvPr>
            <p:ph type="ctrTitle"/>
          </p:nvPr>
        </p:nvSpPr>
        <p:spPr>
          <a:xfrm>
            <a:off x="571444" y="1384813"/>
            <a:ext cx="5998032" cy="2882144"/>
          </a:xfrm>
        </p:spPr>
        <p:txBody>
          <a:bodyPr anchor="t">
            <a:noAutofit/>
          </a:bodyPr>
          <a:lstStyle/>
          <a:p>
            <a:pPr algn="l"/>
            <a:r>
              <a:rPr lang="en-US" sz="3500" b="1" dirty="0">
                <a:solidFill>
                  <a:schemeClr val="bg1"/>
                </a:solidFill>
                <a:latin typeface="Arial" panose="020B0604020202020204" pitchFamily="34" charset="0"/>
                <a:cs typeface="Arial" panose="020B0604020202020204" pitchFamily="34" charset="0"/>
              </a:rPr>
              <a:t>Appendices</a:t>
            </a:r>
            <a:br>
              <a:rPr lang="en-US" sz="3500" b="1"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Glossary of Terms</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Key Actions</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Strategic Alignment</a:t>
            </a:r>
          </a:p>
        </p:txBody>
      </p:sp>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4"/>
          <a:stretch>
            <a:fillRect/>
          </a:stretch>
        </p:blipFill>
        <p:spPr>
          <a:xfrm>
            <a:off x="9993217" y="5955738"/>
            <a:ext cx="1778000" cy="533400"/>
          </a:xfrm>
          <a:prstGeom prst="rect">
            <a:avLst/>
          </a:prstGeom>
        </p:spPr>
      </p:pic>
      <p:pic>
        <p:nvPicPr>
          <p:cNvPr id="8" name="Picture 7" descr="Icon&#10;&#10;Description automatically generated">
            <a:extLst>
              <a:ext uri="{FF2B5EF4-FFF2-40B4-BE49-F238E27FC236}">
                <a16:creationId xmlns:a16="http://schemas.microsoft.com/office/drawing/2014/main" id="{FFA0D941-0C26-2340-85D0-5266A34CDB50}"/>
              </a:ext>
            </a:extLst>
          </p:cNvPr>
          <p:cNvPicPr>
            <a:picLocks noChangeAspect="1"/>
          </p:cNvPicPr>
          <p:nvPr/>
        </p:nvPicPr>
        <p:blipFill>
          <a:blip r:embed="rId5"/>
          <a:stretch>
            <a:fillRect/>
          </a:stretch>
        </p:blipFill>
        <p:spPr>
          <a:xfrm>
            <a:off x="5291338" y="2968331"/>
            <a:ext cx="2428363" cy="3551787"/>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2169482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CFECB12-C832-C54E-91B0-5AB17ED2B87D}"/>
              </a:ext>
            </a:extLst>
          </p:cNvPr>
          <p:cNvPicPr>
            <a:picLocks noChangeAspect="1"/>
          </p:cNvPicPr>
          <p:nvPr/>
        </p:nvPicPr>
        <p:blipFill rotWithShape="1">
          <a:blip r:embed="rId3"/>
          <a:srcRect l="5421" t="15934" r="22583" b="48570"/>
          <a:stretch/>
        </p:blipFill>
        <p:spPr>
          <a:xfrm>
            <a:off x="-1" y="-1"/>
            <a:ext cx="12192001" cy="68580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pic>
        <p:nvPicPr>
          <p:cNvPr id="6" name="Picture 5" descr="Icon&#10;&#10;Description automatically generated">
            <a:extLst>
              <a:ext uri="{FF2B5EF4-FFF2-40B4-BE49-F238E27FC236}">
                <a16:creationId xmlns:a16="http://schemas.microsoft.com/office/drawing/2014/main" id="{0E4616DE-583F-864C-B285-3FC67E170CAA}"/>
              </a:ext>
            </a:extLst>
          </p:cNvPr>
          <p:cNvPicPr>
            <a:picLocks noChangeAspect="1"/>
          </p:cNvPicPr>
          <p:nvPr/>
        </p:nvPicPr>
        <p:blipFill>
          <a:blip r:embed="rId5"/>
          <a:stretch>
            <a:fillRect/>
          </a:stretch>
        </p:blipFill>
        <p:spPr>
          <a:xfrm>
            <a:off x="-412154" y="-72730"/>
            <a:ext cx="1954705" cy="2144252"/>
          </a:xfrm>
          <a:prstGeom prst="rect">
            <a:avLst/>
          </a:prstGeom>
        </p:spPr>
      </p:pic>
      <p:sp>
        <p:nvSpPr>
          <p:cNvPr id="7" name="Title 1">
            <a:extLst>
              <a:ext uri="{FF2B5EF4-FFF2-40B4-BE49-F238E27FC236}">
                <a16:creationId xmlns:a16="http://schemas.microsoft.com/office/drawing/2014/main" id="{1F8D830B-EDCE-E64C-BD97-4A07D2CCEE31}"/>
              </a:ext>
            </a:extLst>
          </p:cNvPr>
          <p:cNvSpPr txBox="1">
            <a:spLocks/>
          </p:cNvSpPr>
          <p:nvPr/>
        </p:nvSpPr>
        <p:spPr>
          <a:xfrm>
            <a:off x="1542551" y="1598217"/>
            <a:ext cx="6018179" cy="16270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1">
                    <a:lumMod val="75000"/>
                  </a:schemeClr>
                </a:solidFill>
                <a:latin typeface="Arial" panose="020B0604020202020204" pitchFamily="34" charset="0"/>
                <a:cs typeface="Arial" panose="020B0604020202020204" pitchFamily="34" charset="0"/>
              </a:rPr>
              <a:t>Glossary of Terms</a:t>
            </a:r>
          </a:p>
        </p:txBody>
      </p:sp>
      <p:sp>
        <p:nvSpPr>
          <p:cNvPr id="9" name="TextBox 8">
            <a:extLst>
              <a:ext uri="{FF2B5EF4-FFF2-40B4-BE49-F238E27FC236}">
                <a16:creationId xmlns:a16="http://schemas.microsoft.com/office/drawing/2014/main" id="{562094AE-43A9-4596-BF48-3C28F7C6B387}"/>
              </a:ext>
            </a:extLst>
          </p:cNvPr>
          <p:cNvSpPr txBox="1"/>
          <p:nvPr/>
        </p:nvSpPr>
        <p:spPr>
          <a:xfrm>
            <a:off x="396248" y="2666946"/>
            <a:ext cx="3677801" cy="5447645"/>
          </a:xfrm>
          <a:prstGeom prst="rect">
            <a:avLst/>
          </a:prstGeom>
          <a:noFill/>
        </p:spPr>
        <p:txBody>
          <a:bodyPr wrap="square" rtlCol="0">
            <a:spAutoFit/>
          </a:bodyPr>
          <a:lstStyle/>
          <a:p>
            <a:r>
              <a:rPr lang="en-GB" b="1" dirty="0">
                <a:solidFill>
                  <a:schemeClr val="accent1">
                    <a:lumMod val="75000"/>
                  </a:schemeClr>
                </a:solidFill>
                <a:latin typeface="Arial" panose="020B0604020202020204" pitchFamily="34" charset="0"/>
                <a:cs typeface="Arial" panose="020B0604020202020204" pitchFamily="34" charset="0"/>
              </a:rPr>
              <a:t>Anchor Institution</a:t>
            </a:r>
          </a:p>
          <a:p>
            <a:r>
              <a:rPr lang="en-GB" sz="1200" dirty="0">
                <a:latin typeface="Arial" panose="020B0604020202020204" pitchFamily="34" charset="0"/>
                <a:cs typeface="Arial" panose="020B0604020202020204" pitchFamily="34" charset="0"/>
              </a:rPr>
              <a:t>A large, typically non-profit, public sector organisation whose long-term sustainability is tied to the wellbeing of the populations they serve.</a:t>
            </a:r>
          </a:p>
          <a:p>
            <a:endParaRPr lang="en-GB" sz="1200" dirty="0">
              <a:latin typeface="Arial" panose="020B0604020202020204" pitchFamily="34" charset="0"/>
              <a:cs typeface="Arial" panose="020B0604020202020204" pitchFamily="34" charset="0"/>
            </a:endParaRPr>
          </a:p>
          <a:p>
            <a:r>
              <a:rPr lang="en-GB" b="1" dirty="0">
                <a:solidFill>
                  <a:schemeClr val="accent1">
                    <a:lumMod val="75000"/>
                  </a:schemeClr>
                </a:solidFill>
                <a:latin typeface="Arial" panose="020B0604020202020204" pitchFamily="34" charset="0"/>
                <a:cs typeface="Arial" panose="020B0604020202020204" pitchFamily="34" charset="0"/>
              </a:rPr>
              <a:t>Partners</a:t>
            </a:r>
          </a:p>
          <a:p>
            <a:r>
              <a:rPr lang="en-GB" sz="1200" dirty="0">
                <a:latin typeface="Arial" panose="020B0604020202020204" pitchFamily="34" charset="0"/>
                <a:cs typeface="Arial" panose="020B0604020202020204" pitchFamily="34" charset="0"/>
              </a:rPr>
              <a:t>Local and regional organisations we will work with to provide care to our patients.</a:t>
            </a:r>
          </a:p>
          <a:p>
            <a:endParaRPr lang="en-GB" sz="1200" dirty="0">
              <a:latin typeface="Arial" panose="020B0604020202020204" pitchFamily="34" charset="0"/>
              <a:cs typeface="Arial" panose="020B0604020202020204" pitchFamily="34" charset="0"/>
            </a:endParaRPr>
          </a:p>
          <a:p>
            <a:r>
              <a:rPr lang="en-GB" b="1" dirty="0">
                <a:solidFill>
                  <a:schemeClr val="accent1">
                    <a:lumMod val="75000"/>
                  </a:schemeClr>
                </a:solidFill>
                <a:latin typeface="Arial" panose="020B0604020202020204" pitchFamily="34" charset="0"/>
                <a:cs typeface="Arial" panose="020B0604020202020204" pitchFamily="34" charset="0"/>
              </a:rPr>
              <a:t>People</a:t>
            </a:r>
          </a:p>
          <a:p>
            <a:r>
              <a:rPr lang="en-GB" sz="1200" dirty="0">
                <a:latin typeface="Arial" panose="020B0604020202020204" pitchFamily="34" charset="0"/>
                <a:cs typeface="Arial" panose="020B0604020202020204" pitchFamily="34" charset="0"/>
              </a:rPr>
              <a:t>A term to encompass anyone who is involved in supporting patient care. Staff, volunteers etc.</a:t>
            </a:r>
          </a:p>
          <a:p>
            <a:endParaRPr lang="en-GB" sz="1200" b="1" dirty="0">
              <a:latin typeface="Arial" panose="020B0604020202020204" pitchFamily="34" charset="0"/>
              <a:cs typeface="Arial" panose="020B0604020202020204" pitchFamily="34" charset="0"/>
            </a:endParaRPr>
          </a:p>
          <a:p>
            <a:r>
              <a:rPr lang="en-GB" b="1" dirty="0">
                <a:solidFill>
                  <a:schemeClr val="accent1">
                    <a:lumMod val="75000"/>
                  </a:schemeClr>
                </a:solidFill>
                <a:latin typeface="Arial" panose="020B0604020202020204" pitchFamily="34" charset="0"/>
                <a:cs typeface="Arial" panose="020B0604020202020204" pitchFamily="34" charset="0"/>
              </a:rPr>
              <a:t>Place</a:t>
            </a:r>
          </a:p>
          <a:p>
            <a:r>
              <a:rPr lang="en-GB" sz="1200" dirty="0">
                <a:latin typeface="Arial" panose="020B0604020202020204" pitchFamily="34" charset="0"/>
                <a:cs typeface="Arial" panose="020B0604020202020204" pitchFamily="34" charset="0"/>
              </a:rPr>
              <a:t>Otherwise known as a ‘locality’ or ‘neighbourhood’. Areas of populations within a system.</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dirty="0"/>
          </a:p>
        </p:txBody>
      </p:sp>
      <p:sp>
        <p:nvSpPr>
          <p:cNvPr id="10" name="TextBox 9">
            <a:extLst>
              <a:ext uri="{FF2B5EF4-FFF2-40B4-BE49-F238E27FC236}">
                <a16:creationId xmlns:a16="http://schemas.microsoft.com/office/drawing/2014/main" id="{B5F9A72F-A718-4A4D-9BB7-78EA0A9FBFD6}"/>
              </a:ext>
            </a:extLst>
          </p:cNvPr>
          <p:cNvSpPr txBox="1"/>
          <p:nvPr/>
        </p:nvSpPr>
        <p:spPr>
          <a:xfrm>
            <a:off x="4551638" y="2666946"/>
            <a:ext cx="3677801" cy="3600986"/>
          </a:xfrm>
          <a:prstGeom prst="rect">
            <a:avLst/>
          </a:prstGeom>
          <a:noFill/>
          <a:ln>
            <a:noFill/>
          </a:ln>
        </p:spPr>
        <p:txBody>
          <a:bodyPr wrap="square" rtlCol="0">
            <a:spAutoFit/>
          </a:bodyPr>
          <a:lstStyle/>
          <a:p>
            <a:r>
              <a:rPr lang="en-GB" b="1" dirty="0">
                <a:solidFill>
                  <a:schemeClr val="accent1">
                    <a:lumMod val="75000"/>
                  </a:schemeClr>
                </a:solidFill>
                <a:latin typeface="Arial" panose="020B0604020202020204" pitchFamily="34" charset="0"/>
                <a:cs typeface="Arial" panose="020B0604020202020204" pitchFamily="34" charset="0"/>
              </a:rPr>
              <a:t>Strategy</a:t>
            </a:r>
          </a:p>
          <a:p>
            <a:r>
              <a:rPr lang="en-GB" sz="1200" dirty="0">
                <a:latin typeface="Arial" panose="020B0604020202020204" pitchFamily="34" charset="0"/>
                <a:cs typeface="Arial" panose="020B0604020202020204" pitchFamily="34" charset="0"/>
              </a:rPr>
              <a:t>A plan of action that provides clear direction for all to work towards.</a:t>
            </a:r>
          </a:p>
          <a:p>
            <a:endParaRPr lang="en-GB" sz="1800" dirty="0">
              <a:solidFill>
                <a:schemeClr val="bg1"/>
              </a:solidFill>
              <a:latin typeface="Arial" panose="020B0604020202020204" pitchFamily="34" charset="0"/>
              <a:cs typeface="Arial" panose="020B0604020202020204" pitchFamily="34" charset="0"/>
            </a:endParaRPr>
          </a:p>
          <a:p>
            <a:r>
              <a:rPr lang="en-GB" b="1" dirty="0">
                <a:solidFill>
                  <a:schemeClr val="accent1">
                    <a:lumMod val="75000"/>
                  </a:schemeClr>
                </a:solidFill>
                <a:latin typeface="Arial" panose="020B0604020202020204" pitchFamily="34" charset="0"/>
                <a:cs typeface="Arial" panose="020B0604020202020204" pitchFamily="34" charset="0"/>
              </a:rPr>
              <a:t>System</a:t>
            </a:r>
          </a:p>
          <a:p>
            <a:r>
              <a:rPr lang="en-GB" sz="1200" dirty="0">
                <a:latin typeface="Arial" panose="020B0604020202020204" pitchFamily="34" charset="0"/>
                <a:cs typeface="Arial" panose="020B0604020202020204" pitchFamily="34" charset="0"/>
              </a:rPr>
              <a:t>Cheshire &amp; Merseyside Health and Care Partnership is a collection of NHS, local authority, voluntary, community, faith and social enterprise organisations from across the nine local authority areas that make up Cheshire and Merseyside.</a:t>
            </a: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dirty="0">
              <a:solidFill>
                <a:schemeClr val="bg1"/>
              </a:solidFill>
            </a:endParaRPr>
          </a:p>
        </p:txBody>
      </p:sp>
    </p:spTree>
    <p:extLst>
      <p:ext uri="{BB962C8B-B14F-4D97-AF65-F5344CB8AC3E}">
        <p14:creationId xmlns:p14="http://schemas.microsoft.com/office/powerpoint/2010/main" val="190872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E659C-A515-4CD8-8BC6-C28A5B7F023A}"/>
              </a:ext>
            </a:extLst>
          </p:cNvPr>
          <p:cNvSpPr txBox="1"/>
          <p:nvPr/>
        </p:nvSpPr>
        <p:spPr>
          <a:xfrm>
            <a:off x="454413" y="395464"/>
            <a:ext cx="7984738" cy="1077218"/>
          </a:xfrm>
          <a:prstGeom prst="rect">
            <a:avLst/>
          </a:prstGeom>
          <a:noFill/>
        </p:spPr>
        <p:txBody>
          <a:bodyPr wrap="squar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Key Actions: Looking after ourselves </a:t>
            </a:r>
          </a:p>
          <a:p>
            <a:r>
              <a:rPr lang="en-GB" sz="3200" b="1" dirty="0">
                <a:solidFill>
                  <a:schemeClr val="accent1">
                    <a:lumMod val="75000"/>
                  </a:schemeClr>
                </a:solidFill>
                <a:latin typeface="Arial" panose="020B0604020202020204" pitchFamily="34" charset="0"/>
                <a:cs typeface="Arial" panose="020B0604020202020204" pitchFamily="34" charset="0"/>
              </a:rPr>
              <a:t>and each other</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437371" y="1514929"/>
            <a:ext cx="9287118"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Vision: </a:t>
            </a:r>
            <a:r>
              <a:rPr lang="en-GB" sz="1600" b="1" i="1" dirty="0">
                <a:solidFill>
                  <a:schemeClr val="tx1">
                    <a:lumMod val="65000"/>
                    <a:lumOff val="35000"/>
                  </a:schemeClr>
                </a:solidFill>
                <a:latin typeface="Arial" panose="020B0604020202020204" pitchFamily="34" charset="0"/>
                <a:cs typeface="Arial" panose="020B0604020202020204" pitchFamily="34" charset="0"/>
              </a:rPr>
              <a:t>We will develop a wellbeing culture where supporting and enabling the holistic wellbeing of our people becomes the norm.</a:t>
            </a:r>
          </a:p>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To do this we will:</a:t>
            </a: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pic>
        <p:nvPicPr>
          <p:cNvPr id="7" name="Graphic 6" descr="Badge 1 outline">
            <a:extLst>
              <a:ext uri="{FF2B5EF4-FFF2-40B4-BE49-F238E27FC236}">
                <a16:creationId xmlns:a16="http://schemas.microsoft.com/office/drawing/2014/main" id="{58745884-1CC4-428B-A2B8-E3BB402B7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1529" y="-4271"/>
            <a:ext cx="2457760" cy="2457760"/>
          </a:xfrm>
          <a:prstGeom prst="rect">
            <a:avLst/>
          </a:prstGeom>
        </p:spPr>
      </p:pic>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668E9ECB-097B-406B-866D-620E4B4582CA}"/>
              </a:ext>
            </a:extLst>
          </p:cNvPr>
          <p:cNvGraphicFramePr>
            <a:graphicFrameLocks noGrp="1"/>
          </p:cNvGraphicFramePr>
          <p:nvPr>
            <p:extLst>
              <p:ext uri="{D42A27DB-BD31-4B8C-83A1-F6EECF244321}">
                <p14:modId xmlns:p14="http://schemas.microsoft.com/office/powerpoint/2010/main" val="737680344"/>
              </p:ext>
            </p:extLst>
          </p:nvPr>
        </p:nvGraphicFramePr>
        <p:xfrm>
          <a:off x="454412" y="2502285"/>
          <a:ext cx="8760228" cy="4236720"/>
        </p:xfrm>
        <a:graphic>
          <a:graphicData uri="http://schemas.openxmlformats.org/drawingml/2006/table">
            <a:tbl>
              <a:tblPr firstRow="1" bandRow="1">
                <a:tableStyleId>{5C22544A-7EE6-4342-B048-85BDC9FD1C3A}</a:tableStyleId>
              </a:tblPr>
              <a:tblGrid>
                <a:gridCol w="2190057">
                  <a:extLst>
                    <a:ext uri="{9D8B030D-6E8A-4147-A177-3AD203B41FA5}">
                      <a16:colId xmlns:a16="http://schemas.microsoft.com/office/drawing/2014/main" val="1674136903"/>
                    </a:ext>
                  </a:extLst>
                </a:gridCol>
                <a:gridCol w="2190057">
                  <a:extLst>
                    <a:ext uri="{9D8B030D-6E8A-4147-A177-3AD203B41FA5}">
                      <a16:colId xmlns:a16="http://schemas.microsoft.com/office/drawing/2014/main" val="1230436843"/>
                    </a:ext>
                  </a:extLst>
                </a:gridCol>
                <a:gridCol w="2190057">
                  <a:extLst>
                    <a:ext uri="{9D8B030D-6E8A-4147-A177-3AD203B41FA5}">
                      <a16:colId xmlns:a16="http://schemas.microsoft.com/office/drawing/2014/main" val="153022258"/>
                    </a:ext>
                  </a:extLst>
                </a:gridCol>
                <a:gridCol w="2190057">
                  <a:extLst>
                    <a:ext uri="{9D8B030D-6E8A-4147-A177-3AD203B41FA5}">
                      <a16:colId xmlns:a16="http://schemas.microsoft.com/office/drawing/2014/main" val="2670267719"/>
                    </a:ext>
                  </a:extLst>
                </a:gridCol>
              </a:tblGrid>
              <a:tr h="370840">
                <a:tc>
                  <a:txBody>
                    <a:bodyPr/>
                    <a:lstStyle/>
                    <a:p>
                      <a:pPr algn="ctr"/>
                      <a:r>
                        <a:rPr lang="en-GB" sz="1100" b="1" dirty="0">
                          <a:latin typeface="Arial" panose="020B0604020202020204" pitchFamily="34" charset="0"/>
                          <a:cs typeface="Arial" panose="020B0604020202020204" pitchFamily="34" charset="0"/>
                        </a:rPr>
                        <a:t>Deliver first class, innovative Occupational Health and Wellbeing Services</a:t>
                      </a:r>
                    </a:p>
                  </a:txBody>
                  <a:tcPr>
                    <a:solidFill>
                      <a:schemeClr val="accent4"/>
                    </a:solidFill>
                  </a:tcPr>
                </a:tc>
                <a:tc>
                  <a:txBody>
                    <a:bodyPr/>
                    <a:lstStyle/>
                    <a:p>
                      <a:pPr algn="ctr"/>
                      <a:r>
                        <a:rPr lang="en-GB" sz="1100" b="1" dirty="0">
                          <a:latin typeface="Arial" panose="020B0604020202020204" pitchFamily="34" charset="0"/>
                          <a:cs typeface="Arial" panose="020B0604020202020204" pitchFamily="34" charset="0"/>
                        </a:rPr>
                        <a:t>Equip our line managers and leaders with the knowledge, skills and tools to develop a wellbeing culture within their teams.</a:t>
                      </a:r>
                    </a:p>
                    <a:p>
                      <a:pPr algn="ctr"/>
                      <a:endParaRPr lang="en-GB" sz="1100" b="1" dirty="0">
                        <a:latin typeface="Arial" panose="020B0604020202020204" pitchFamily="34" charset="0"/>
                        <a:cs typeface="Arial" panose="020B0604020202020204" pitchFamily="34" charset="0"/>
                      </a:endParaRPr>
                    </a:p>
                  </a:txBody>
                  <a:tcPr>
                    <a:solidFill>
                      <a:schemeClr val="accent4"/>
                    </a:solidFill>
                  </a:tcPr>
                </a:tc>
                <a:tc>
                  <a:txBody>
                    <a:bodyPr/>
                    <a:lstStyle/>
                    <a:p>
                      <a:pPr algn="ctr"/>
                      <a:r>
                        <a:rPr lang="en-GB" sz="1100" b="1" dirty="0">
                          <a:latin typeface="Arial" panose="020B0604020202020204" pitchFamily="34" charset="0"/>
                          <a:cs typeface="Arial" panose="020B0604020202020204" pitchFamily="34" charset="0"/>
                        </a:rPr>
                        <a:t>Fully embrace flexible working across all roles.</a:t>
                      </a:r>
                    </a:p>
                    <a:p>
                      <a:pPr algn="ctr"/>
                      <a:endParaRPr lang="en-GB" sz="1100" b="1" dirty="0">
                        <a:latin typeface="Arial" panose="020B0604020202020204" pitchFamily="34" charset="0"/>
                        <a:cs typeface="Arial" panose="020B0604020202020204" pitchFamily="34" charset="0"/>
                      </a:endParaRPr>
                    </a:p>
                  </a:txBody>
                  <a:tcPr>
                    <a:solidFill>
                      <a:schemeClr val="accent4"/>
                    </a:solidFill>
                  </a:tcPr>
                </a:tc>
                <a:tc>
                  <a:txBody>
                    <a:bodyPr/>
                    <a:lstStyle/>
                    <a:p>
                      <a:pPr algn="ctr"/>
                      <a:r>
                        <a:rPr lang="en-GB" sz="1100" b="1" dirty="0">
                          <a:latin typeface="Arial" panose="020B0604020202020204" pitchFamily="34" charset="0"/>
                          <a:cs typeface="Arial" panose="020B0604020202020204" pitchFamily="34" charset="0"/>
                        </a:rPr>
                        <a:t>Create the conditions for civility and respect amongst our people.</a:t>
                      </a:r>
                    </a:p>
                    <a:p>
                      <a:pPr algn="ctr"/>
                      <a:endParaRPr lang="en-GB" sz="1100" b="1" dirty="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3802541786"/>
                  </a:ext>
                </a:extLst>
              </a:tr>
              <a:tr h="370840">
                <a:tc>
                  <a:txBody>
                    <a:bodyPr/>
                    <a:lstStyle/>
                    <a:p>
                      <a:pPr marL="171450" lvl="0" indent="-171450" algn="l">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Recognising the impact of the pandemic, continue to invest in mental health and wellbeing support.</a:t>
                      </a:r>
                    </a:p>
                    <a:p>
                      <a:pPr marL="171450" lvl="0" indent="-171450" algn="l">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Enhance our physical wellbeing offers.</a:t>
                      </a:r>
                    </a:p>
                    <a:p>
                      <a:pPr marL="171450" lvl="0" indent="-171450" algn="l">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Take action to expand the focus of Occupational Health and Wellbeing Service towards a holistic approach to Wellbeing, including financial, social, cultural wellbeing. </a:t>
                      </a:r>
                    </a:p>
                    <a:p>
                      <a:pPr marL="171450" lvl="0" indent="-171450" algn="l">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Introduce new ways of working which support the development of a wellbeing culture, in line with the refreshed NHS Health and Wellbeing Framework.</a:t>
                      </a: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Ensure that there is a wellbeing focus throughout all manager development and training.</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Roll out annual Wellbeing Conversations, supporting line managers to fully embrace the opportunities they present.</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Introduce a training package to enable line managers to hold effective and meaningful Wellbeing Conversations.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Develop managers to proactively support staff when they go off sick and support their return to work.</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Board members and senior leaders will proactively support and embrace flexible working.</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The opportunity to explore flexible working should be open to all and included in induction, Wellbeing Conversations and personal development reviews.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Acknowledge the current pressure our people face and allow staff to manage their annual leave flexibility, with opportunities to carry over leave or buy back unused leave.</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Roll out the new working carers passport to support people with caring responsibilities, as well as working passports across other areas.</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Continue the programme of work to embed Trust values and behaviours across the organisation.</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Utilise the NHS England and NHS Improvement Civility and Respect toolkit.</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Introduce a restorative approach to addressing conflict in the workplace, in line with the principles of Just and Learning Culture.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Take action to prevent and tackle bullying and harassment.</a:t>
                      </a:r>
                    </a:p>
                    <a:p>
                      <a:pPr marL="0" lvl="0" indent="0" algn="l" defTabSz="914400" rtl="0" eaLnBrk="1" latinLnBrk="0" hangingPunct="1">
                        <a:buFont typeface="Arial" panose="020B0604020202020204" pitchFamily="34" charse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4220900501"/>
                  </a:ext>
                </a:extLst>
              </a:tr>
            </a:tbl>
          </a:graphicData>
        </a:graphic>
      </p:graphicFrame>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16" name="Rectangle 15"/>
          <p:cNvSpPr/>
          <p:nvPr/>
        </p:nvSpPr>
        <p:spPr>
          <a:xfrm>
            <a:off x="9358665" y="1968127"/>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cs typeface="Arial" panose="020B0604020202020204" pitchFamily="34" charset="0"/>
            </a:endParaRPr>
          </a:p>
        </p:txBody>
      </p:sp>
      <p:grpSp>
        <p:nvGrpSpPr>
          <p:cNvPr id="11" name="Group 10"/>
          <p:cNvGrpSpPr/>
          <p:nvPr/>
        </p:nvGrpSpPr>
        <p:grpSpPr>
          <a:xfrm>
            <a:off x="9311233" y="1514929"/>
            <a:ext cx="2457465" cy="2440806"/>
            <a:chOff x="-783772" y="-1400637"/>
            <a:chExt cx="3900456" cy="4341173"/>
          </a:xfrm>
        </p:grpSpPr>
        <p:pic>
          <p:nvPicPr>
            <p:cNvPr id="12" name="Picture 11" descr="Graphical user interface, application&#10;&#10;Description automatically generated">
              <a:extLst>
                <a:ext uri="{FF2B5EF4-FFF2-40B4-BE49-F238E27FC236}">
                  <a16:creationId xmlns:a16="http://schemas.microsoft.com/office/drawing/2014/main" id="{A6B451AA-5696-C31E-EC24-A7D2ACB306F1}"/>
                </a:ext>
              </a:extLst>
            </p:cNvPr>
            <p:cNvPicPr>
              <a:picLocks noChangeAspect="1"/>
            </p:cNvPicPr>
            <p:nvPr/>
          </p:nvPicPr>
          <p:blipFill rotWithShape="1">
            <a:blip r:embed="rId6"/>
            <a:srcRect r="68008"/>
            <a:stretch/>
          </p:blipFill>
          <p:spPr>
            <a:xfrm>
              <a:off x="-783772" y="-1400637"/>
              <a:ext cx="3900456" cy="4341173"/>
            </a:xfrm>
            <a:prstGeom prst="rect">
              <a:avLst/>
            </a:prstGeom>
          </p:spPr>
        </p:pic>
        <p:pic>
          <p:nvPicPr>
            <p:cNvPr id="13" name="Picture 12" descr="A group of people wearing clothing&#10;&#10;Description automatically generated with low confidence">
              <a:extLst>
                <a:ext uri="{FF2B5EF4-FFF2-40B4-BE49-F238E27FC236}">
                  <a16:creationId xmlns:a16="http://schemas.microsoft.com/office/drawing/2014/main" id="{532D4E21-9042-A3E9-F4EA-C857458B8579}"/>
                </a:ext>
              </a:extLst>
            </p:cNvPr>
            <p:cNvPicPr>
              <a:picLocks noChangeAspect="1"/>
            </p:cNvPicPr>
            <p:nvPr/>
          </p:nvPicPr>
          <p:blipFill>
            <a:blip r:embed="rId7"/>
            <a:stretch>
              <a:fillRect/>
            </a:stretch>
          </p:blipFill>
          <p:spPr>
            <a:xfrm>
              <a:off x="1362693" y="1722469"/>
              <a:ext cx="1676400" cy="1117600"/>
            </a:xfrm>
            <a:prstGeom prst="rect">
              <a:avLst/>
            </a:prstGeom>
          </p:spPr>
        </p:pic>
      </p:grpSp>
    </p:spTree>
    <p:extLst>
      <p:ext uri="{BB962C8B-B14F-4D97-AF65-F5344CB8AC3E}">
        <p14:creationId xmlns:p14="http://schemas.microsoft.com/office/powerpoint/2010/main" val="2439455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E659C-A515-4CD8-8BC6-C28A5B7F023A}"/>
              </a:ext>
            </a:extLst>
          </p:cNvPr>
          <p:cNvSpPr txBox="1"/>
          <p:nvPr/>
        </p:nvSpPr>
        <p:spPr>
          <a:xfrm>
            <a:off x="454412" y="395464"/>
            <a:ext cx="6611875" cy="584775"/>
          </a:xfrm>
          <a:prstGeom prst="rect">
            <a:avLst/>
          </a:prstGeom>
          <a:noFill/>
        </p:spPr>
        <p:txBody>
          <a:bodyPr wrap="non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Key Actions: Belonging at WUTH</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454412" y="1524907"/>
            <a:ext cx="9287118"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Vision: </a:t>
            </a:r>
            <a:r>
              <a:rPr lang="en-GB" sz="1600" b="1" i="1" dirty="0">
                <a:solidFill>
                  <a:schemeClr val="tx1">
                    <a:lumMod val="65000"/>
                    <a:lumOff val="35000"/>
                  </a:schemeClr>
                </a:solidFill>
                <a:latin typeface="Arial" panose="020B0604020202020204" pitchFamily="34" charset="0"/>
                <a:cs typeface="Arial" panose="020B0604020202020204" pitchFamily="34" charset="0"/>
              </a:rPr>
              <a:t>We will develop an inclusive culture where everyone’s voice is represented </a:t>
            </a:r>
          </a:p>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To do this we will:</a:t>
            </a: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668E9ECB-097B-406B-866D-620E4B4582CA}"/>
              </a:ext>
            </a:extLst>
          </p:cNvPr>
          <p:cNvGraphicFramePr>
            <a:graphicFrameLocks noGrp="1"/>
          </p:cNvGraphicFramePr>
          <p:nvPr>
            <p:extLst>
              <p:ext uri="{D42A27DB-BD31-4B8C-83A1-F6EECF244321}">
                <p14:modId xmlns:p14="http://schemas.microsoft.com/office/powerpoint/2010/main" val="449507554"/>
              </p:ext>
            </p:extLst>
          </p:nvPr>
        </p:nvGraphicFramePr>
        <p:xfrm>
          <a:off x="445891" y="2350452"/>
          <a:ext cx="8778008" cy="4069080"/>
        </p:xfrm>
        <a:graphic>
          <a:graphicData uri="http://schemas.openxmlformats.org/drawingml/2006/table">
            <a:tbl>
              <a:tblPr firstRow="1" bandRow="1">
                <a:tableStyleId>{5C22544A-7EE6-4342-B048-85BDC9FD1C3A}</a:tableStyleId>
              </a:tblPr>
              <a:tblGrid>
                <a:gridCol w="2674469">
                  <a:extLst>
                    <a:ext uri="{9D8B030D-6E8A-4147-A177-3AD203B41FA5}">
                      <a16:colId xmlns:a16="http://schemas.microsoft.com/office/drawing/2014/main" val="1674136903"/>
                    </a:ext>
                  </a:extLst>
                </a:gridCol>
                <a:gridCol w="2674469">
                  <a:extLst>
                    <a:ext uri="{9D8B030D-6E8A-4147-A177-3AD203B41FA5}">
                      <a16:colId xmlns:a16="http://schemas.microsoft.com/office/drawing/2014/main" val="1230436843"/>
                    </a:ext>
                  </a:extLst>
                </a:gridCol>
                <a:gridCol w="3429070">
                  <a:extLst>
                    <a:ext uri="{9D8B030D-6E8A-4147-A177-3AD203B41FA5}">
                      <a16:colId xmlns:a16="http://schemas.microsoft.com/office/drawing/2014/main" val="153022258"/>
                    </a:ext>
                  </a:extLst>
                </a:gridCol>
              </a:tblGrid>
              <a:tr h="370840">
                <a:tc>
                  <a:txBody>
                    <a:bodyPr/>
                    <a:lstStyle/>
                    <a:p>
                      <a:pPr algn="ctr"/>
                      <a:r>
                        <a:rPr lang="en-GB" sz="1100" b="1" dirty="0">
                          <a:latin typeface="Arial" panose="020B0604020202020204" pitchFamily="34" charset="0"/>
                          <a:cs typeface="Arial" panose="020B0604020202020204" pitchFamily="34" charset="0"/>
                        </a:rPr>
                        <a:t>Proactively increase and celebrate diversity at all levels of the organisation.</a:t>
                      </a:r>
                    </a:p>
                  </a:txBody>
                  <a:tcPr>
                    <a:solidFill>
                      <a:schemeClr val="accent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Enable a strong voice for our people throughout the Trust and recognise their contributions.</a:t>
                      </a:r>
                    </a:p>
                    <a:p>
                      <a:pPr algn="ctr"/>
                      <a:endParaRPr lang="en-GB" sz="1100" b="1" kern="1200" dirty="0">
                        <a:solidFill>
                          <a:schemeClr val="lt1"/>
                        </a:solidFill>
                        <a:latin typeface="Arial" panose="020B0604020202020204" pitchFamily="34" charset="0"/>
                        <a:ea typeface="+mn-ea"/>
                        <a:cs typeface="Arial" panose="020B0604020202020204" pitchFamily="34" charset="0"/>
                      </a:endParaRPr>
                    </a:p>
                    <a:p>
                      <a:pPr algn="ctr"/>
                      <a:endParaRPr lang="en-GB" sz="1100" b="1" kern="1200" dirty="0">
                        <a:solidFill>
                          <a:schemeClr val="lt1"/>
                        </a:solidFill>
                        <a:latin typeface="Arial" panose="020B0604020202020204" pitchFamily="34" charset="0"/>
                        <a:ea typeface="+mn-ea"/>
                        <a:cs typeface="Arial" panose="020B0604020202020204" pitchFamily="34" charset="0"/>
                      </a:endParaRP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Arial" panose="020B0604020202020204" pitchFamily="34" charset="0"/>
                          <a:ea typeface="+mn-ea"/>
                          <a:cs typeface="Arial" panose="020B0604020202020204" pitchFamily="34" charset="0"/>
                        </a:rPr>
                        <a:t>Create the environment for compassionate and inclusive leadership.</a:t>
                      </a:r>
                    </a:p>
                    <a:p>
                      <a:pPr algn="ctr"/>
                      <a:endParaRPr lang="en-GB" sz="1100" b="1" dirty="0">
                        <a:latin typeface="Arial" panose="020B0604020202020204" pitchFamily="34" charset="0"/>
                        <a:cs typeface="Arial" panose="020B0604020202020204" pitchFamily="34" charset="0"/>
                      </a:endParaRPr>
                    </a:p>
                  </a:txBody>
                  <a:tcPr>
                    <a:solidFill>
                      <a:schemeClr val="accent4"/>
                    </a:solidFill>
                  </a:tcPr>
                </a:tc>
                <a:extLst>
                  <a:ext uri="{0D108BD9-81ED-4DB2-BD59-A6C34878D82A}">
                    <a16:rowId xmlns:a16="http://schemas.microsoft.com/office/drawing/2014/main" val="3802541786"/>
                  </a:ext>
                </a:extLst>
              </a:tr>
              <a:tr h="370840">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Ensure that we collect and analyse data on the diversity and characteristics of our people to enable a deep understanding of lived experiences.</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Proactively use data to identify and build a culture of continuous improvement.</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Examine recruitment processes to remove barriers and to create opportunities to proactively increase diversity.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Refresh recruiting managers training to increase inclusivity of selection processes and increase diversity</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Implement an annual calendar of events to celebrate diversity across our organisation.</a:t>
                      </a:r>
                    </a:p>
                    <a:p>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Continue to strengthen our staff networks to ensure they are embedded in our governance arrangements and able to influence our decision-making processes.</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Support our staff networks to look beyond the boundaries of WUTH and work with colleagues across the system and in our communities.</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Create a programme of work to enhance reward and recognition for our people. </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Continue to promote and enhance the range of opportunities for our people to raise concerns, including the development of Freedom to Speak Up Champions.</a:t>
                      </a:r>
                    </a:p>
                    <a:p>
                      <a:pPr marL="171450" lvl="0" indent="-171450">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Refresh our recruitment and selection training to look at proactive and innovative ways of promoting greater diversity and inclusion</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Introduce a refreshed approach to leadership development, talent management and succession planning, with an emphasis on the leadership qualities, multidisciplinary development, and leadership at all levels.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Create and deliver plans to proactively target leadership development in under-represented groups, identifying and removing barriers to progression.</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Ensure that our leaders understand that they have explicit responsibility to continuously improve equality, diversity, and inclusion for our people. Proactively support and develop our leaders to deliver on this responsibility.</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Continue to create a culture where all leaders are visible, accessible, and open to listening to the lived experience of our people</a:t>
                      </a:r>
                    </a:p>
                    <a:p>
                      <a:pPr marL="0" lvl="0" indent="0" algn="l" defTabSz="914400" rtl="0" eaLnBrk="1" latinLnBrk="0" hangingPunct="1">
                        <a:buFont typeface="Arial" panose="020B0604020202020204" pitchFamily="34" charse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4220900501"/>
                  </a:ext>
                </a:extLst>
              </a:tr>
            </a:tbl>
          </a:graphicData>
        </a:graphic>
      </p:graphicFrame>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18" name="Rectangle 17"/>
          <p:cNvSpPr/>
          <p:nvPr/>
        </p:nvSpPr>
        <p:spPr>
          <a:xfrm>
            <a:off x="9358665" y="1968127"/>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9339938" y="1373490"/>
            <a:ext cx="2547063" cy="2463573"/>
            <a:chOff x="-736218" y="-799864"/>
            <a:chExt cx="4030434" cy="4341173"/>
          </a:xfrm>
        </p:grpSpPr>
        <p:pic>
          <p:nvPicPr>
            <p:cNvPr id="11" name="Picture 10" descr="A screenshot of a computer&#10;&#10;Description automatically generated with medium confidence">
              <a:extLst>
                <a:ext uri="{FF2B5EF4-FFF2-40B4-BE49-F238E27FC236}">
                  <a16:creationId xmlns:a16="http://schemas.microsoft.com/office/drawing/2014/main" id="{80A3AAC1-7FFB-7BD8-2216-4AF1FE28CD54}"/>
                </a:ext>
              </a:extLst>
            </p:cNvPr>
            <p:cNvPicPr>
              <a:picLocks noChangeAspect="1"/>
            </p:cNvPicPr>
            <p:nvPr/>
          </p:nvPicPr>
          <p:blipFill rotWithShape="1">
            <a:blip r:embed="rId4"/>
            <a:srcRect r="66942"/>
            <a:stretch/>
          </p:blipFill>
          <p:spPr>
            <a:xfrm>
              <a:off x="-736218" y="-799864"/>
              <a:ext cx="4030434" cy="4341173"/>
            </a:xfrm>
            <a:prstGeom prst="rect">
              <a:avLst/>
            </a:prstGeom>
          </p:spPr>
        </p:pic>
        <p:pic>
          <p:nvPicPr>
            <p:cNvPr id="12" name="Picture 11" descr="Icon&#10;&#10;Description automatically generated">
              <a:extLst>
                <a:ext uri="{FF2B5EF4-FFF2-40B4-BE49-F238E27FC236}">
                  <a16:creationId xmlns:a16="http://schemas.microsoft.com/office/drawing/2014/main" id="{2D459AB9-C1FA-EFEC-F682-4D846E38E4BF}"/>
                </a:ext>
              </a:extLst>
            </p:cNvPr>
            <p:cNvPicPr>
              <a:picLocks noChangeAspect="1"/>
            </p:cNvPicPr>
            <p:nvPr/>
          </p:nvPicPr>
          <p:blipFill>
            <a:blip r:embed="rId5"/>
            <a:stretch>
              <a:fillRect/>
            </a:stretch>
          </p:blipFill>
          <p:spPr>
            <a:xfrm>
              <a:off x="1743611" y="1811864"/>
              <a:ext cx="1447800" cy="1066800"/>
            </a:xfrm>
            <a:prstGeom prst="rect">
              <a:avLst/>
            </a:prstGeom>
          </p:spPr>
        </p:pic>
      </p:grpSp>
    </p:spTree>
    <p:extLst>
      <p:ext uri="{BB962C8B-B14F-4D97-AF65-F5344CB8AC3E}">
        <p14:creationId xmlns:p14="http://schemas.microsoft.com/office/powerpoint/2010/main" val="191843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E659C-A515-4CD8-8BC6-C28A5B7F023A}"/>
              </a:ext>
            </a:extLst>
          </p:cNvPr>
          <p:cNvSpPr txBox="1"/>
          <p:nvPr/>
        </p:nvSpPr>
        <p:spPr>
          <a:xfrm>
            <a:off x="378212" y="381353"/>
            <a:ext cx="8706807" cy="584775"/>
          </a:xfrm>
          <a:prstGeom prst="rect">
            <a:avLst/>
          </a:prstGeom>
          <a:noFill/>
        </p:spPr>
        <p:txBody>
          <a:bodyPr wrap="non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Key Actions: Transforming ways of working</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445891" y="1168498"/>
            <a:ext cx="9287118"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Vision: </a:t>
            </a:r>
            <a:r>
              <a:rPr lang="en-GB" sz="1600" b="1" i="1" dirty="0">
                <a:solidFill>
                  <a:schemeClr val="tx1">
                    <a:lumMod val="65000"/>
                    <a:lumOff val="35000"/>
                  </a:schemeClr>
                </a:solidFill>
                <a:latin typeface="Arial" panose="020B0604020202020204" pitchFamily="34" charset="0"/>
                <a:cs typeface="Arial" panose="020B0604020202020204" pitchFamily="34" charset="0"/>
              </a:rPr>
              <a:t>We will embrace new ways of working and create opportunities to enable our people to achieve their potential.</a:t>
            </a:r>
          </a:p>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To do this we will:</a:t>
            </a: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668E9ECB-097B-406B-866D-620E4B4582CA}"/>
              </a:ext>
            </a:extLst>
          </p:cNvPr>
          <p:cNvGraphicFramePr>
            <a:graphicFrameLocks noGrp="1"/>
          </p:cNvGraphicFramePr>
          <p:nvPr>
            <p:extLst>
              <p:ext uri="{D42A27DB-BD31-4B8C-83A1-F6EECF244321}">
                <p14:modId xmlns:p14="http://schemas.microsoft.com/office/powerpoint/2010/main" val="2146819654"/>
              </p:ext>
            </p:extLst>
          </p:nvPr>
        </p:nvGraphicFramePr>
        <p:xfrm>
          <a:off x="445891" y="2170230"/>
          <a:ext cx="8778008" cy="4358640"/>
        </p:xfrm>
        <a:graphic>
          <a:graphicData uri="http://schemas.openxmlformats.org/drawingml/2006/table">
            <a:tbl>
              <a:tblPr firstRow="1" bandRow="1">
                <a:tableStyleId>{5C22544A-7EE6-4342-B048-85BDC9FD1C3A}</a:tableStyleId>
              </a:tblPr>
              <a:tblGrid>
                <a:gridCol w="2674469">
                  <a:extLst>
                    <a:ext uri="{9D8B030D-6E8A-4147-A177-3AD203B41FA5}">
                      <a16:colId xmlns:a16="http://schemas.microsoft.com/office/drawing/2014/main" val="1674136903"/>
                    </a:ext>
                  </a:extLst>
                </a:gridCol>
                <a:gridCol w="2674469">
                  <a:extLst>
                    <a:ext uri="{9D8B030D-6E8A-4147-A177-3AD203B41FA5}">
                      <a16:colId xmlns:a16="http://schemas.microsoft.com/office/drawing/2014/main" val="1230436843"/>
                    </a:ext>
                  </a:extLst>
                </a:gridCol>
                <a:gridCol w="3429070">
                  <a:extLst>
                    <a:ext uri="{9D8B030D-6E8A-4147-A177-3AD203B41FA5}">
                      <a16:colId xmlns:a16="http://schemas.microsoft.com/office/drawing/2014/main" val="15302225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Arial" panose="020B0604020202020204" pitchFamily="34" charset="0"/>
                          <a:ea typeface="+mn-ea"/>
                          <a:cs typeface="Arial" panose="020B0604020202020204" pitchFamily="34" charset="0"/>
                        </a:rPr>
                        <a:t>Work with partners across Wirral and beyond to maximise people opportunities</a:t>
                      </a:r>
                    </a:p>
                  </a:txBody>
                  <a:tcPr>
                    <a:solidFill>
                      <a:schemeClr val="accent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lt1"/>
                          </a:solidFill>
                          <a:latin typeface="Arial" panose="020B0604020202020204" pitchFamily="34" charset="0"/>
                          <a:ea typeface="+mn-ea"/>
                          <a:cs typeface="Arial" panose="020B0604020202020204" pitchFamily="34" charset="0"/>
                        </a:rPr>
                        <a:t>Develop our people to equip them for both the current challenges and the future.</a:t>
                      </a:r>
                    </a:p>
                    <a:p>
                      <a:pPr algn="ctr"/>
                      <a:endParaRPr lang="en-GB" sz="1100" b="1" kern="1200" dirty="0">
                        <a:solidFill>
                          <a:schemeClr val="lt1"/>
                        </a:solidFill>
                        <a:latin typeface="Arial" panose="020B0604020202020204" pitchFamily="34" charset="0"/>
                        <a:ea typeface="+mn-ea"/>
                        <a:cs typeface="Arial" panose="020B0604020202020204" pitchFamily="34" charset="0"/>
                      </a:endParaRPr>
                    </a:p>
                  </a:txBody>
                  <a:tcPr>
                    <a:solidFill>
                      <a:schemeClr val="accent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Embrace technology to transform how we work.</a:t>
                      </a:r>
                    </a:p>
                    <a:p>
                      <a:pPr algn="ctr"/>
                      <a:endParaRPr lang="en-GB" sz="1100" b="1" kern="1200" dirty="0">
                        <a:solidFill>
                          <a:schemeClr val="lt1"/>
                        </a:solidFill>
                        <a:latin typeface="Arial" panose="020B0604020202020204" pitchFamily="34" charset="0"/>
                        <a:ea typeface="+mn-ea"/>
                        <a:cs typeface="Arial" panose="020B0604020202020204" pitchFamily="34" charset="0"/>
                      </a:endParaRPr>
                    </a:p>
                  </a:txBody>
                  <a:tcPr>
                    <a:solidFill>
                      <a:schemeClr val="accent4"/>
                    </a:solidFill>
                  </a:tcPr>
                </a:tc>
                <a:extLst>
                  <a:ext uri="{0D108BD9-81ED-4DB2-BD59-A6C34878D82A}">
                    <a16:rowId xmlns:a16="http://schemas.microsoft.com/office/drawing/2014/main" val="3802541786"/>
                  </a:ext>
                </a:extLst>
              </a:tr>
              <a:tr h="370840">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Establish collaborative learning and development opportunities via partnership working.</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Create a culture where our teams are empowered to work across sector boundaries, with greater collaborative working with colleagues in social care and other partner organisations.</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Create the systems and processes to enable our people to easily work across organisational boundaries </a:t>
                      </a:r>
                    </a:p>
                    <a:p>
                      <a:endParaRPr lang="en-GB" sz="10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Continued focus on developing skills and expanding capabilities to boost morale and create career progression pathways for our people.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Create exciting and agile volunteer roles, supporting our volunteers to move in to paid employment should they wish to do so.</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Work with training and education partners to anticipate, design and commission a portfolio of learning opportunities that enhances workforce capability, clinical practice and supports the professional development of our people.</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Embed a Just and Learning culture that facilitates continuous learning, creates psychological safety to raise and address concerns, and focuses upon good practice that is shared and replicated within and beyond organisational boundaries.</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Make effective use of the valuable contribution made by our temporary staff by having robust systems and processes for planning and control.</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Embrace the opportunities presented by workforce deployment systems, advancing our levels of attainment for e-rostering and e-job planning.</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Ensure that we have a modern and exciting approach to education and learning, empowering our people to learn in a way that best fits for them wherever possible through innovative and immersive technologies.</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4220900501"/>
                  </a:ext>
                </a:extLst>
              </a:tr>
            </a:tbl>
          </a:graphicData>
        </a:graphic>
      </p:graphicFrame>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17" name="Rectangle 16"/>
          <p:cNvSpPr/>
          <p:nvPr/>
        </p:nvSpPr>
        <p:spPr>
          <a:xfrm>
            <a:off x="9358665" y="1968127"/>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9295053" y="1448685"/>
            <a:ext cx="2547063" cy="2463573"/>
            <a:chOff x="-356260" y="-1289767"/>
            <a:chExt cx="4014067" cy="4341173"/>
          </a:xfrm>
        </p:grpSpPr>
        <p:pic>
          <p:nvPicPr>
            <p:cNvPr id="12" name="Picture 11" descr="A screenshot of a computer&#10;&#10;Description automatically generated with medium confidence">
              <a:extLst>
                <a:ext uri="{FF2B5EF4-FFF2-40B4-BE49-F238E27FC236}">
                  <a16:creationId xmlns:a16="http://schemas.microsoft.com/office/drawing/2014/main" id="{C086DFC1-0BA6-6537-A9BB-AD999DC40829}"/>
                </a:ext>
              </a:extLst>
            </p:cNvPr>
            <p:cNvPicPr>
              <a:picLocks noChangeAspect="1"/>
            </p:cNvPicPr>
            <p:nvPr/>
          </p:nvPicPr>
          <p:blipFill rotWithShape="1">
            <a:blip r:embed="rId4"/>
            <a:srcRect r="67076"/>
            <a:stretch/>
          </p:blipFill>
          <p:spPr>
            <a:xfrm>
              <a:off x="-356260" y="-1289767"/>
              <a:ext cx="4014067" cy="4341173"/>
            </a:xfrm>
            <a:prstGeom prst="rect">
              <a:avLst/>
            </a:prstGeom>
          </p:spPr>
        </p:pic>
        <p:pic>
          <p:nvPicPr>
            <p:cNvPr id="13" name="Picture 12" descr="A picture containing text, furniture, seat, chair&#10;&#10;Description automatically generated">
              <a:extLst>
                <a:ext uri="{FF2B5EF4-FFF2-40B4-BE49-F238E27FC236}">
                  <a16:creationId xmlns:a16="http://schemas.microsoft.com/office/drawing/2014/main" id="{7E078246-A6C8-49D3-C4DE-C45C2625293E}"/>
                </a:ext>
              </a:extLst>
            </p:cNvPr>
            <p:cNvPicPr>
              <a:picLocks noChangeAspect="1"/>
            </p:cNvPicPr>
            <p:nvPr/>
          </p:nvPicPr>
          <p:blipFill>
            <a:blip r:embed="rId5"/>
            <a:stretch>
              <a:fillRect/>
            </a:stretch>
          </p:blipFill>
          <p:spPr>
            <a:xfrm>
              <a:off x="1705511" y="1806641"/>
              <a:ext cx="1524000" cy="914400"/>
            </a:xfrm>
            <a:prstGeom prst="rect">
              <a:avLst/>
            </a:prstGeom>
          </p:spPr>
        </p:pic>
      </p:grpSp>
    </p:spTree>
    <p:extLst>
      <p:ext uri="{BB962C8B-B14F-4D97-AF65-F5344CB8AC3E}">
        <p14:creationId xmlns:p14="http://schemas.microsoft.com/office/powerpoint/2010/main" val="378649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6E659C-A515-4CD8-8BC6-C28A5B7F023A}"/>
              </a:ext>
            </a:extLst>
          </p:cNvPr>
          <p:cNvSpPr txBox="1"/>
          <p:nvPr/>
        </p:nvSpPr>
        <p:spPr>
          <a:xfrm>
            <a:off x="454412" y="395464"/>
            <a:ext cx="6565387" cy="584775"/>
          </a:xfrm>
          <a:prstGeom prst="rect">
            <a:avLst/>
          </a:prstGeom>
          <a:noFill/>
        </p:spPr>
        <p:txBody>
          <a:bodyPr wrap="non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Key Actions: Shaping our future</a:t>
            </a:r>
          </a:p>
        </p:txBody>
      </p:sp>
      <p:sp>
        <p:nvSpPr>
          <p:cNvPr id="6" name="Subtitle 2">
            <a:extLst>
              <a:ext uri="{FF2B5EF4-FFF2-40B4-BE49-F238E27FC236}">
                <a16:creationId xmlns:a16="http://schemas.microsoft.com/office/drawing/2014/main" id="{2CDF9535-AF1E-41F0-8F6E-BF8DEE2AAE6D}"/>
              </a:ext>
            </a:extLst>
          </p:cNvPr>
          <p:cNvSpPr txBox="1">
            <a:spLocks/>
          </p:cNvSpPr>
          <p:nvPr/>
        </p:nvSpPr>
        <p:spPr>
          <a:xfrm>
            <a:off x="437371" y="1235805"/>
            <a:ext cx="9287118" cy="3023952"/>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Vision: </a:t>
            </a:r>
            <a:r>
              <a:rPr lang="en-GB" sz="1600" b="1"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We will improve outcomes across Wirral for health, employment and wellbeing by working with our partners to be the best place to work.</a:t>
            </a:r>
          </a:p>
          <a:p>
            <a:pPr marL="0" indent="0">
              <a:buNone/>
            </a:pPr>
            <a:r>
              <a:rPr lang="en-GB" sz="1600" b="1" dirty="0">
                <a:solidFill>
                  <a:schemeClr val="accent1">
                    <a:lumMod val="75000"/>
                  </a:schemeClr>
                </a:solidFill>
                <a:latin typeface="Arial" panose="020B0604020202020204" pitchFamily="34" charset="0"/>
                <a:cs typeface="Arial" panose="020B0604020202020204" pitchFamily="34" charset="0"/>
              </a:rPr>
              <a:t>To do this we will:</a:t>
            </a:r>
          </a:p>
          <a:p>
            <a:pPr marL="0" indent="0">
              <a:buNone/>
            </a:pPr>
            <a:endParaRPr lang="en-GB" sz="1400" b="1" dirty="0">
              <a:solidFill>
                <a:srgbClr val="FFC000"/>
              </a:solidFill>
              <a:latin typeface="Arial" panose="020B0604020202020204" pitchFamily="34" charset="0"/>
              <a:cs typeface="Arial" panose="020B0604020202020204" pitchFamily="34" charset="0"/>
            </a:endParaRPr>
          </a:p>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5C8376F4-5065-4378-9694-DD3E3CD45464}"/>
              </a:ext>
            </a:extLst>
          </p:cNvPr>
          <p:cNvSpPr txBox="1">
            <a:spLocks/>
          </p:cNvSpPr>
          <p:nvPr/>
        </p:nvSpPr>
        <p:spPr>
          <a:xfrm>
            <a:off x="462931" y="1156997"/>
            <a:ext cx="9261558" cy="1721667"/>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b="1" dirty="0">
              <a:solidFill>
                <a:srgbClr val="FFC000"/>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668E9ECB-097B-406B-866D-620E4B4582CA}"/>
              </a:ext>
            </a:extLst>
          </p:cNvPr>
          <p:cNvGraphicFramePr>
            <a:graphicFrameLocks noGrp="1"/>
          </p:cNvGraphicFramePr>
          <p:nvPr>
            <p:extLst>
              <p:ext uri="{D42A27DB-BD31-4B8C-83A1-F6EECF244321}">
                <p14:modId xmlns:p14="http://schemas.microsoft.com/office/powerpoint/2010/main" val="334577017"/>
              </p:ext>
            </p:extLst>
          </p:nvPr>
        </p:nvGraphicFramePr>
        <p:xfrm>
          <a:off x="462931" y="2189280"/>
          <a:ext cx="8778008" cy="4221480"/>
        </p:xfrm>
        <a:graphic>
          <a:graphicData uri="http://schemas.openxmlformats.org/drawingml/2006/table">
            <a:tbl>
              <a:tblPr firstRow="1" bandRow="1">
                <a:tableStyleId>{5C22544A-7EE6-4342-B048-85BDC9FD1C3A}</a:tableStyleId>
              </a:tblPr>
              <a:tblGrid>
                <a:gridCol w="2674469">
                  <a:extLst>
                    <a:ext uri="{9D8B030D-6E8A-4147-A177-3AD203B41FA5}">
                      <a16:colId xmlns:a16="http://schemas.microsoft.com/office/drawing/2014/main" val="1674136903"/>
                    </a:ext>
                  </a:extLst>
                </a:gridCol>
                <a:gridCol w="2674469">
                  <a:extLst>
                    <a:ext uri="{9D8B030D-6E8A-4147-A177-3AD203B41FA5}">
                      <a16:colId xmlns:a16="http://schemas.microsoft.com/office/drawing/2014/main" val="1230436843"/>
                    </a:ext>
                  </a:extLst>
                </a:gridCol>
                <a:gridCol w="3429070">
                  <a:extLst>
                    <a:ext uri="{9D8B030D-6E8A-4147-A177-3AD203B41FA5}">
                      <a16:colId xmlns:a16="http://schemas.microsoft.com/office/drawing/2014/main" val="153022258"/>
                    </a:ext>
                  </a:extLst>
                </a:gridCol>
              </a:tblGrid>
              <a:tr h="370840">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Ensure we have a thorough understanding of our people requirements and utilise new roles and opportunities to deliver those requirements.</a:t>
                      </a:r>
                    </a:p>
                  </a:txBody>
                  <a:tcPr>
                    <a:solidFill>
                      <a:schemeClr val="accent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Become an employer of choice which attracts and retains the best people.</a:t>
                      </a:r>
                    </a:p>
                    <a:p>
                      <a:pPr algn="ctr"/>
                      <a:endParaRPr lang="en-GB" sz="1100" b="1" kern="1200" dirty="0">
                        <a:solidFill>
                          <a:schemeClr val="lt1"/>
                        </a:solidFill>
                        <a:latin typeface="Arial" panose="020B0604020202020204" pitchFamily="34" charset="0"/>
                        <a:ea typeface="+mn-ea"/>
                        <a:cs typeface="Arial" panose="020B0604020202020204" pitchFamily="34" charset="0"/>
                      </a:endParaRPr>
                    </a:p>
                  </a:txBody>
                  <a:tcPr>
                    <a:solidFill>
                      <a:schemeClr val="accent4"/>
                    </a:solidFill>
                  </a:tcPr>
                </a:tc>
                <a:tc>
                  <a:txBody>
                    <a:bodyPr/>
                    <a:lstStyle/>
                    <a:p>
                      <a:pPr algn="ctr"/>
                      <a:r>
                        <a:rPr lang="en-GB" sz="1100" b="1" kern="1200" dirty="0">
                          <a:solidFill>
                            <a:schemeClr val="lt1"/>
                          </a:solidFill>
                          <a:latin typeface="Arial" panose="020B0604020202020204" pitchFamily="34" charset="0"/>
                          <a:ea typeface="+mn-ea"/>
                          <a:cs typeface="Arial" panose="020B0604020202020204" pitchFamily="34" charset="0"/>
                        </a:rPr>
                        <a:t>Lead the way as an ‘anchor institution’ which is rooted in our community </a:t>
                      </a:r>
                    </a:p>
                    <a:p>
                      <a:pPr algn="ctr"/>
                      <a:endParaRPr lang="en-GB" sz="1100" b="1" kern="1200" dirty="0">
                        <a:solidFill>
                          <a:schemeClr val="lt1"/>
                        </a:solidFill>
                        <a:latin typeface="Arial" panose="020B0604020202020204" pitchFamily="34" charset="0"/>
                        <a:ea typeface="+mn-ea"/>
                        <a:cs typeface="Arial" panose="020B0604020202020204" pitchFamily="34" charset="0"/>
                      </a:endParaRPr>
                    </a:p>
                  </a:txBody>
                  <a:tcPr>
                    <a:solidFill>
                      <a:schemeClr val="accent4"/>
                    </a:solidFill>
                  </a:tcPr>
                </a:tc>
                <a:extLst>
                  <a:ext uri="{0D108BD9-81ED-4DB2-BD59-A6C34878D82A}">
                    <a16:rowId xmlns:a16="http://schemas.microsoft.com/office/drawing/2014/main" val="3802541786"/>
                  </a:ext>
                </a:extLst>
              </a:tr>
              <a:tr h="370840">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Develop and deliver a flexible and agile people plan that’s fit for the future and that is aligned to the national expansion of clinical roles and enables new care delivery models to become possible.</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Accelerate, grow and develop innovative new roles to maximise skill mix, broaden staff autonomy and improve patient care.</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Work with partners in Wirral and beyond to introduce new ways of working that tackle the workforce supply challenge end enable us to deliver the best quality care to our communities.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Make effective use of the valuable contribution made by our temporary workforce by having robust systems and processes for planning and control. </a:t>
                      </a:r>
                    </a:p>
                    <a:p>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Develop a ‘brand’ for WUTH so that those outside of our organisation understand that we are a modern, flexible and innovative employer and a great place to work.</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Focus on new approaches to marketing WUTH as the best place to work, targeting people from all backgrounds and under-represented groups.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Focus on retaining our people by creating opportunities for engagement prior to leaving and, where staff do choose to leave, using our exit interview process to learn and improve. </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Continue and expand our international recruitment programme and focus on attracting, recruiting, and retaining high-quality nurses, midwifes, allied health professionals and other high-skilled people.</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Build on work already underway by participating in the Health Anchors Learning Network.</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Explore new entry routes and continue to expand our volunteering and apprenticeship programme.</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Work with local partners to explore the implementation of integrated health and social care apprenticeships.</a:t>
                      </a:r>
                    </a:p>
                    <a:p>
                      <a:pPr marL="171450" lvl="0" indent="-171450" algn="l" defTabSz="914400" rtl="0" eaLnBrk="1" latinLnBrk="0" hangingPunct="1">
                        <a:buFont typeface="Arial" panose="020B0604020202020204" pitchFamily="34" charset="0"/>
                        <a:buChar char="•"/>
                      </a:pPr>
                      <a:r>
                        <a:rPr lang="en-GB" sz="1000" kern="1200" dirty="0">
                          <a:solidFill>
                            <a:schemeClr val="tx1"/>
                          </a:solidFill>
                          <a:effectLst/>
                          <a:latin typeface="Arial" panose="020B0604020202020204" pitchFamily="34" charset="0"/>
                          <a:ea typeface="+mn-ea"/>
                          <a:cs typeface="Arial" panose="020B0604020202020204" pitchFamily="34" charset="0"/>
                        </a:rPr>
                        <a:t>Promote the NHS Health Ambassadors programme across our workforce.</a:t>
                      </a:r>
                    </a:p>
                    <a:p>
                      <a:pPr marL="171450" lvl="0" indent="-171450" algn="l" defTabSz="914400" rtl="0" eaLnBrk="1" latinLnBrk="0" hangingPunct="1">
                        <a:buFont typeface="Arial" panose="020B0604020202020204" pitchFamily="34" charset="0"/>
                        <a:buChar cha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4220900501"/>
                  </a:ext>
                </a:extLst>
              </a:tr>
            </a:tbl>
          </a:graphicData>
        </a:graphic>
      </p:graphicFrame>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18" name="Rectangle 17"/>
          <p:cNvSpPr/>
          <p:nvPr/>
        </p:nvSpPr>
        <p:spPr>
          <a:xfrm>
            <a:off x="9358665" y="1968127"/>
            <a:ext cx="2700000" cy="4527550"/>
          </a:xfrm>
          <a:prstGeom prst="rect">
            <a:avLst/>
          </a:prstGeom>
          <a:gradFill>
            <a:gsLst>
              <a:gs pos="0">
                <a:schemeClr val="bg1"/>
              </a:gs>
              <a:gs pos="66000">
                <a:srgbClr val="FFF8E5"/>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Arial" panose="020B0604020202020204" pitchFamily="34" charset="0"/>
              <a:cs typeface="Arial" panose="020B0604020202020204" pitchFamily="34" charset="0"/>
            </a:endParaRPr>
          </a:p>
        </p:txBody>
      </p:sp>
      <p:grpSp>
        <p:nvGrpSpPr>
          <p:cNvPr id="10" name="Group 9"/>
          <p:cNvGrpSpPr/>
          <p:nvPr/>
        </p:nvGrpSpPr>
        <p:grpSpPr>
          <a:xfrm>
            <a:off x="9316927" y="1525517"/>
            <a:ext cx="2600459" cy="2444528"/>
            <a:chOff x="3923350" y="-917764"/>
            <a:chExt cx="3996577" cy="4234779"/>
          </a:xfrm>
        </p:grpSpPr>
        <p:pic>
          <p:nvPicPr>
            <p:cNvPr id="11" name="Picture 10" descr="Graphical user interface, text, application&#10;&#10;Description automatically generated">
              <a:extLst>
                <a:ext uri="{FF2B5EF4-FFF2-40B4-BE49-F238E27FC236}">
                  <a16:creationId xmlns:a16="http://schemas.microsoft.com/office/drawing/2014/main" id="{D60E9392-4F06-76CE-6A54-8FAD505EFE99}"/>
                </a:ext>
              </a:extLst>
            </p:cNvPr>
            <p:cNvPicPr>
              <a:picLocks noChangeAspect="1"/>
            </p:cNvPicPr>
            <p:nvPr/>
          </p:nvPicPr>
          <p:blipFill rotWithShape="1">
            <a:blip r:embed="rId4"/>
            <a:srcRect r="66396"/>
            <a:stretch/>
          </p:blipFill>
          <p:spPr>
            <a:xfrm>
              <a:off x="3923350" y="-917764"/>
              <a:ext cx="3996577" cy="4234779"/>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36FE5012-EFAD-94C6-9DF7-E6B2C6AAEC4E}"/>
                </a:ext>
              </a:extLst>
            </p:cNvPr>
            <p:cNvPicPr>
              <a:picLocks noChangeAspect="1"/>
            </p:cNvPicPr>
            <p:nvPr/>
          </p:nvPicPr>
          <p:blipFill>
            <a:blip r:embed="rId5"/>
            <a:stretch>
              <a:fillRect/>
            </a:stretch>
          </p:blipFill>
          <p:spPr>
            <a:xfrm>
              <a:off x="6609910" y="1701233"/>
              <a:ext cx="1168401" cy="1168399"/>
            </a:xfrm>
            <a:prstGeom prst="rect">
              <a:avLst/>
            </a:prstGeom>
          </p:spPr>
        </p:pic>
      </p:grpSp>
    </p:spTree>
    <p:extLst>
      <p:ext uri="{BB962C8B-B14F-4D97-AF65-F5344CB8AC3E}">
        <p14:creationId xmlns:p14="http://schemas.microsoft.com/office/powerpoint/2010/main" val="410729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654" y="275762"/>
            <a:ext cx="10258693" cy="584775"/>
          </a:xfrm>
          <a:prstGeom prst="rect">
            <a:avLst/>
          </a:prstGeom>
          <a:noFill/>
        </p:spPr>
        <p:txBody>
          <a:bodyPr wrap="square" rtlCol="0">
            <a:spAutoFit/>
          </a:bodyPr>
          <a:lstStyle/>
          <a:p>
            <a:r>
              <a:rPr lang="en-GB" sz="3200" b="1" dirty="0">
                <a:solidFill>
                  <a:schemeClr val="accent1">
                    <a:lumMod val="75000"/>
                  </a:schemeClr>
                </a:solidFill>
                <a:latin typeface="Arial" panose="020B0604020202020204" pitchFamily="34" charset="0"/>
                <a:cs typeface="Arial" panose="020B0604020202020204" pitchFamily="34" charset="0"/>
              </a:rPr>
              <a:t>Strategic Alignment of Our Four Principles</a:t>
            </a:r>
          </a:p>
        </p:txBody>
      </p:sp>
      <p:sp>
        <p:nvSpPr>
          <p:cNvPr id="3" name="TextBox 2"/>
          <p:cNvSpPr txBox="1"/>
          <p:nvPr/>
        </p:nvSpPr>
        <p:spPr>
          <a:xfrm>
            <a:off x="339611" y="6068724"/>
            <a:ext cx="998877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People Strategy principles are aligned to delivering the Compassionate Workforce priorities specifically, but it will also support the delivery of all trust strategic objectives.</a:t>
            </a:r>
          </a:p>
        </p:txBody>
      </p:sp>
      <p:sp>
        <p:nvSpPr>
          <p:cNvPr id="4" name="Slide Number Placeholder 3"/>
          <p:cNvSpPr>
            <a:spLocks noGrp="1"/>
          </p:cNvSpPr>
          <p:nvPr>
            <p:ph type="sldNum" sz="quarter" idx="12"/>
          </p:nvPr>
        </p:nvSpPr>
        <p:spPr/>
        <p:txBody>
          <a:bodyPr/>
          <a:lstStyle/>
          <a:p>
            <a:fld id="{5C5FBB26-3131-DC42-B3B9-6CBE44CD678A}" type="slidenum">
              <a:rPr lang="en-US" smtClean="0"/>
              <a:t>26</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graphicFrame>
        <p:nvGraphicFramePr>
          <p:cNvPr id="11" name="Content Placeholder 4"/>
          <p:cNvGraphicFramePr>
            <a:graphicFrameLocks noGrp="1"/>
          </p:cNvGraphicFramePr>
          <p:nvPr>
            <p:ph idx="1"/>
            <p:extLst>
              <p:ext uri="{D42A27DB-BD31-4B8C-83A1-F6EECF244321}">
                <p14:modId xmlns:p14="http://schemas.microsoft.com/office/powerpoint/2010/main" val="293715975"/>
              </p:ext>
            </p:extLst>
          </p:nvPr>
        </p:nvGraphicFramePr>
        <p:xfrm>
          <a:off x="342901" y="1362074"/>
          <a:ext cx="11010899" cy="4556861"/>
        </p:xfrm>
        <a:graphic>
          <a:graphicData uri="http://schemas.openxmlformats.org/drawingml/2006/table">
            <a:tbl>
              <a:tblPr firstRow="1" firstCol="1" bandRow="1">
                <a:tableStyleId>{5C22544A-7EE6-4342-B048-85BDC9FD1C3A}</a:tableStyleId>
              </a:tblPr>
              <a:tblGrid>
                <a:gridCol w="5289273">
                  <a:extLst>
                    <a:ext uri="{9D8B030D-6E8A-4147-A177-3AD203B41FA5}">
                      <a16:colId xmlns:a16="http://schemas.microsoft.com/office/drawing/2014/main" val="20000"/>
                    </a:ext>
                  </a:extLst>
                </a:gridCol>
                <a:gridCol w="1541182">
                  <a:extLst>
                    <a:ext uri="{9D8B030D-6E8A-4147-A177-3AD203B41FA5}">
                      <a16:colId xmlns:a16="http://schemas.microsoft.com/office/drawing/2014/main" val="20001"/>
                    </a:ext>
                  </a:extLst>
                </a:gridCol>
                <a:gridCol w="1395531">
                  <a:extLst>
                    <a:ext uri="{9D8B030D-6E8A-4147-A177-3AD203B41FA5}">
                      <a16:colId xmlns:a16="http://schemas.microsoft.com/office/drawing/2014/main" val="20002"/>
                    </a:ext>
                  </a:extLst>
                </a:gridCol>
                <a:gridCol w="1407826">
                  <a:extLst>
                    <a:ext uri="{9D8B030D-6E8A-4147-A177-3AD203B41FA5}">
                      <a16:colId xmlns:a16="http://schemas.microsoft.com/office/drawing/2014/main" val="20003"/>
                    </a:ext>
                  </a:extLst>
                </a:gridCol>
                <a:gridCol w="1377087">
                  <a:extLst>
                    <a:ext uri="{9D8B030D-6E8A-4147-A177-3AD203B41FA5}">
                      <a16:colId xmlns:a16="http://schemas.microsoft.com/office/drawing/2014/main" val="20004"/>
                    </a:ext>
                  </a:extLst>
                </a:gridCol>
              </a:tblGrid>
              <a:tr h="498559">
                <a:tc>
                  <a:txBody>
                    <a:bodyPr/>
                    <a:lstStyle/>
                    <a:p>
                      <a:pPr>
                        <a:spcAft>
                          <a:spcPts val="0"/>
                        </a:spcAft>
                      </a:pPr>
                      <a:endParaRPr lang="en-GB" sz="1200" dirty="0">
                        <a:solidFill>
                          <a:schemeClr val="tx1"/>
                        </a:solidFill>
                        <a:effectLst/>
                        <a:latin typeface="Arial" panose="020B0604020202020204" pitchFamily="34" charset="0"/>
                        <a:cs typeface="Arial" panose="020B0604020202020204" pitchFamily="34" charset="0"/>
                      </a:endParaRPr>
                    </a:p>
                  </a:txBody>
                  <a:tcPr marL="0" marR="0" marT="0" marB="0" anchor="ctr">
                    <a:solidFill>
                      <a:schemeClr val="bg1"/>
                    </a:solidFill>
                  </a:tcPr>
                </a:tc>
                <a:tc gridSpan="4">
                  <a:txBody>
                    <a:bodyPr/>
                    <a:lstStyle/>
                    <a:p>
                      <a:pPr algn="ctr">
                        <a:spcAft>
                          <a:spcPts val="0"/>
                        </a:spcAft>
                      </a:pPr>
                      <a:r>
                        <a:rPr lang="en-GB" sz="1800" b="1" dirty="0">
                          <a:solidFill>
                            <a:schemeClr val="bg1"/>
                          </a:solidFill>
                          <a:effectLst/>
                          <a:latin typeface="Arial" panose="020B0604020202020204" pitchFamily="34" charset="0"/>
                          <a:cs typeface="Arial" panose="020B0604020202020204" pitchFamily="34" charset="0"/>
                        </a:rPr>
                        <a:t>Compassionate Workforce</a:t>
                      </a:r>
                    </a:p>
                    <a:p>
                      <a:pPr algn="ctr">
                        <a:spcAft>
                          <a:spcPts val="0"/>
                        </a:spcAft>
                      </a:pPr>
                      <a:r>
                        <a:rPr lang="en-GB" sz="1600" b="0" dirty="0">
                          <a:solidFill>
                            <a:schemeClr val="bg1"/>
                          </a:solidFill>
                          <a:effectLst/>
                          <a:latin typeface="Arial" panose="020B0604020202020204" pitchFamily="34" charset="0"/>
                          <a:cs typeface="Arial" panose="020B0604020202020204" pitchFamily="34" charset="0"/>
                        </a:rPr>
                        <a:t>Be a great</a:t>
                      </a:r>
                      <a:r>
                        <a:rPr lang="en-GB" sz="1600" b="0" baseline="0" dirty="0">
                          <a:solidFill>
                            <a:schemeClr val="bg1"/>
                          </a:solidFill>
                          <a:effectLst/>
                          <a:latin typeface="Arial" panose="020B0604020202020204" pitchFamily="34" charset="0"/>
                          <a:cs typeface="Arial" panose="020B0604020202020204" pitchFamily="34" charset="0"/>
                        </a:rPr>
                        <a:t> place to work</a:t>
                      </a:r>
                      <a:endParaRPr lang="en-GB" sz="1600" b="0" dirty="0">
                        <a:solidFill>
                          <a:schemeClr val="bg1"/>
                        </a:solidFill>
                        <a:effectLst/>
                        <a:latin typeface="Arial" panose="020B0604020202020204" pitchFamily="34" charset="0"/>
                        <a:cs typeface="Arial" panose="020B0604020202020204" pitchFamily="34" charset="0"/>
                      </a:endParaRPr>
                    </a:p>
                  </a:txBody>
                  <a:tcPr marL="0" marR="0" marT="0" marB="0">
                    <a:solidFill>
                      <a:schemeClr val="accent6"/>
                    </a:solidFill>
                  </a:tcPr>
                </a:tc>
                <a:tc hMerge="1">
                  <a:txBody>
                    <a:bodyPr/>
                    <a:lstStyle/>
                    <a:p>
                      <a:pPr algn="ctr">
                        <a:spcAft>
                          <a:spcPts val="0"/>
                        </a:spcAft>
                      </a:pPr>
                      <a:endParaRPr lang="en-GB" sz="1500" b="0" i="0"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accent1">
                        <a:lumMod val="40000"/>
                        <a:lumOff val="60000"/>
                      </a:schemeClr>
                    </a:solidFill>
                  </a:tcPr>
                </a:tc>
                <a:tc hMerge="1">
                  <a:txBody>
                    <a:bodyPr/>
                    <a:lstStyle/>
                    <a:p>
                      <a:pPr marL="1587" marR="0" lvl="1" indent="0" algn="ctr"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endParaRPr lang="en-GB" sz="1500" b="0" i="0" dirty="0">
                        <a:solidFill>
                          <a:schemeClr val="tx1"/>
                        </a:solidFill>
                        <a:effectLst/>
                        <a:latin typeface="Arial" panose="020B0604020202020204" pitchFamily="34" charset="0"/>
                        <a:ea typeface="+mn-ea"/>
                        <a:cs typeface="Arial" panose="020B0604020202020204" pitchFamily="34" charset="0"/>
                      </a:endParaRPr>
                    </a:p>
                  </a:txBody>
                  <a:tcPr marL="0" marR="0" marT="0" marB="0">
                    <a:solidFill>
                      <a:schemeClr val="accent1">
                        <a:lumMod val="40000"/>
                        <a:lumOff val="60000"/>
                      </a:schemeClr>
                    </a:solidFill>
                  </a:tcPr>
                </a:tc>
                <a:tc hMerge="1">
                  <a:txBody>
                    <a:bodyPr/>
                    <a:lstStyle/>
                    <a:p>
                      <a:pPr algn="ctr">
                        <a:spcAft>
                          <a:spcPts val="0"/>
                        </a:spcAft>
                      </a:pPr>
                      <a:endParaRPr lang="en-GB" sz="1500" b="0" i="0"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12317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People Strategy Principles</a:t>
                      </a:r>
                    </a:p>
                  </a:txBody>
                  <a:tcPr marL="0" marR="0" marT="0" marB="0" anchor="ctr">
                    <a:solidFill>
                      <a:schemeClr val="accent4"/>
                    </a:solidFill>
                  </a:tcPr>
                </a:tc>
                <a:tc>
                  <a:txBody>
                    <a:bodyPr/>
                    <a:lstStyle/>
                    <a:p>
                      <a:pPr algn="ctr">
                        <a:spcAft>
                          <a:spcPts val="0"/>
                        </a:spcAft>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spcAft>
                          <a:spcPts val="0"/>
                        </a:spcAft>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our staff to enjoy the best health and wellbeing</a:t>
                      </a:r>
                    </a:p>
                  </a:txBody>
                  <a:tcPr marL="0" marR="0" marT="0" marB="0">
                    <a:solidFill>
                      <a:schemeClr val="accent6">
                        <a:lumMod val="40000"/>
                        <a:lumOff val="60000"/>
                      </a:schemeClr>
                    </a:solidFill>
                  </a:tcPr>
                </a:tc>
                <a:tc>
                  <a:txBody>
                    <a:bodyPr/>
                    <a:lstStyle/>
                    <a:p>
                      <a:pPr marL="1587" marR="0" lvl="1" indent="0" algn="ctr"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587" marR="0" lvl="1" indent="0" algn="ctr"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and maintain a healthy organisational culture based on our values</a:t>
                      </a:r>
                    </a:p>
                  </a:txBody>
                  <a:tcPr marL="0" marR="0" marT="0" marB="0">
                    <a:solidFill>
                      <a:schemeClr val="accent6">
                        <a:lumMod val="40000"/>
                        <a:lumOff val="60000"/>
                      </a:schemeClr>
                    </a:solidFill>
                  </a:tcPr>
                </a:tc>
                <a:tc>
                  <a:txBody>
                    <a:bodyPr/>
                    <a:lstStyle/>
                    <a:p>
                      <a:pPr marL="1587" marR="0" lvl="1" indent="0" algn="l"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587" marR="0" lvl="1" indent="0" algn="ctr"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Retain, attract and recruit high calibre and skilled staff</a:t>
                      </a:r>
                    </a:p>
                  </a:txBody>
                  <a:tcPr marL="0" marR="0" marT="0" marB="0">
                    <a:solidFill>
                      <a:schemeClr val="accent6">
                        <a:lumMod val="40000"/>
                        <a:lumOff val="60000"/>
                      </a:schemeClr>
                    </a:solidFill>
                  </a:tcPr>
                </a:tc>
                <a:tc>
                  <a:txBody>
                    <a:bodyPr/>
                    <a:lstStyle/>
                    <a:p>
                      <a:pPr marL="1587" marR="0" lvl="1" indent="0" algn="ctr"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587" marR="0" lvl="1" indent="0" algn="ctr" defTabSz="762000" rtl="0" eaLnBrk="0" fontAlgn="auto" latinLnBrk="0" hangingPunct="0">
                        <a:lnSpc>
                          <a:spcPct val="100000"/>
                        </a:lnSpc>
                        <a:spcBef>
                          <a:spcPts val="0"/>
                        </a:spcBef>
                        <a:spcAft>
                          <a:spcPts val="0"/>
                        </a:spcAft>
                        <a:buClr>
                          <a:srgbClr val="A5A5A5"/>
                        </a:buClr>
                        <a:buSzPct val="85000"/>
                        <a:buFont typeface="Wingdings" pitchFamily="2" charset="2"/>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 in our staff’s continuous learning, education and innovation</a:t>
                      </a:r>
                    </a:p>
                  </a:txBody>
                  <a:tcPr marL="0" marR="0" marT="0" marB="0">
                    <a:solidFill>
                      <a:schemeClr val="accent6">
                        <a:lumMod val="40000"/>
                        <a:lumOff val="60000"/>
                      </a:schemeClr>
                    </a:solidFill>
                  </a:tcPr>
                </a:tc>
                <a:extLst>
                  <a:ext uri="{0D108BD9-81ED-4DB2-BD59-A6C34878D82A}">
                    <a16:rowId xmlns:a16="http://schemas.microsoft.com/office/drawing/2014/main" val="10001"/>
                  </a:ext>
                </a:extLst>
              </a:tr>
              <a:tr h="527886">
                <a:tc>
                  <a:txBody>
                    <a:bodyPr/>
                    <a:lstStyle/>
                    <a:p>
                      <a:pPr algn="ctr">
                        <a:spcAft>
                          <a:spcPts val="0"/>
                        </a:spcAft>
                      </a:pPr>
                      <a:r>
                        <a:rPr lang="en-GB" sz="1600" b="1" dirty="0">
                          <a:solidFill>
                            <a:schemeClr val="bg1"/>
                          </a:solidFill>
                          <a:effectLst/>
                          <a:latin typeface="Arial" panose="020B0604020202020204" pitchFamily="34" charset="0"/>
                          <a:cs typeface="Arial" panose="020B0604020202020204" pitchFamily="34" charset="0"/>
                        </a:rPr>
                        <a:t>Looking After</a:t>
                      </a:r>
                      <a:r>
                        <a:rPr lang="en-GB" sz="1600" b="1" baseline="0" dirty="0">
                          <a:solidFill>
                            <a:schemeClr val="bg1"/>
                          </a:solidFill>
                          <a:effectLst/>
                          <a:latin typeface="Arial" panose="020B0604020202020204" pitchFamily="34" charset="0"/>
                          <a:cs typeface="Arial" panose="020B0604020202020204" pitchFamily="34" charset="0"/>
                        </a:rPr>
                        <a:t> Ourselves and Each Other</a:t>
                      </a:r>
                      <a:endParaRPr lang="en-GB" sz="1600" b="1"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0" marR="0" marT="0" marB="0">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solidFill>
                      <a:schemeClr val="bg1">
                        <a:lumMod val="95000"/>
                      </a:schemeClr>
                    </a:solidFill>
                  </a:tcPr>
                </a:tc>
                <a:tc>
                  <a:txBody>
                    <a:bodyPr/>
                    <a:lstStyle/>
                    <a:p>
                      <a:pPr algn="ctr">
                        <a:spcAft>
                          <a:spcPts val="0"/>
                        </a:spcAft>
                      </a:pPr>
                      <a:endParaRPr lang="en-US" sz="1500" b="0" i="0" dirty="0">
                        <a:solidFill>
                          <a:schemeClr val="tx1"/>
                        </a:solidFill>
                        <a:effectLst/>
                        <a:latin typeface="Arial" panose="020B0604020202020204" pitchFamily="34" charset="0"/>
                        <a:ea typeface="+mn-ea"/>
                        <a:cs typeface="Arial" panose="020B0604020202020204" pitchFamily="34" charset="0"/>
                      </a:endParaRPr>
                    </a:p>
                  </a:txBody>
                  <a:tcPr marL="0" marR="0" marT="0" marB="0">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0002"/>
                  </a:ext>
                </a:extLst>
              </a:tr>
              <a:tr h="747838">
                <a:tc>
                  <a:txBody>
                    <a:bodyPr/>
                    <a:lstStyle/>
                    <a:p>
                      <a:pPr algn="ctr">
                        <a:spcAft>
                          <a:spcPts val="0"/>
                        </a:spcAft>
                      </a:pPr>
                      <a:r>
                        <a:rPr lang="en-GB" sz="1600" b="1" dirty="0">
                          <a:solidFill>
                            <a:schemeClr val="bg1"/>
                          </a:solidFill>
                          <a:effectLst/>
                          <a:latin typeface="Arial" panose="020B0604020202020204" pitchFamily="34" charset="0"/>
                          <a:cs typeface="Arial" panose="020B0604020202020204" pitchFamily="34" charset="0"/>
                        </a:rPr>
                        <a:t>Belonging at</a:t>
                      </a:r>
                      <a:r>
                        <a:rPr lang="en-GB" sz="1600" b="1" baseline="0" dirty="0">
                          <a:solidFill>
                            <a:schemeClr val="bg1"/>
                          </a:solidFill>
                          <a:effectLst/>
                          <a:latin typeface="Arial" panose="020B0604020202020204" pitchFamily="34" charset="0"/>
                          <a:cs typeface="Arial" panose="020B0604020202020204" pitchFamily="34" charset="0"/>
                        </a:rPr>
                        <a:t> WUTH</a:t>
                      </a:r>
                      <a:endParaRPr lang="en-GB" sz="1600" b="1"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500" b="0" dirty="0">
                        <a:solidFill>
                          <a:schemeClr val="tx1"/>
                        </a:solidFill>
                        <a:effectLst/>
                        <a:latin typeface="Arial" panose="020B0604020202020204" pitchFamily="34" charset="0"/>
                        <a:cs typeface="Arial" panose="020B0604020202020204" pitchFamily="34" charset="0"/>
                      </a:endParaRPr>
                    </a:p>
                  </a:txBody>
                  <a:tcPr marL="0" marR="0"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0" marR="0" marT="0" marB="0">
                    <a:solidFill>
                      <a:schemeClr val="bg1">
                        <a:lumMod val="85000"/>
                      </a:schemeClr>
                    </a:solidFill>
                  </a:tcPr>
                </a:tc>
                <a:tc>
                  <a:txBody>
                    <a:bodyPr/>
                    <a:lstStyle/>
                    <a:p>
                      <a:pPr algn="ctr">
                        <a:spcAft>
                          <a:spcPts val="0"/>
                        </a:spcAft>
                      </a:pPr>
                      <a:endParaRPr lang="en-US" sz="1500" b="0" i="0" dirty="0">
                        <a:solidFill>
                          <a:schemeClr val="tx1"/>
                        </a:solidFill>
                        <a:effectLst/>
                        <a:latin typeface="Arial" panose="020B0604020202020204" pitchFamily="34" charset="0"/>
                        <a:ea typeface="+mn-ea"/>
                        <a:cs typeface="Arial" panose="020B0604020202020204" pitchFamily="34" charset="0"/>
                      </a:endParaRPr>
                    </a:p>
                  </a:txBody>
                  <a:tcPr marL="0" marR="0"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spcAft>
                          <a:spcPts val="0"/>
                        </a:spcAft>
                      </a:pPr>
                      <a:endParaRPr lang="en-GB" sz="1500" b="0" i="0"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10003"/>
                  </a:ext>
                </a:extLst>
              </a:tr>
              <a:tr h="703848">
                <a:tc>
                  <a:txBody>
                    <a:bodyPr/>
                    <a:lstStyle/>
                    <a:p>
                      <a:pPr algn="ctr">
                        <a:spcAft>
                          <a:spcPts val="0"/>
                        </a:spcAft>
                      </a:pPr>
                      <a:r>
                        <a:rPr lang="en-GB" sz="1600" b="1" dirty="0">
                          <a:solidFill>
                            <a:schemeClr val="bg1"/>
                          </a:solidFill>
                          <a:effectLst/>
                          <a:latin typeface="Arial" panose="020B0604020202020204" pitchFamily="34" charset="0"/>
                          <a:cs typeface="Arial" panose="020B0604020202020204" pitchFamily="34" charset="0"/>
                        </a:rPr>
                        <a:t>Transforming</a:t>
                      </a:r>
                      <a:r>
                        <a:rPr lang="en-GB" sz="1600" b="1" baseline="0" dirty="0">
                          <a:solidFill>
                            <a:schemeClr val="bg1"/>
                          </a:solidFill>
                          <a:effectLst/>
                          <a:latin typeface="Arial" panose="020B0604020202020204" pitchFamily="34" charset="0"/>
                          <a:cs typeface="Arial" panose="020B0604020202020204" pitchFamily="34" charset="0"/>
                        </a:rPr>
                        <a:t> Ways of Working</a:t>
                      </a:r>
                      <a:endParaRPr lang="en-GB" sz="1600" b="1"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4">
                        <a:lumMod val="60000"/>
                        <a:lumOff val="40000"/>
                      </a:schemeClr>
                    </a:solidFill>
                  </a:tcPr>
                </a:tc>
                <a:tc>
                  <a:txBody>
                    <a:bodyPr/>
                    <a:lstStyle/>
                    <a:p>
                      <a:pPr algn="ctr">
                        <a:spcAft>
                          <a:spcPts val="0"/>
                        </a:spcAft>
                      </a:pPr>
                      <a:endParaRPr lang="en-GB" sz="1500" b="0" dirty="0">
                        <a:solidFill>
                          <a:schemeClr val="tx1"/>
                        </a:solidFill>
                        <a:effectLst/>
                        <a:latin typeface="Arial" panose="020B0604020202020204" pitchFamily="34" charset="0"/>
                        <a:cs typeface="Arial" panose="020B0604020202020204" pitchFamily="34" charset="0"/>
                      </a:endParaRPr>
                    </a:p>
                  </a:txBody>
                  <a:tcPr marL="0" marR="0" marT="0" marB="0">
                    <a:solidFill>
                      <a:schemeClr val="bg1">
                        <a:lumMod val="95000"/>
                      </a:schemeClr>
                    </a:solidFill>
                  </a:tcPr>
                </a:tc>
                <a:tc>
                  <a:txBody>
                    <a:bodyPr/>
                    <a:lstStyle/>
                    <a:p>
                      <a:pPr algn="ctr">
                        <a:spcAft>
                          <a:spcPts val="0"/>
                        </a:spcAft>
                      </a:pPr>
                      <a:endParaRPr lang="en-GB" sz="1500" b="0" i="1"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lang="en-US" sz="1500" b="0" i="0" dirty="0">
                        <a:solidFill>
                          <a:schemeClr val="tx1"/>
                        </a:solidFill>
                        <a:effectLst/>
                        <a:latin typeface="Arial" panose="020B0604020202020204" pitchFamily="34" charset="0"/>
                        <a:ea typeface="+mn-ea"/>
                        <a:cs typeface="Arial" panose="020B0604020202020204" pitchFamily="34" charset="0"/>
                      </a:endParaRPr>
                    </a:p>
                  </a:txBody>
                  <a:tcPr marL="0" marR="0" marT="0" marB="0">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lang="en-GB" sz="1500" b="0" i="0"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bg1">
                        <a:lumMod val="95000"/>
                      </a:schemeClr>
                    </a:solidFill>
                  </a:tcPr>
                </a:tc>
                <a:extLst>
                  <a:ext uri="{0D108BD9-81ED-4DB2-BD59-A6C34878D82A}">
                    <a16:rowId xmlns:a16="http://schemas.microsoft.com/office/drawing/2014/main" val="10004"/>
                  </a:ext>
                </a:extLst>
              </a:tr>
              <a:tr h="747838">
                <a:tc>
                  <a:txBody>
                    <a:bodyPr/>
                    <a:lstStyle/>
                    <a:p>
                      <a:pPr algn="ctr">
                        <a:spcAft>
                          <a:spcPts val="0"/>
                        </a:spcAft>
                      </a:pPr>
                      <a:endParaRPr lang="en-GB" sz="1600" b="1" dirty="0">
                        <a:solidFill>
                          <a:schemeClr val="bg1"/>
                        </a:solidFill>
                        <a:effectLst/>
                        <a:latin typeface="Arial" panose="020B0604020202020204" pitchFamily="34" charset="0"/>
                        <a:cs typeface="Arial" panose="020B0604020202020204" pitchFamily="34" charset="0"/>
                      </a:endParaRPr>
                    </a:p>
                    <a:p>
                      <a:pPr algn="ctr">
                        <a:spcAft>
                          <a:spcPts val="0"/>
                        </a:spcAft>
                      </a:pPr>
                      <a:r>
                        <a:rPr lang="en-GB" sz="1600" b="1" dirty="0">
                          <a:solidFill>
                            <a:schemeClr val="bg1"/>
                          </a:solidFill>
                          <a:effectLst/>
                          <a:latin typeface="Arial" panose="020B0604020202020204" pitchFamily="34" charset="0"/>
                          <a:cs typeface="Arial" panose="020B0604020202020204" pitchFamily="34" charset="0"/>
                        </a:rPr>
                        <a:t>Shaping</a:t>
                      </a:r>
                      <a:r>
                        <a:rPr lang="en-GB" sz="1600" b="1" baseline="0" dirty="0">
                          <a:solidFill>
                            <a:schemeClr val="bg1"/>
                          </a:solidFill>
                          <a:effectLst/>
                          <a:latin typeface="Arial" panose="020B0604020202020204" pitchFamily="34" charset="0"/>
                          <a:cs typeface="Arial" panose="020B0604020202020204" pitchFamily="34" charset="0"/>
                        </a:rPr>
                        <a:t> Our Future</a:t>
                      </a:r>
                      <a:endParaRPr lang="en-GB" sz="1600" b="1" dirty="0">
                        <a:solidFill>
                          <a:schemeClr val="bg1"/>
                        </a:solidFill>
                        <a:effectLst/>
                        <a:latin typeface="Arial" panose="020B0604020202020204" pitchFamily="34" charset="0"/>
                        <a:cs typeface="Arial" panose="020B0604020202020204" pitchFamily="34" charset="0"/>
                      </a:endParaRPr>
                    </a:p>
                  </a:txBody>
                  <a:tcPr marL="0" marR="0" marT="0" marB="0" anchor="ctr">
                    <a:solidFill>
                      <a:schemeClr val="accent4">
                        <a:lumMod val="60000"/>
                        <a:lumOff val="40000"/>
                      </a:schemeClr>
                    </a:solidFill>
                  </a:tcPr>
                </a:tc>
                <a:tc>
                  <a:txBody>
                    <a:bodyPr/>
                    <a:lstStyle/>
                    <a:p>
                      <a:pPr algn="ctr">
                        <a:spcAft>
                          <a:spcPts val="0"/>
                        </a:spcAft>
                      </a:pPr>
                      <a:endParaRPr lang="en-GB" sz="1500" b="0" dirty="0">
                        <a:solidFill>
                          <a:schemeClr val="tx1"/>
                        </a:solidFill>
                        <a:effectLst/>
                        <a:latin typeface="Arial" panose="020B0604020202020204" pitchFamily="34" charset="0"/>
                        <a:cs typeface="Arial" panose="020B0604020202020204" pitchFamily="34" charset="0"/>
                      </a:endParaRPr>
                    </a:p>
                  </a:txBody>
                  <a:tcPr marL="0" marR="0" marT="0" marB="0">
                    <a:solidFill>
                      <a:schemeClr val="bg1">
                        <a:lumMod val="85000"/>
                      </a:schemeClr>
                    </a:solidFill>
                  </a:tcPr>
                </a:tc>
                <a:tc>
                  <a:txBody>
                    <a:bodyPr/>
                    <a:lstStyle/>
                    <a:p>
                      <a:pPr algn="ctr">
                        <a:spcAft>
                          <a:spcPts val="0"/>
                        </a:spcAft>
                      </a:pPr>
                      <a:endParaRPr lang="en-GB" sz="1500" b="0" i="1"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spcAft>
                          <a:spcPts val="0"/>
                        </a:spcAft>
                      </a:pPr>
                      <a:endParaRPr lang="en-US" sz="1500" b="0" i="0" dirty="0">
                        <a:solidFill>
                          <a:schemeClr val="tx1"/>
                        </a:solidFill>
                        <a:effectLst/>
                        <a:latin typeface="Arial" panose="020B0604020202020204" pitchFamily="34" charset="0"/>
                        <a:ea typeface="+mn-ea"/>
                        <a:cs typeface="Arial" panose="020B0604020202020204" pitchFamily="34" charset="0"/>
                      </a:endParaRPr>
                    </a:p>
                  </a:txBody>
                  <a:tcPr marL="0" marR="0"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ebdings"/>
                        </a:rPr>
                        <a:t></a:t>
                      </a:r>
                      <a:endParaRPr kumimoji="0" lang="en-GB"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a:spcAft>
                          <a:spcPts val="0"/>
                        </a:spcAft>
                      </a:pPr>
                      <a:endParaRPr lang="en-GB" sz="1500" b="0" i="0" dirty="0">
                        <a:solidFill>
                          <a:schemeClr val="tx1"/>
                        </a:solidFill>
                        <a:effectLst/>
                        <a:latin typeface="Arial" panose="020B0604020202020204" pitchFamily="34" charset="0"/>
                        <a:ea typeface="Calibri"/>
                        <a:cs typeface="Arial" panose="020B0604020202020204" pitchFamily="34" charset="0"/>
                      </a:endParaRPr>
                    </a:p>
                  </a:txBody>
                  <a:tcPr marL="0" marR="0" marT="0" marB="0">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575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8D830B-EDCE-E64C-BD97-4A07D2CCEE31}"/>
              </a:ext>
            </a:extLst>
          </p:cNvPr>
          <p:cNvSpPr txBox="1">
            <a:spLocks/>
          </p:cNvSpPr>
          <p:nvPr/>
        </p:nvSpPr>
        <p:spPr>
          <a:xfrm>
            <a:off x="378372" y="458811"/>
            <a:ext cx="10160742" cy="813547"/>
          </a:xfrm>
          <a:prstGeom prst="rect">
            <a:avLst/>
          </a:prstGeom>
        </p:spPr>
        <p:txBody>
          <a:bodyPr vert="horz" lIns="91372" tIns="45718" rIns="91372"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lumMod val="75000"/>
                  </a:srgbClr>
                </a:solidFill>
                <a:latin typeface="Arial" panose="020B0604020202020204" pitchFamily="34" charset="0"/>
                <a:cs typeface="Arial" panose="020B0604020202020204" pitchFamily="34" charset="0"/>
              </a:rPr>
              <a:t>Contents</a:t>
            </a:r>
          </a:p>
        </p:txBody>
      </p:sp>
      <p:graphicFrame>
        <p:nvGraphicFramePr>
          <p:cNvPr id="6" name="Table 5"/>
          <p:cNvGraphicFramePr>
            <a:graphicFrameLocks noGrp="1"/>
          </p:cNvGraphicFramePr>
          <p:nvPr>
            <p:extLst>
              <p:ext uri="{D42A27DB-BD31-4B8C-83A1-F6EECF244321}">
                <p14:modId xmlns:p14="http://schemas.microsoft.com/office/powerpoint/2010/main" val="940565772"/>
              </p:ext>
            </p:extLst>
          </p:nvPr>
        </p:nvGraphicFramePr>
        <p:xfrm>
          <a:off x="378372" y="1562626"/>
          <a:ext cx="11159886" cy="4517414"/>
        </p:xfrm>
        <a:graphic>
          <a:graphicData uri="http://schemas.openxmlformats.org/drawingml/2006/table">
            <a:tbl>
              <a:tblPr firstRow="1" bandRow="1">
                <a:tableStyleId>{00A15C55-8517-42AA-B614-E9B94910E393}</a:tableStyleId>
              </a:tblPr>
              <a:tblGrid>
                <a:gridCol w="4743175">
                  <a:extLst>
                    <a:ext uri="{9D8B030D-6E8A-4147-A177-3AD203B41FA5}">
                      <a16:colId xmlns:a16="http://schemas.microsoft.com/office/drawing/2014/main" val="20000"/>
                    </a:ext>
                  </a:extLst>
                </a:gridCol>
                <a:gridCol w="812505">
                  <a:extLst>
                    <a:ext uri="{9D8B030D-6E8A-4147-A177-3AD203B41FA5}">
                      <a16:colId xmlns:a16="http://schemas.microsoft.com/office/drawing/2014/main" val="20001"/>
                    </a:ext>
                  </a:extLst>
                </a:gridCol>
                <a:gridCol w="4645865">
                  <a:extLst>
                    <a:ext uri="{9D8B030D-6E8A-4147-A177-3AD203B41FA5}">
                      <a16:colId xmlns:a16="http://schemas.microsoft.com/office/drawing/2014/main" val="20002"/>
                    </a:ext>
                  </a:extLst>
                </a:gridCol>
                <a:gridCol w="958341">
                  <a:extLst>
                    <a:ext uri="{9D8B030D-6E8A-4147-A177-3AD203B41FA5}">
                      <a16:colId xmlns:a16="http://schemas.microsoft.com/office/drawing/2014/main" val="20003"/>
                    </a:ext>
                  </a:extLst>
                </a:gridCol>
              </a:tblGrid>
              <a:tr h="265135">
                <a:tc>
                  <a:txBody>
                    <a:bodyPr/>
                    <a:lstStyle/>
                    <a:p>
                      <a:r>
                        <a:rPr lang="en-GB" sz="1400" dirty="0">
                          <a:latin typeface="Arial" panose="020B0604020202020204" pitchFamily="34" charset="0"/>
                          <a:cs typeface="Arial" panose="020B0604020202020204" pitchFamily="34" charset="0"/>
                        </a:rPr>
                        <a:t>Contents</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Page</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Contents</a:t>
                      </a:r>
                      <a:endParaRPr lang="en-GB" sz="14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Page</a:t>
                      </a:r>
                      <a:endParaRPr lang="en-GB"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49714">
                <a:tc>
                  <a:txBody>
                    <a:bodyPr/>
                    <a:lstStyle/>
                    <a:p>
                      <a:r>
                        <a:rPr lang="en-GB" sz="1400" dirty="0">
                          <a:latin typeface="Arial" panose="020B0604020202020204" pitchFamily="34" charset="0"/>
                          <a:cs typeface="Arial" panose="020B0604020202020204" pitchFamily="34" charset="0"/>
                        </a:rPr>
                        <a:t>Introduction</a:t>
                      </a:r>
                    </a:p>
                  </a:txBody>
                  <a:tcPr/>
                </a:tc>
                <a:tc>
                  <a:txBody>
                    <a:bodyPr/>
                    <a:lstStyle/>
                    <a:p>
                      <a:pPr algn="ctr"/>
                      <a:r>
                        <a:rPr lang="en-GB" sz="1400" dirty="0">
                          <a:latin typeface="Arial" panose="020B0604020202020204" pitchFamily="34" charset="0"/>
                          <a:cs typeface="Arial" panose="020B0604020202020204" pitchFamily="34" charset="0"/>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Belonging at WUTH</a:t>
                      </a:r>
                    </a:p>
                  </a:txBody>
                  <a:tcPr/>
                </a:tc>
                <a:tc>
                  <a:txBody>
                    <a:bodyPr/>
                    <a:lstStyle/>
                    <a:p>
                      <a:pPr algn="ctr"/>
                      <a:r>
                        <a:rPr lang="en-GB" sz="1400"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10001"/>
                  </a:ext>
                </a:extLst>
              </a:tr>
              <a:tr h="349714">
                <a:tc>
                  <a:txBody>
                    <a:bodyPr/>
                    <a:lstStyle/>
                    <a:p>
                      <a:r>
                        <a:rPr lang="en-GB" sz="1400" dirty="0">
                          <a:latin typeface="Arial" panose="020B0604020202020204" pitchFamily="34" charset="0"/>
                          <a:cs typeface="Arial" panose="020B0604020202020204" pitchFamily="34" charset="0"/>
                        </a:rPr>
                        <a:t>Background</a:t>
                      </a:r>
                    </a:p>
                  </a:txBody>
                  <a:tcPr/>
                </a:tc>
                <a:tc>
                  <a:txBody>
                    <a:bodyPr/>
                    <a:lstStyle/>
                    <a:p>
                      <a:pPr algn="ctr"/>
                      <a:r>
                        <a:rPr lang="en-GB" sz="1400" dirty="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Transforming Ways of Working</a:t>
                      </a:r>
                    </a:p>
                  </a:txBody>
                  <a:tcPr/>
                </a:tc>
                <a:tc>
                  <a:txBody>
                    <a:bodyPr/>
                    <a:lstStyle/>
                    <a:p>
                      <a:pPr algn="ctr"/>
                      <a:r>
                        <a:rPr lang="en-GB" sz="1400" dirty="0">
                          <a:latin typeface="Arial" panose="020B0604020202020204" pitchFamily="34" charset="0"/>
                          <a:cs typeface="Arial" panose="020B0604020202020204" pitchFamily="34" charset="0"/>
                        </a:rPr>
                        <a:t>17</a:t>
                      </a:r>
                    </a:p>
                  </a:txBody>
                  <a:tcPr/>
                </a:tc>
                <a:extLst>
                  <a:ext uri="{0D108BD9-81ED-4DB2-BD59-A6C34878D82A}">
                    <a16:rowId xmlns:a16="http://schemas.microsoft.com/office/drawing/2014/main" val="10002"/>
                  </a:ext>
                </a:extLst>
              </a:tr>
              <a:tr h="349714">
                <a:tc>
                  <a:txBody>
                    <a:bodyPr/>
                    <a:lstStyle/>
                    <a:p>
                      <a:r>
                        <a:rPr lang="en-GB" sz="1400" dirty="0">
                          <a:latin typeface="Arial" panose="020B0604020202020204" pitchFamily="34" charset="0"/>
                          <a:cs typeface="Arial" panose="020B0604020202020204" pitchFamily="34" charset="0"/>
                        </a:rPr>
                        <a:t>Our 2021-2026 Objectives and Priorities</a:t>
                      </a:r>
                    </a:p>
                  </a:txBody>
                  <a:tcPr/>
                </a:tc>
                <a:tc>
                  <a:txBody>
                    <a:bodyPr/>
                    <a:lstStyle/>
                    <a:p>
                      <a:pPr algn="ctr"/>
                      <a:r>
                        <a:rPr lang="en-GB" sz="1400" dirty="0">
                          <a:latin typeface="Arial" panose="020B0604020202020204" pitchFamily="34" charset="0"/>
                          <a:cs typeface="Arial" panose="020B0604020202020204" pitchFamily="34" charset="0"/>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Shaping Our</a:t>
                      </a:r>
                      <a:r>
                        <a:rPr lang="en-GB" sz="1400" baseline="0" dirty="0">
                          <a:latin typeface="Arial" panose="020B0604020202020204" pitchFamily="34" charset="0"/>
                          <a:cs typeface="Arial" panose="020B0604020202020204" pitchFamily="34" charset="0"/>
                        </a:rPr>
                        <a:t> Future</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val="10003"/>
                  </a:ext>
                </a:extLst>
              </a:tr>
              <a:tr h="349714">
                <a:tc>
                  <a:txBody>
                    <a:bodyPr/>
                    <a:lstStyle/>
                    <a:p>
                      <a:r>
                        <a:rPr lang="en-GB" sz="1400" dirty="0">
                          <a:latin typeface="Arial" panose="020B0604020202020204" pitchFamily="34" charset="0"/>
                          <a:cs typeface="Arial" panose="020B0604020202020204" pitchFamily="34" charset="0"/>
                        </a:rPr>
                        <a:t>Strategic Framework</a:t>
                      </a:r>
                    </a:p>
                  </a:txBody>
                  <a:tcPr/>
                </a:tc>
                <a:tc>
                  <a:txBody>
                    <a:bodyPr/>
                    <a:lstStyle/>
                    <a:p>
                      <a:pPr algn="ctr"/>
                      <a:r>
                        <a:rPr lang="en-GB" sz="1400" dirty="0">
                          <a:latin typeface="Arial" panose="020B0604020202020204" pitchFamily="34" charset="0"/>
                          <a:cs typeface="Arial" panose="020B0604020202020204" pitchFamily="34" charset="0"/>
                        </a:rPr>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Next Steps</a:t>
                      </a:r>
                      <a:endParaRPr lang="en-GB" sz="1400" b="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19</a:t>
                      </a:r>
                    </a:p>
                  </a:txBody>
                  <a:tcPr/>
                </a:tc>
                <a:extLst>
                  <a:ext uri="{0D108BD9-81ED-4DB2-BD59-A6C34878D82A}">
                    <a16:rowId xmlns:a16="http://schemas.microsoft.com/office/drawing/2014/main" val="10004"/>
                  </a:ext>
                </a:extLst>
              </a:tr>
              <a:tr h="349714">
                <a:tc>
                  <a:txBody>
                    <a:bodyPr/>
                    <a:lstStyle/>
                    <a:p>
                      <a:r>
                        <a:rPr lang="en-GB" sz="1400" b="1" dirty="0">
                          <a:latin typeface="Arial" panose="020B0604020202020204" pitchFamily="34" charset="0"/>
                          <a:cs typeface="Arial" panose="020B0604020202020204" pitchFamily="34" charset="0"/>
                        </a:rPr>
                        <a:t>Developing our</a:t>
                      </a:r>
                      <a:r>
                        <a:rPr lang="en-GB" sz="1400" b="1" baseline="0" dirty="0">
                          <a:latin typeface="Arial" panose="020B0604020202020204" pitchFamily="34" charset="0"/>
                          <a:cs typeface="Arial" panose="020B0604020202020204" pitchFamily="34" charset="0"/>
                        </a:rPr>
                        <a:t> People Strategy</a:t>
                      </a:r>
                      <a:endParaRPr lang="en-GB" sz="1400" b="1"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8</a:t>
                      </a:r>
                      <a:endParaRPr lang="en-GB" sz="1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Appendices</a:t>
                      </a:r>
                    </a:p>
                  </a:txBody>
                  <a:tcPr/>
                </a:tc>
                <a:tc>
                  <a:txBody>
                    <a:bodyPr/>
                    <a:lstStyle/>
                    <a:p>
                      <a:pPr algn="ctr"/>
                      <a:r>
                        <a:rPr lang="en-GB" sz="14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val="10005"/>
                  </a:ext>
                </a:extLst>
              </a:tr>
              <a:tr h="349714">
                <a:tc>
                  <a:txBody>
                    <a:bodyPr/>
                    <a:lstStyle/>
                    <a:p>
                      <a:r>
                        <a:rPr lang="en-GB" sz="1400" kern="1200" baseline="0" dirty="0">
                          <a:latin typeface="Arial" panose="020B0604020202020204" pitchFamily="34" charset="0"/>
                          <a:cs typeface="Arial" panose="020B0604020202020204" pitchFamily="34" charset="0"/>
                        </a:rPr>
                        <a:t>Our People Journey</a:t>
                      </a:r>
                      <a:endParaRPr lang="en-GB" sz="1400" b="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Glossary of Terms</a:t>
                      </a:r>
                    </a:p>
                  </a:txBody>
                  <a:tcPr/>
                </a:tc>
                <a:tc>
                  <a:txBody>
                    <a:bodyPr/>
                    <a:lstStyle/>
                    <a:p>
                      <a:pPr algn="ctr"/>
                      <a:r>
                        <a:rPr lang="en-GB" sz="1400" dirty="0">
                          <a:latin typeface="Arial" panose="020B0604020202020204" pitchFamily="34" charset="0"/>
                          <a:cs typeface="Arial" panose="020B0604020202020204" pitchFamily="34" charset="0"/>
                        </a:rPr>
                        <a:t>21</a:t>
                      </a:r>
                    </a:p>
                  </a:txBody>
                  <a:tcPr/>
                </a:tc>
                <a:extLst>
                  <a:ext uri="{0D108BD9-81ED-4DB2-BD59-A6C34878D82A}">
                    <a16:rowId xmlns:a16="http://schemas.microsoft.com/office/drawing/2014/main" val="10006"/>
                  </a:ext>
                </a:extLst>
              </a:tr>
              <a:tr h="349714">
                <a:tc>
                  <a:txBody>
                    <a:bodyPr/>
                    <a:lstStyle/>
                    <a:p>
                      <a:r>
                        <a:rPr lang="en-GB" sz="1400" kern="1200" baseline="0" dirty="0">
                          <a:latin typeface="Arial" panose="020B0604020202020204" pitchFamily="34" charset="0"/>
                          <a:cs typeface="Arial" panose="020B0604020202020204" pitchFamily="34" charset="0"/>
                        </a:rPr>
                        <a:t>Engagement with Our People</a:t>
                      </a:r>
                      <a:endParaRPr lang="en-GB" sz="1400" b="0"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Key Actions: Looking After</a:t>
                      </a:r>
                      <a:r>
                        <a:rPr lang="en-GB" sz="1400" baseline="0" dirty="0">
                          <a:latin typeface="Arial" panose="020B0604020202020204" pitchFamily="34" charset="0"/>
                          <a:cs typeface="Arial" panose="020B0604020202020204" pitchFamily="34" charset="0"/>
                        </a:rPr>
                        <a:t> Ourselves and Each Other </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10007"/>
                  </a:ext>
                </a:extLst>
              </a:tr>
              <a:tr h="349714">
                <a:tc>
                  <a:txBody>
                    <a:bodyPr/>
                    <a:lstStyle/>
                    <a:p>
                      <a:r>
                        <a:rPr lang="en-GB" sz="1400" dirty="0">
                          <a:latin typeface="Arial" panose="020B0604020202020204" pitchFamily="34" charset="0"/>
                          <a:cs typeface="Arial" panose="020B0604020202020204" pitchFamily="34" charset="0"/>
                        </a:rPr>
                        <a:t>The Four Principles of Our People Strategy </a:t>
                      </a:r>
                      <a:endParaRPr lang="en-GB" sz="1400" b="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Key Actions: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Belonging at WUTH</a:t>
                      </a:r>
                    </a:p>
                  </a:txBody>
                  <a:tcPr/>
                </a:tc>
                <a:tc>
                  <a:txBody>
                    <a:bodyPr/>
                    <a:lstStyle/>
                    <a:p>
                      <a:pPr algn="ctr"/>
                      <a:r>
                        <a:rPr lang="en-GB" sz="1400" dirty="0">
                          <a:latin typeface="Arial" panose="020B0604020202020204" pitchFamily="34" charset="0"/>
                          <a:cs typeface="Arial" panose="020B0604020202020204" pitchFamily="34" charset="0"/>
                        </a:rPr>
                        <a:t>23</a:t>
                      </a:r>
                    </a:p>
                  </a:txBody>
                  <a:tcPr/>
                </a:tc>
                <a:extLst>
                  <a:ext uri="{0D108BD9-81ED-4DB2-BD59-A6C34878D82A}">
                    <a16:rowId xmlns:a16="http://schemas.microsoft.com/office/drawing/2014/main" val="10008"/>
                  </a:ext>
                </a:extLst>
              </a:tr>
              <a:tr h="349714">
                <a:tc>
                  <a:txBody>
                    <a:bodyPr/>
                    <a:lstStyle/>
                    <a:p>
                      <a:r>
                        <a:rPr lang="en-GB" sz="1400" dirty="0">
                          <a:latin typeface="Arial" panose="020B0604020202020204" pitchFamily="34" charset="0"/>
                          <a:cs typeface="Arial" panose="020B0604020202020204" pitchFamily="34" charset="0"/>
                        </a:rPr>
                        <a:t>How</a:t>
                      </a:r>
                      <a:r>
                        <a:rPr lang="en-GB" sz="1400" baseline="0" dirty="0">
                          <a:latin typeface="Arial" panose="020B0604020202020204" pitchFamily="34" charset="0"/>
                          <a:cs typeface="Arial" panose="020B0604020202020204" pitchFamily="34" charset="0"/>
                        </a:rPr>
                        <a:t> This Strategy Will be Used</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Key Actions: Transforming Ways of Working</a:t>
                      </a:r>
                    </a:p>
                  </a:txBody>
                  <a:tcPr/>
                </a:tc>
                <a:tc>
                  <a:txBody>
                    <a:bodyPr/>
                    <a:lstStyle/>
                    <a:p>
                      <a:pPr algn="ctr"/>
                      <a:r>
                        <a:rPr lang="en-GB" sz="1400" dirty="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10009"/>
                  </a:ext>
                </a:extLst>
              </a:tr>
              <a:tr h="349714">
                <a:tc>
                  <a:txBody>
                    <a:bodyPr/>
                    <a:lstStyle/>
                    <a:p>
                      <a:r>
                        <a:rPr lang="en-GB" sz="1400" dirty="0">
                          <a:latin typeface="Arial" panose="020B0604020202020204" pitchFamily="34" charset="0"/>
                          <a:cs typeface="Arial" panose="020B0604020202020204" pitchFamily="34" charset="0"/>
                        </a:rPr>
                        <a:t>Achieving Outcomes</a:t>
                      </a:r>
                    </a:p>
                  </a:txBody>
                  <a:tcPr/>
                </a:tc>
                <a:tc>
                  <a:txBody>
                    <a:bodyPr/>
                    <a:lstStyle/>
                    <a:p>
                      <a:pPr algn="ctr"/>
                      <a:r>
                        <a:rPr lang="en-GB" sz="1400" dirty="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Actions: Shaping Our Future</a:t>
                      </a:r>
                    </a:p>
                  </a:txBody>
                  <a:tcPr/>
                </a:tc>
                <a:tc>
                  <a:txBody>
                    <a:bodyPr/>
                    <a:lstStyle/>
                    <a:p>
                      <a:pPr algn="ctr"/>
                      <a:r>
                        <a:rPr lang="en-GB" sz="1400" dirty="0">
                          <a:latin typeface="Arial" panose="020B0604020202020204" pitchFamily="34" charset="0"/>
                          <a:cs typeface="Arial" panose="020B0604020202020204" pitchFamily="34" charset="0"/>
                        </a:rPr>
                        <a:t>25</a:t>
                      </a:r>
                    </a:p>
                  </a:txBody>
                  <a:tcPr/>
                </a:tc>
                <a:extLst>
                  <a:ext uri="{0D108BD9-81ED-4DB2-BD59-A6C34878D82A}">
                    <a16:rowId xmlns:a16="http://schemas.microsoft.com/office/drawing/2014/main" val="10010"/>
                  </a:ext>
                </a:extLst>
              </a:tr>
              <a:tr h="349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latin typeface="Arial" panose="020B0604020202020204" pitchFamily="34" charset="0"/>
                          <a:cs typeface="Arial" panose="020B0604020202020204" pitchFamily="34" charset="0"/>
                        </a:rPr>
                        <a:t>People</a:t>
                      </a:r>
                      <a:r>
                        <a:rPr lang="en-GB" sz="1400" b="1" baseline="0" dirty="0">
                          <a:latin typeface="Arial" panose="020B0604020202020204" pitchFamily="34" charset="0"/>
                          <a:cs typeface="Arial" panose="020B0604020202020204" pitchFamily="34" charset="0"/>
                        </a:rPr>
                        <a:t> Strategy Key Priorities</a:t>
                      </a:r>
                      <a:endParaRPr lang="en-GB" sz="1400" b="1"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14</a:t>
                      </a:r>
                    </a:p>
                  </a:txBody>
                  <a:tcPr/>
                </a:tc>
                <a:tc>
                  <a:txBody>
                    <a:bodyPr/>
                    <a:lstStyle/>
                    <a:p>
                      <a:r>
                        <a:rPr lang="en-GB" sz="1400" dirty="0">
                          <a:latin typeface="Arial" panose="020B0604020202020204" pitchFamily="34" charset="0"/>
                          <a:cs typeface="Arial" panose="020B0604020202020204" pitchFamily="34" charset="0"/>
                        </a:rPr>
                        <a:t>Strategic Alignment</a:t>
                      </a:r>
                    </a:p>
                  </a:txBody>
                  <a:tcPr/>
                </a:tc>
                <a:tc>
                  <a:txBody>
                    <a:bodyPr/>
                    <a:lstStyle/>
                    <a:p>
                      <a:pPr algn="ctr"/>
                      <a:r>
                        <a:rPr lang="en-GB" sz="1400" dirty="0">
                          <a:latin typeface="Arial" panose="020B0604020202020204" pitchFamily="34" charset="0"/>
                          <a:cs typeface="Arial" panose="020B0604020202020204" pitchFamily="34" charset="0"/>
                        </a:rPr>
                        <a:t>26</a:t>
                      </a:r>
                    </a:p>
                  </a:txBody>
                  <a:tcPr/>
                </a:tc>
                <a:extLst>
                  <a:ext uri="{0D108BD9-81ED-4DB2-BD59-A6C34878D82A}">
                    <a16:rowId xmlns:a16="http://schemas.microsoft.com/office/drawing/2014/main" val="10011"/>
                  </a:ext>
                </a:extLst>
              </a:tr>
              <a:tr h="349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After Ourselves and Each Other</a:t>
                      </a:r>
                    </a:p>
                  </a:txBody>
                  <a:tcPr/>
                </a:tc>
                <a:tc>
                  <a:txBody>
                    <a:bodyPr/>
                    <a:lstStyle/>
                    <a:p>
                      <a:pPr algn="ctr"/>
                      <a:r>
                        <a:rPr lang="en-GB" sz="1400" dirty="0">
                          <a:latin typeface="Arial" panose="020B0604020202020204" pitchFamily="34" charset="0"/>
                          <a:cs typeface="Arial" panose="020B0604020202020204" pitchFamily="34" charset="0"/>
                        </a:rPr>
                        <a:t>15</a:t>
                      </a:r>
                      <a:endParaRPr lang="en-GB" sz="1400" b="1" dirty="0">
                        <a:latin typeface="Arial" panose="020B0604020202020204" pitchFamily="34" charset="0"/>
                        <a:cs typeface="Arial" panose="020B0604020202020204" pitchFamily="34" charset="0"/>
                      </a:endParaRPr>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sz="quarter" idx="12"/>
          </p:nvPr>
        </p:nvSpPr>
        <p:spPr/>
        <p:txBody>
          <a:bodyPr/>
          <a:lstStyle/>
          <a:p>
            <a:fld id="{5C5FBB26-3131-DC42-B3B9-6CBE44CD678A}" type="slidenum">
              <a:rPr lang="en-US" smtClean="0">
                <a:solidFill>
                  <a:prstClr val="black">
                    <a:tint val="75000"/>
                  </a:prstClr>
                </a:solidFill>
              </a:rPr>
              <a:pPr/>
              <a:t>3</a:t>
            </a:fld>
            <a:endParaRPr lang="en-US">
              <a:solidFill>
                <a:prstClr val="black">
                  <a:tint val="75000"/>
                </a:prst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12894"/>
            <a:ext cx="1811547" cy="1052168"/>
          </a:xfrm>
          <a:prstGeom prst="rect">
            <a:avLst/>
          </a:prstGeom>
        </p:spPr>
      </p:pic>
    </p:spTree>
    <p:extLst>
      <p:ext uri="{BB962C8B-B14F-4D97-AF65-F5344CB8AC3E}">
        <p14:creationId xmlns:p14="http://schemas.microsoft.com/office/powerpoint/2010/main" val="3646224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8D830B-EDCE-E64C-BD97-4A07D2CCEE31}"/>
              </a:ext>
            </a:extLst>
          </p:cNvPr>
          <p:cNvSpPr txBox="1">
            <a:spLocks/>
          </p:cNvSpPr>
          <p:nvPr/>
        </p:nvSpPr>
        <p:spPr>
          <a:xfrm>
            <a:off x="308427" y="350861"/>
            <a:ext cx="10160742" cy="1038913"/>
          </a:xfrm>
          <a:prstGeom prst="rect">
            <a:avLst/>
          </a:prstGeom>
        </p:spPr>
        <p:txBody>
          <a:bodyPr vert="horz" lIns="91372" tIns="45718" rIns="91372"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Arial" panose="020B0604020202020204" pitchFamily="34" charset="0"/>
                <a:cs typeface="Arial" panose="020B0604020202020204" pitchFamily="34" charset="0"/>
              </a:rPr>
              <a:t>Introduction</a:t>
            </a:r>
          </a:p>
          <a:p>
            <a:r>
              <a:rPr lang="en-GB" sz="2000" dirty="0">
                <a:solidFill>
                  <a:schemeClr val="accent1">
                    <a:lumMod val="75000"/>
                  </a:schemeClr>
                </a:solidFill>
                <a:latin typeface="Arial" panose="020B0604020202020204" pitchFamily="34" charset="0"/>
                <a:cs typeface="Arial" panose="020B0604020202020204" pitchFamily="34" charset="0"/>
              </a:rPr>
              <a:t>Our journey to be a great place to work</a:t>
            </a:r>
            <a:endParaRPr lang="en-US" sz="2000" b="1" dirty="0">
              <a:solidFill>
                <a:schemeClr val="accent1">
                  <a:lumMod val="75000"/>
                </a:schemeClr>
              </a:solidFill>
              <a:latin typeface="Arial" panose="020B0604020202020204" pitchFamily="34" charset="0"/>
              <a:cs typeface="Arial" panose="020B0604020202020204" pitchFamily="34" charset="0"/>
            </a:endParaRPr>
          </a:p>
        </p:txBody>
      </p:sp>
      <p:sp>
        <p:nvSpPr>
          <p:cNvPr id="9" name="Subtitle 2">
            <a:extLst>
              <a:ext uri="{FF2B5EF4-FFF2-40B4-BE49-F238E27FC236}">
                <a16:creationId xmlns:a16="http://schemas.microsoft.com/office/drawing/2014/main" id="{80FA43E8-A6BE-004C-A3BE-2C187618D183}"/>
              </a:ext>
            </a:extLst>
          </p:cNvPr>
          <p:cNvSpPr txBox="1">
            <a:spLocks/>
          </p:cNvSpPr>
          <p:nvPr/>
        </p:nvSpPr>
        <p:spPr>
          <a:xfrm>
            <a:off x="6296407" y="1775263"/>
            <a:ext cx="5228185" cy="5469280"/>
          </a:xfrm>
          <a:prstGeom prst="rect">
            <a:avLst/>
          </a:prstGeom>
        </p:spPr>
        <p:txBody>
          <a:bodyPr vert="horz" lIns="91372" tIns="45718" rIns="91372"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endParaRPr lang="en-GB" sz="1600" b="1" dirty="0">
              <a:solidFill>
                <a:srgbClr val="0070C0"/>
              </a:solidFill>
              <a:latin typeface="Arial" panose="020B0604020202020204" pitchFamily="34" charset="0"/>
              <a:cs typeface="Arial" panose="020B0604020202020204" pitchFamily="34" charset="0"/>
            </a:endParaRPr>
          </a:p>
          <a:p>
            <a:pPr marL="0" indent="0">
              <a:lnSpc>
                <a:spcPct val="100000"/>
              </a:lnSpc>
              <a:spcBef>
                <a:spcPts val="0"/>
              </a:spcBef>
              <a:buFont typeface="Arial" panose="020B0604020202020204" pitchFamily="34" charset="0"/>
              <a:buNone/>
            </a:pPr>
            <a:endParaRPr lang="en-GB" sz="1600" dirty="0">
              <a:solidFill>
                <a:srgbClr val="4472C4"/>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C5FBB26-3131-DC42-B3B9-6CBE44CD678A}" type="slidenum">
              <a:rPr lang="en-US" smtClean="0"/>
              <a:t>4</a:t>
            </a:fld>
            <a:endParaRPr lang="en-US"/>
          </a:p>
        </p:txBody>
      </p:sp>
      <p:sp>
        <p:nvSpPr>
          <p:cNvPr id="7" name="Subtitle 2">
            <a:extLst>
              <a:ext uri="{FF2B5EF4-FFF2-40B4-BE49-F238E27FC236}">
                <a16:creationId xmlns:a16="http://schemas.microsoft.com/office/drawing/2014/main" id="{80FA43E8-A6BE-004C-A3BE-2C187618D183}"/>
              </a:ext>
            </a:extLst>
          </p:cNvPr>
          <p:cNvSpPr txBox="1">
            <a:spLocks/>
          </p:cNvSpPr>
          <p:nvPr/>
        </p:nvSpPr>
        <p:spPr>
          <a:xfrm>
            <a:off x="308427" y="1482585"/>
            <a:ext cx="5760000" cy="5211803"/>
          </a:xfrm>
          <a:prstGeom prst="rect">
            <a:avLst/>
          </a:prstGeom>
        </p:spPr>
        <p:txBody>
          <a:bodyPr vert="horz" lIns="91372" tIns="45718" rIns="91372" bIns="45718" numCol="1" spcCol="540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0000"/>
              </a:lnSpc>
              <a:spcBef>
                <a:spcPts val="0"/>
              </a:spcBef>
              <a:buNone/>
            </a:pPr>
            <a:r>
              <a:rPr lang="en-GB" sz="1400" b="1" dirty="0">
                <a:solidFill>
                  <a:schemeClr val="accent1">
                    <a:lumMod val="75000"/>
                  </a:schemeClr>
                </a:solidFill>
                <a:latin typeface="Arial" panose="020B0604020202020204" pitchFamily="34" charset="0"/>
                <a:cs typeface="Arial" panose="020B0604020202020204" pitchFamily="34" charset="0"/>
              </a:rPr>
              <a:t>Our People Strategy </a:t>
            </a:r>
            <a:r>
              <a:rPr lang="en-GB" sz="1400" dirty="0">
                <a:latin typeface="Arial" panose="020B0604020202020204" pitchFamily="34" charset="0"/>
                <a:cs typeface="Arial" panose="020B0604020202020204" pitchFamily="34" charset="0"/>
              </a:rPr>
              <a:t>forms one of seven enabling strategies, through which </a:t>
            </a:r>
            <a:r>
              <a:rPr lang="en-GB" sz="1400" i="1" dirty="0">
                <a:latin typeface="Arial" panose="020B0604020202020204" pitchFamily="34" charset="0"/>
                <a:cs typeface="Arial" panose="020B0604020202020204" pitchFamily="34" charset="0"/>
              </a:rPr>
              <a:t>Our 2021-2026 Strategy </a:t>
            </a:r>
            <a:r>
              <a:rPr lang="en-GB" sz="1400" dirty="0">
                <a:latin typeface="Arial" panose="020B0604020202020204" pitchFamily="34" charset="0"/>
                <a:cs typeface="Arial" panose="020B0604020202020204" pitchFamily="34" charset="0"/>
              </a:rPr>
              <a:t>will be delivered. </a:t>
            </a:r>
          </a:p>
          <a:p>
            <a:pPr marL="0" lvl="0" indent="0" algn="just">
              <a:lnSpc>
                <a:spcPct val="100000"/>
              </a:lnSpc>
              <a:spcBef>
                <a:spcPts val="0"/>
              </a:spcBef>
              <a:buNone/>
            </a:pPr>
            <a:endParaRPr lang="en-GB" sz="1400" dirty="0">
              <a:latin typeface="Arial" panose="020B0604020202020204" pitchFamily="34" charset="0"/>
              <a:cs typeface="Arial" panose="020B0604020202020204" pitchFamily="34" charset="0"/>
            </a:endParaRPr>
          </a:p>
          <a:p>
            <a:pPr marL="0" lvl="0" indent="0" algn="just">
              <a:lnSpc>
                <a:spcPct val="100000"/>
              </a:lnSpc>
              <a:spcBef>
                <a:spcPts val="0"/>
              </a:spcBef>
              <a:buNone/>
            </a:pPr>
            <a:r>
              <a:rPr lang="en-GB" sz="1400" dirty="0">
                <a:latin typeface="Arial" panose="020B0604020202020204" pitchFamily="34" charset="0"/>
                <a:cs typeface="Arial" panose="020B0604020202020204" pitchFamily="34" charset="0"/>
              </a:rPr>
              <a:t>Our People Strategy consists of four principles, aligned to Our 2021-2026 Strategy Compassionate Workforce strategic objective, and the NHS People Plan: Looking after ourselves and each other, Belonging at WUTH, Transforming ways of working, and Shaping our future.</a:t>
            </a:r>
            <a:endParaRPr lang="en-GB" sz="1400" dirty="0">
              <a:solidFill>
                <a:srgbClr val="FF0000"/>
              </a:solidFill>
              <a:latin typeface="Arial" panose="020B0604020202020204" pitchFamily="34" charset="0"/>
              <a:cs typeface="Arial" panose="020B0604020202020204" pitchFamily="34" charset="0"/>
            </a:endParaRPr>
          </a:p>
          <a:p>
            <a:pPr marL="0" lvl="0" indent="0" algn="just">
              <a:lnSpc>
                <a:spcPct val="100000"/>
              </a:lnSpc>
              <a:spcBef>
                <a:spcPts val="0"/>
              </a:spcBef>
              <a:buNone/>
            </a:pPr>
            <a:endParaRPr lang="en-GB" sz="1400" dirty="0">
              <a:solidFill>
                <a:srgbClr val="FF0000"/>
              </a:solidFill>
              <a:latin typeface="Arial" panose="020B0604020202020204" pitchFamily="34" charset="0"/>
              <a:cs typeface="Arial" panose="020B0604020202020204" pitchFamily="34" charset="0"/>
            </a:endParaRPr>
          </a:p>
          <a:p>
            <a:pPr marL="0" lvl="0" indent="0" algn="just">
              <a:lnSpc>
                <a:spcPct val="100000"/>
              </a:lnSpc>
              <a:spcBef>
                <a:spcPts val="0"/>
              </a:spcBef>
              <a:buNone/>
            </a:pPr>
            <a:r>
              <a:rPr lang="en-GB" sz="1400" dirty="0">
                <a:latin typeface="Arial" panose="020B0604020202020204" pitchFamily="34" charset="0"/>
                <a:cs typeface="Arial" panose="020B0604020202020204" pitchFamily="34" charset="0"/>
              </a:rPr>
              <a:t>Our People Strategy has been developed through a series of engagement workshops with our people. This approach has enabled us to gain a clear understanding of our current situation and our priorities over the next few years.</a:t>
            </a:r>
          </a:p>
          <a:p>
            <a:pPr marL="0" lvl="0" indent="0" algn="just">
              <a:lnSpc>
                <a:spcPct val="100000"/>
              </a:lnSpc>
              <a:spcBef>
                <a:spcPts val="0"/>
              </a:spcBef>
              <a:buNone/>
            </a:pPr>
            <a:endParaRPr lang="en-GB" sz="14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en-GB" sz="1400" dirty="0">
                <a:latin typeface="Arial" panose="020B0604020202020204" pitchFamily="34" charset="0"/>
                <a:cs typeface="Arial" panose="020B0604020202020204" pitchFamily="34" charset="0"/>
              </a:rPr>
              <a:t>This document assesses where we are now, outlines where we want to be through the development of priorities for each principle, and details how we are going to get there within the next steps section. </a:t>
            </a:r>
          </a:p>
          <a:p>
            <a:pPr marL="0" indent="0" algn="just">
              <a:lnSpc>
                <a:spcPct val="100000"/>
              </a:lnSpc>
              <a:spcBef>
                <a:spcPts val="0"/>
              </a:spcBef>
              <a:buNone/>
            </a:pPr>
            <a:endParaRPr lang="en-GB" sz="1400" dirty="0">
              <a:solidFill>
                <a:srgbClr val="4472C4"/>
              </a:solidFill>
              <a:latin typeface="Arial" panose="020B0604020202020204" pitchFamily="34" charset="0"/>
              <a:cs typeface="Arial" panose="020B0604020202020204" pitchFamily="34" charset="0"/>
            </a:endParaRPr>
          </a:p>
          <a:p>
            <a:pPr marL="0" lvl="0" indent="0" algn="just">
              <a:lnSpc>
                <a:spcPct val="100000"/>
              </a:lnSpc>
              <a:spcBef>
                <a:spcPts val="0"/>
              </a:spcBef>
              <a:buNone/>
            </a:pPr>
            <a:r>
              <a:rPr lang="en-GB" sz="1400" dirty="0">
                <a:latin typeface="Arial" panose="020B0604020202020204" pitchFamily="34" charset="0"/>
                <a:cs typeface="Arial" panose="020B0604020202020204" pitchFamily="34" charset="0"/>
              </a:rPr>
              <a:t>This strategy promises that we will lead with compassion and inclusivity, and put the health and wellbeing of our people at the heart of everything we do.</a:t>
            </a:r>
          </a:p>
          <a:p>
            <a:pPr marL="0" indent="0" algn="just">
              <a:lnSpc>
                <a:spcPct val="100000"/>
              </a:lnSpc>
              <a:spcBef>
                <a:spcPts val="0"/>
              </a:spcBef>
              <a:buNone/>
            </a:pPr>
            <a:endParaRPr lang="en-GB" sz="1600" dirty="0">
              <a:solidFill>
                <a:srgbClr val="4472C4"/>
              </a:solidFill>
              <a:latin typeface="Arial" panose="020B0604020202020204" pitchFamily="34" charset="0"/>
              <a:cs typeface="Arial" panose="020B0604020202020204" pitchFamily="34" charset="0"/>
            </a:endParaRPr>
          </a:p>
        </p:txBody>
      </p:sp>
      <p:sp>
        <p:nvSpPr>
          <p:cNvPr id="3" name="TextBox 2"/>
          <p:cNvSpPr txBox="1"/>
          <p:nvPr/>
        </p:nvSpPr>
        <p:spPr>
          <a:xfrm>
            <a:off x="6140370" y="1328697"/>
            <a:ext cx="5760000" cy="307777"/>
          </a:xfrm>
          <a:prstGeom prst="rect">
            <a:avLst/>
          </a:prstGeom>
          <a:noFill/>
        </p:spPr>
        <p:txBody>
          <a:bodyPr wrap="square" rtlCol="0">
            <a:spAutoFit/>
          </a:bodyPr>
          <a:lstStyle/>
          <a:p>
            <a:pPr lvl="0" algn="just"/>
            <a:endParaRPr lang="en-GB" sz="1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
        <p:nvSpPr>
          <p:cNvPr id="6" name="Rectangle 5"/>
          <p:cNvSpPr/>
          <p:nvPr/>
        </p:nvSpPr>
        <p:spPr>
          <a:xfrm>
            <a:off x="6157386" y="1482585"/>
            <a:ext cx="5760000" cy="1815882"/>
          </a:xfrm>
          <a:prstGeom prst="rect">
            <a:avLst/>
          </a:prstGeom>
        </p:spPr>
        <p:txBody>
          <a:bodyPr>
            <a:spAutoFit/>
          </a:bodyPr>
          <a:lstStyle/>
          <a:p>
            <a:pPr lvl="0" algn="just"/>
            <a:r>
              <a:rPr lang="en-GB" sz="1400" dirty="0">
                <a:latin typeface="Arial" panose="020B0604020202020204" pitchFamily="34" charset="0"/>
                <a:cs typeface="Arial" panose="020B0604020202020204" pitchFamily="34" charset="0"/>
              </a:rPr>
              <a:t>We will ensure that our people feel a sense of belonging, and that we will have the plans in place to attract and retain the best people. We will embrace new ways of working to deliver the best care for our patients.</a:t>
            </a:r>
          </a:p>
          <a:p>
            <a:pPr lvl="0" algn="just"/>
            <a:endParaRPr lang="en-GB" sz="1400" dirty="0">
              <a:latin typeface="Arial" panose="020B0604020202020204" pitchFamily="34" charset="0"/>
              <a:cs typeface="Arial" panose="020B0604020202020204" pitchFamily="34" charset="0"/>
            </a:endParaRPr>
          </a:p>
          <a:p>
            <a:pPr lvl="0" algn="just"/>
            <a:r>
              <a:rPr lang="en-GB" sz="1400" dirty="0">
                <a:latin typeface="Arial" panose="020B0604020202020204" pitchFamily="34" charset="0"/>
                <a:cs typeface="Arial" panose="020B0604020202020204" pitchFamily="34" charset="0"/>
              </a:rPr>
              <a:t>Underpinned by existing national and regional priorities, this strategy was developed by listening to staff across the organisation and hearing what would make WUTH a great place to work and receive care.</a:t>
            </a:r>
          </a:p>
        </p:txBody>
      </p:sp>
      <p:pic>
        <p:nvPicPr>
          <p:cNvPr id="11" name="Picture 10" descr="A picture containing text, vector graphics&#10;&#10;Description automatically generated">
            <a:extLst>
              <a:ext uri="{FF2B5EF4-FFF2-40B4-BE49-F238E27FC236}">
                <a16:creationId xmlns:a16="http://schemas.microsoft.com/office/drawing/2014/main" id="{636C34CD-6277-F6F0-1605-F4CD9F90A5ED}"/>
              </a:ext>
            </a:extLst>
          </p:cNvPr>
          <p:cNvPicPr>
            <a:picLocks noChangeAspect="1"/>
          </p:cNvPicPr>
          <p:nvPr/>
        </p:nvPicPr>
        <p:blipFill rotWithShape="1">
          <a:blip r:embed="rId4"/>
          <a:srcRect b="9347"/>
          <a:stretch/>
        </p:blipFill>
        <p:spPr>
          <a:xfrm>
            <a:off x="6700168" y="3362935"/>
            <a:ext cx="7205837" cy="3495066"/>
          </a:xfrm>
          <a:prstGeom prst="rect">
            <a:avLst/>
          </a:prstGeom>
        </p:spPr>
      </p:pic>
    </p:spTree>
    <p:extLst>
      <p:ext uri="{BB962C8B-B14F-4D97-AF65-F5344CB8AC3E}">
        <p14:creationId xmlns:p14="http://schemas.microsoft.com/office/powerpoint/2010/main" val="150054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8D830B-EDCE-E64C-BD97-4A07D2CCEE31}"/>
              </a:ext>
            </a:extLst>
          </p:cNvPr>
          <p:cNvSpPr txBox="1">
            <a:spLocks/>
          </p:cNvSpPr>
          <p:nvPr/>
        </p:nvSpPr>
        <p:spPr>
          <a:xfrm>
            <a:off x="335409" y="458811"/>
            <a:ext cx="10160742" cy="813547"/>
          </a:xfrm>
          <a:prstGeom prst="rect">
            <a:avLst/>
          </a:prstGeom>
        </p:spPr>
        <p:txBody>
          <a:bodyPr vert="horz" lIns="91372" tIns="45718" rIns="91372"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accent1">
                    <a:lumMod val="75000"/>
                  </a:schemeClr>
                </a:solidFill>
                <a:latin typeface="Arial" panose="020B0604020202020204" pitchFamily="34" charset="0"/>
                <a:cs typeface="Arial" panose="020B0604020202020204" pitchFamily="34" charset="0"/>
              </a:rPr>
              <a:t>Background</a:t>
            </a:r>
          </a:p>
          <a:p>
            <a:r>
              <a:rPr lang="en-GB" sz="2000" dirty="0">
                <a:solidFill>
                  <a:schemeClr val="accent1">
                    <a:lumMod val="75000"/>
                  </a:schemeClr>
                </a:solidFill>
                <a:latin typeface="Arial" panose="020B0604020202020204" pitchFamily="34" charset="0"/>
                <a:cs typeface="Arial" panose="020B0604020202020204" pitchFamily="34" charset="0"/>
              </a:rPr>
              <a:t>Developing Our 2021 – 2026 Strategy</a:t>
            </a:r>
            <a:endParaRPr lang="en-US" sz="2000"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972" b="99652" l="850" r="98908">
                        <a14:foregroundMark x1="75485" y1="17517" x2="75485" y2="17517"/>
                        <a14:foregroundMark x1="88592" y1="31787" x2="70874" y2="15661"/>
                        <a14:foregroundMark x1="68811" y1="32831" x2="85316" y2="15313"/>
                        <a14:foregroundMark x1="68568" y1="13573" x2="88835" y2="12993"/>
                        <a14:foregroundMark x1="67961" y1="33991" x2="89199" y2="33063"/>
                        <a14:foregroundMark x1="67354" y1="14733" x2="67961" y2="33295"/>
                        <a14:foregroundMark x1="17476" y1="24014" x2="27063" y2="20882"/>
                        <a14:foregroundMark x1="43568" y1="44896" x2="17476" y2="20418"/>
                        <a14:foregroundMark x1="40413" y1="52436" x2="4733" y2="51392"/>
                        <a14:foregroundMark x1="42476" y1="58817" x2="18204" y2="81903"/>
                        <a14:foregroundMark x1="40413" y1="47216" x2="61044" y2="59513"/>
                        <a14:foregroundMark x1="49393" y1="42459" x2="52306" y2="65429"/>
                        <a14:foregroundMark x1="52670" y1="45708" x2="60801" y2="53712"/>
                        <a14:foregroundMark x1="54369" y1="45360" x2="54369" y2="45360"/>
                        <a14:foregroundMark x1="58010" y1="49768" x2="55825" y2="45592"/>
                        <a14:foregroundMark x1="60922" y1="51276" x2="97087" y2="51392"/>
                        <a14:foregroundMark x1="97209" y1="54408" x2="96117" y2="61021"/>
                        <a14:foregroundMark x1="95267" y1="65661" x2="89199" y2="77378"/>
                        <a14:foregroundMark x1="59830" y1="61717" x2="82160" y2="82135"/>
                        <a14:foregroundMark x1="50364" y1="96404" x2="51335" y2="76102"/>
                        <a14:foregroundMark x1="48422" y1="6381" x2="27427" y2="11485"/>
                        <a14:foregroundMark x1="44782" y1="6497" x2="30947" y2="9861"/>
                        <a14:foregroundMark x1="26092" y1="13109" x2="18447" y2="17749"/>
                        <a14:foregroundMark x1="17233" y1="19606" x2="9709" y2="28190"/>
                        <a14:foregroundMark x1="8859" y1="29350" x2="3883" y2="41415"/>
                        <a14:foregroundMark x1="3155" y1="44548" x2="3155" y2="56148"/>
                        <a14:foregroundMark x1="4126" y1="41763" x2="3519" y2="44548"/>
                        <a14:foregroundMark x1="89684" y1="15545" x2="89563" y2="31555"/>
                        <a14:foregroundMark x1="96966" y1="53248" x2="96966" y2="54060"/>
                        <a14:foregroundMark x1="96238" y1="62065" x2="94903" y2="64617"/>
                        <a14:foregroundMark x1="88228" y1="79002" x2="79976" y2="86891"/>
                        <a14:foregroundMark x1="63350" y1="95592" x2="80947" y2="86079"/>
                        <a14:foregroundMark x1="70631" y1="92459" x2="75850" y2="90023"/>
                        <a14:foregroundMark x1="51456" y1="96636" x2="63956" y2="95128"/>
                        <a14:foregroundMark x1="39199" y1="95592" x2="51456" y2="97100"/>
                        <a14:foregroundMark x1="28762" y1="92227" x2="41383" y2="95940"/>
                        <a14:foregroundMark x1="23665" y1="89095" x2="30704" y2="93039"/>
                        <a14:foregroundMark x1="15898" y1="82831" x2="24029" y2="89211"/>
                        <a14:foregroundMark x1="9102" y1="74246" x2="16262" y2="83527"/>
                        <a14:foregroundMark x1="5461" y1="67749" x2="9951" y2="74942"/>
                        <a14:foregroundMark x1="3883" y1="58469" x2="5947" y2="68213"/>
                        <a14:foregroundMark x1="3519" y1="58121" x2="3519" y2="58121"/>
                        <a14:foregroundMark x1="3155" y1="57773" x2="2913" y2="54872"/>
                      </a14:backgroundRemoval>
                    </a14:imgEffect>
                  </a14:imgLayer>
                </a14:imgProps>
              </a:ext>
              <a:ext uri="{28A0092B-C50C-407E-A947-70E740481C1C}">
                <a14:useLocalDpi xmlns:a14="http://schemas.microsoft.com/office/drawing/2010/main" val="0"/>
              </a:ext>
            </a:extLst>
          </a:blip>
          <a:srcRect/>
          <a:stretch>
            <a:fillRect/>
          </a:stretch>
        </p:blipFill>
        <p:spPr bwMode="auto">
          <a:xfrm>
            <a:off x="6341899" y="1153536"/>
            <a:ext cx="5450710" cy="526341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ubtitle 2">
            <a:extLst>
              <a:ext uri="{FF2B5EF4-FFF2-40B4-BE49-F238E27FC236}">
                <a16:creationId xmlns:a16="http://schemas.microsoft.com/office/drawing/2014/main" id="{80FA43E8-A6BE-004C-A3BE-2C187618D183}"/>
              </a:ext>
            </a:extLst>
          </p:cNvPr>
          <p:cNvSpPr txBox="1">
            <a:spLocks/>
          </p:cNvSpPr>
          <p:nvPr/>
        </p:nvSpPr>
        <p:spPr>
          <a:xfrm>
            <a:off x="335409" y="2019411"/>
            <a:ext cx="5760000" cy="5083065"/>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Aft>
                <a:spcPts val="1200"/>
              </a:spcAft>
              <a:buFont typeface="Arial" panose="020B0604020202020204" pitchFamily="34" charset="0"/>
              <a:buNone/>
            </a:pPr>
            <a:r>
              <a:rPr lang="en-GB" sz="1400" dirty="0">
                <a:solidFill>
                  <a:prstClr val="black"/>
                </a:solidFill>
                <a:latin typeface="Arial" panose="020B0604020202020204" pitchFamily="34" charset="0"/>
                <a:cs typeface="Arial" panose="020B0604020202020204" pitchFamily="34" charset="0"/>
              </a:rPr>
              <a:t>Our previous strategic focus was upon our top three priorities: patient flow, outpatients and peri-operative medicine. Our Clinical Divisions aligned their operational plans to support improvements in each of these three areas. However, clear strategic objectives for all to work towards, aimed to ultimately deliver our vision were not defined. Therefore, our Trust Board decided further work was needed to create a new, clear and meaningful strategic direction.</a:t>
            </a:r>
          </a:p>
          <a:p>
            <a:pPr marL="0" indent="0" algn="just">
              <a:lnSpc>
                <a:spcPct val="100000"/>
              </a:lnSpc>
              <a:spcAft>
                <a:spcPts val="1200"/>
              </a:spcAft>
              <a:buFont typeface="Arial" panose="020B0604020202020204" pitchFamily="34" charset="0"/>
              <a:buNone/>
            </a:pPr>
            <a:r>
              <a:rPr lang="en-GB" sz="1400" dirty="0">
                <a:solidFill>
                  <a:prstClr val="black"/>
                </a:solidFill>
                <a:latin typeface="Arial" panose="020B0604020202020204" pitchFamily="34" charset="0"/>
                <a:cs typeface="Arial" panose="020B0604020202020204" pitchFamily="34" charset="0"/>
              </a:rPr>
              <a:t>Our journey to develop our new strategic direction began early 2020, through a robust process of research and engagement as described.</a:t>
            </a:r>
          </a:p>
          <a:p>
            <a:pPr marL="0" indent="0" algn="just">
              <a:lnSpc>
                <a:spcPct val="100000"/>
              </a:lnSpc>
              <a:spcAft>
                <a:spcPts val="1200"/>
              </a:spcAft>
              <a:buFont typeface="Arial" panose="020B0604020202020204" pitchFamily="34" charset="0"/>
              <a:buNone/>
            </a:pPr>
            <a:r>
              <a:rPr lang="en-GB" sz="1400" i="1" dirty="0">
                <a:solidFill>
                  <a:prstClr val="black"/>
                </a:solidFill>
                <a:latin typeface="Arial" panose="020B0604020202020204" pitchFamily="34" charset="0"/>
                <a:cs typeface="Arial" panose="020B0604020202020204" pitchFamily="34" charset="0"/>
              </a:rPr>
              <a:t>Our 2021-2026 Strategy </a:t>
            </a:r>
            <a:r>
              <a:rPr lang="en-GB" sz="1400" dirty="0">
                <a:solidFill>
                  <a:prstClr val="black"/>
                </a:solidFill>
                <a:latin typeface="Arial" panose="020B0604020202020204" pitchFamily="34" charset="0"/>
                <a:cs typeface="Arial" panose="020B0604020202020204" pitchFamily="34" charset="0"/>
              </a:rPr>
              <a:t>launched October 2020 outlining our intensions and setting out our specific strategic objectives to focus progress over the next five years. </a:t>
            </a:r>
          </a:p>
          <a:p>
            <a:pPr>
              <a:lnSpc>
                <a:spcPct val="100000"/>
              </a:lnSpc>
              <a:spcAft>
                <a:spcPts val="1200"/>
              </a:spcAft>
            </a:pPr>
            <a:endParaRPr lang="en-GB" sz="1900" b="1" dirty="0">
              <a:solidFill>
                <a:srgbClr val="4472C4">
                  <a:lumMod val="50000"/>
                </a:srgb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C5FBB26-3131-DC42-B3B9-6CBE44CD678A}" type="slidenum">
              <a:rPr lang="en-US" smtClean="0"/>
              <a:t>5</a:t>
            </a:fld>
            <a:endParaRPr lang="en-US"/>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200642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4" y="2671714"/>
            <a:ext cx="6066759" cy="340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844" y="2711569"/>
            <a:ext cx="6087157" cy="336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1F8D830B-EDCE-E64C-BD97-4A07D2CCEE31}"/>
              </a:ext>
            </a:extLst>
          </p:cNvPr>
          <p:cNvSpPr txBox="1">
            <a:spLocks/>
          </p:cNvSpPr>
          <p:nvPr/>
        </p:nvSpPr>
        <p:spPr>
          <a:xfrm>
            <a:off x="753274" y="568415"/>
            <a:ext cx="7857375" cy="1627095"/>
          </a:xfrm>
          <a:prstGeom prst="rect">
            <a:avLst/>
          </a:prstGeom>
        </p:spPr>
        <p:txBody>
          <a:bodyPr vert="horz" lIns="91364" tIns="45718" rIns="91364"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lumMod val="75000"/>
                  </a:srgbClr>
                </a:solidFill>
                <a:latin typeface="Arial" panose="020B0604020202020204" pitchFamily="34" charset="0"/>
                <a:cs typeface="Arial" panose="020B0604020202020204" pitchFamily="34" charset="0"/>
              </a:rPr>
              <a:t>Our 2021-2026 Objectives and Priorities </a:t>
            </a:r>
          </a:p>
        </p:txBody>
      </p:sp>
      <p:sp>
        <p:nvSpPr>
          <p:cNvPr id="9" name="Subtitle 2">
            <a:extLst>
              <a:ext uri="{FF2B5EF4-FFF2-40B4-BE49-F238E27FC236}">
                <a16:creationId xmlns:a16="http://schemas.microsoft.com/office/drawing/2014/main" id="{80FA43E8-A6BE-004C-A3BE-2C187618D183}"/>
              </a:ext>
            </a:extLst>
          </p:cNvPr>
          <p:cNvSpPr txBox="1">
            <a:spLocks/>
          </p:cNvSpPr>
          <p:nvPr/>
        </p:nvSpPr>
        <p:spPr>
          <a:xfrm>
            <a:off x="753273" y="1381962"/>
            <a:ext cx="10352925" cy="3781883"/>
          </a:xfrm>
          <a:prstGeom prst="rect">
            <a:avLst/>
          </a:prstGeom>
        </p:spPr>
        <p:txBody>
          <a:bodyPr vert="horz" lIns="91364" tIns="45718" rIns="91364" bIns="45718"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Font typeface="Arial" panose="020B0604020202020204" pitchFamily="34" charset="0"/>
              <a:buNone/>
            </a:pPr>
            <a:r>
              <a:rPr lang="en-GB" sz="1400" dirty="0">
                <a:solidFill>
                  <a:prstClr val="black"/>
                </a:solidFill>
                <a:latin typeface="Arial" panose="020B0604020202020204" pitchFamily="34" charset="0"/>
                <a:cs typeface="Arial" panose="020B0604020202020204" pitchFamily="34" charset="0"/>
              </a:rPr>
              <a:t>Our six strategic objectives and priorities demonstrate our intension to provide outstanding care across the Wirral through our hospital sites and units, as a lead provider within the Wirral system. We will be a Hospital Trust that patients, families and carers recommend and staff are proud to be part of. </a:t>
            </a:r>
            <a:endParaRPr lang="en-GB" sz="1400" b="1" dirty="0">
              <a:solidFill>
                <a:srgbClr val="4472C4">
                  <a:lumMod val="50000"/>
                </a:srgb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C5FBB26-3131-DC42-B3B9-6CBE44CD678A}" type="slidenum">
              <a:rPr lang="en-US" smtClean="0"/>
              <a:t>6</a:t>
            </a:fld>
            <a:endParaRPr lang="en-US"/>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182432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F8D830B-EDCE-E64C-BD97-4A07D2CCEE31}"/>
              </a:ext>
            </a:extLst>
          </p:cNvPr>
          <p:cNvSpPr txBox="1">
            <a:spLocks/>
          </p:cNvSpPr>
          <p:nvPr/>
        </p:nvSpPr>
        <p:spPr>
          <a:xfrm>
            <a:off x="449555" y="377079"/>
            <a:ext cx="6012865" cy="1627095"/>
          </a:xfrm>
          <a:prstGeom prst="rect">
            <a:avLst/>
          </a:prstGeom>
        </p:spPr>
        <p:txBody>
          <a:bodyPr vert="horz" lIns="91364" tIns="45718" rIns="91364" bIns="45718"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4472C4">
                    <a:lumMod val="75000"/>
                  </a:srgbClr>
                </a:solidFill>
                <a:latin typeface="Arial" panose="020B0604020202020204" pitchFamily="34" charset="0"/>
                <a:cs typeface="Arial" panose="020B0604020202020204" pitchFamily="34" charset="0"/>
              </a:rPr>
              <a:t>Strategic Framework </a:t>
            </a:r>
          </a:p>
          <a:p>
            <a:r>
              <a:rPr lang="en-US" sz="2000" dirty="0">
                <a:solidFill>
                  <a:srgbClr val="4472C4">
                    <a:lumMod val="75000"/>
                  </a:srgbClr>
                </a:solidFill>
                <a:latin typeface="Arial" panose="020B0604020202020204" pitchFamily="34" charset="0"/>
                <a:cs typeface="Arial" panose="020B0604020202020204" pitchFamily="34" charset="0"/>
              </a:rPr>
              <a:t>Our Enabling Strategies </a:t>
            </a:r>
          </a:p>
        </p:txBody>
      </p:sp>
      <p:sp>
        <p:nvSpPr>
          <p:cNvPr id="8" name="TextBox 7"/>
          <p:cNvSpPr txBox="1"/>
          <p:nvPr/>
        </p:nvSpPr>
        <p:spPr>
          <a:xfrm>
            <a:off x="449555" y="1403032"/>
            <a:ext cx="5760000" cy="4832088"/>
          </a:xfrm>
          <a:prstGeom prst="rect">
            <a:avLst/>
          </a:prstGeom>
          <a:noFill/>
        </p:spPr>
        <p:txBody>
          <a:bodyPr wrap="square" lIns="91434" tIns="45718" rIns="91434" bIns="45718" rtlCol="0">
            <a:spAutoFit/>
          </a:bodyPr>
          <a:lstStyle/>
          <a:p>
            <a:pPr algn="just" defTabSz="914332"/>
            <a:r>
              <a:rPr lang="en-GB" sz="1400" i="1" dirty="0">
                <a:solidFill>
                  <a:prstClr val="black"/>
                </a:solidFill>
                <a:latin typeface="Arial" panose="020B0604020202020204" pitchFamily="34" charset="0"/>
                <a:cs typeface="Arial" panose="020B0604020202020204" pitchFamily="34" charset="0"/>
              </a:rPr>
              <a:t>Our 2021-2026 Strategy </a:t>
            </a:r>
            <a:r>
              <a:rPr lang="en-GB" sz="1400" dirty="0">
                <a:solidFill>
                  <a:prstClr val="black"/>
                </a:solidFill>
                <a:latin typeface="Arial" panose="020B0604020202020204" pitchFamily="34" charset="0"/>
                <a:cs typeface="Arial" panose="020B0604020202020204" pitchFamily="34" charset="0"/>
              </a:rPr>
              <a:t>will be delivered through seven enabling strategies as shown. Our People strategy is one of the seven enabling strategies, it was originally titled ‘Workforce and Education Strategy’ and is referred to as this in previously developed enabling strategies. This strategy will set out our road map of people priorities for the next four years aligned to our People Strategy will be aligned to our Compassionate Workforce strategic objective and underpinning priorities </a:t>
            </a:r>
            <a:r>
              <a:rPr lang="en-GB" sz="1400" dirty="0">
                <a:latin typeface="Arial" panose="020B0604020202020204" pitchFamily="34" charset="0"/>
                <a:cs typeface="Arial" panose="020B0604020202020204" pitchFamily="34" charset="0"/>
              </a:rPr>
              <a:t>to ensure we are all working towards the same goal in delivering </a:t>
            </a:r>
            <a:r>
              <a:rPr lang="en-GB" sz="1400" i="1" dirty="0">
                <a:latin typeface="Arial" panose="020B0604020202020204" pitchFamily="34" charset="0"/>
                <a:cs typeface="Arial" panose="020B0604020202020204" pitchFamily="34" charset="0"/>
              </a:rPr>
              <a:t>Our 2021-2026 Strategy</a:t>
            </a:r>
            <a:r>
              <a:rPr lang="en-GB" sz="1400" dirty="0">
                <a:latin typeface="Arial" panose="020B0604020202020204" pitchFamily="34" charset="0"/>
                <a:cs typeface="Arial" panose="020B0604020202020204" pitchFamily="34" charset="0"/>
              </a:rPr>
              <a:t>. </a:t>
            </a:r>
          </a:p>
          <a:p>
            <a:pPr algn="just" defTabSz="914332"/>
            <a:endParaRPr lang="en-GB" sz="1400" dirty="0">
              <a:solidFill>
                <a:srgbClr val="FF0000"/>
              </a:solidFill>
              <a:latin typeface="Arial" panose="020B0604020202020204" pitchFamily="34" charset="0"/>
              <a:cs typeface="Arial" panose="020B0604020202020204" pitchFamily="34" charset="0"/>
            </a:endParaRPr>
          </a:p>
          <a:p>
            <a:pPr algn="just" defTabSz="914332"/>
            <a:r>
              <a:rPr lang="en-GB" sz="1400" dirty="0">
                <a:latin typeface="Arial" panose="020B0604020202020204" pitchFamily="34" charset="0"/>
                <a:cs typeface="Arial" panose="020B0604020202020204" pitchFamily="34" charset="0"/>
              </a:rPr>
              <a:t>Collectively we, ‘Our People’ will determine whether we are successful in delivering this strategy. Our Workforce and Education Strategy will ensure we have the right number of staff with the required skills to be successful, through effective recruitment, retention, education, recognition and reward. </a:t>
            </a:r>
          </a:p>
          <a:p>
            <a:pPr algn="just" defTabSz="914332"/>
            <a:endParaRPr lang="en-GB" sz="1400" dirty="0">
              <a:latin typeface="Arial" panose="020B0604020202020204" pitchFamily="34" charset="0"/>
              <a:cs typeface="Arial" panose="020B0604020202020204" pitchFamily="34" charset="0"/>
            </a:endParaRPr>
          </a:p>
          <a:p>
            <a:pPr algn="just" defTabSz="914332"/>
            <a:r>
              <a:rPr lang="en-GB" sz="1400" dirty="0">
                <a:latin typeface="Arial" panose="020B0604020202020204" pitchFamily="34" charset="0"/>
                <a:cs typeface="Arial" panose="020B0604020202020204" pitchFamily="34" charset="0"/>
              </a:rPr>
              <a:t>The People Strategy will be integrated with the other enabling strategies as an enabler to wider transformation, including our Research and Innovation Strategy, Finance Strategy and Estates Strategy. Compassionate Workforce objective priorities developed by our clinical teams will also be drawn out of our Clinical Service Strategy 2021-2026 to inform our People Strategy.</a:t>
            </a:r>
          </a:p>
        </p:txBody>
      </p:sp>
      <p:sp>
        <p:nvSpPr>
          <p:cNvPr id="2" name="Slide Number Placeholder 1"/>
          <p:cNvSpPr>
            <a:spLocks noGrp="1"/>
          </p:cNvSpPr>
          <p:nvPr>
            <p:ph type="sldNum" sz="quarter" idx="12"/>
          </p:nvPr>
        </p:nvSpPr>
        <p:spPr/>
        <p:txBody>
          <a:bodyPr/>
          <a:lstStyle/>
          <a:p>
            <a:fld id="{5C5FBB26-3131-DC42-B3B9-6CBE44CD678A}" type="slidenum">
              <a:rPr lang="en-US" smtClean="0"/>
              <a:t>7</a:t>
            </a:fld>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420" y="1403032"/>
            <a:ext cx="5275143" cy="4635392"/>
          </a:xfrm>
          <a:prstGeom prst="rect">
            <a:avLst/>
          </a:prstGeom>
        </p:spPr>
      </p:pic>
    </p:spTree>
    <p:extLst>
      <p:ext uri="{BB962C8B-B14F-4D97-AF65-F5344CB8AC3E}">
        <p14:creationId xmlns:p14="http://schemas.microsoft.com/office/powerpoint/2010/main" val="24896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3CE07E-E9C5-F947-B292-C2A239C6B94F}"/>
              </a:ext>
            </a:extLst>
          </p:cNvPr>
          <p:cNvPicPr>
            <a:picLocks noChangeAspect="1"/>
          </p:cNvPicPr>
          <p:nvPr/>
        </p:nvPicPr>
        <p:blipFill rotWithShape="1">
          <a:blip r:embed="rId3"/>
          <a:srcRect l="18872" t="27280" b="15257"/>
          <a:stretch/>
        </p:blipFill>
        <p:spPr>
          <a:xfrm>
            <a:off x="0" y="0"/>
            <a:ext cx="8486624" cy="6858000"/>
          </a:xfrm>
          <a:prstGeom prst="rect">
            <a:avLst/>
          </a:prstGeom>
        </p:spPr>
      </p:pic>
      <p:sp>
        <p:nvSpPr>
          <p:cNvPr id="2" name="Title 1">
            <a:extLst>
              <a:ext uri="{FF2B5EF4-FFF2-40B4-BE49-F238E27FC236}">
                <a16:creationId xmlns:a16="http://schemas.microsoft.com/office/drawing/2014/main" id="{1F8D830B-EDCE-E64C-BD97-4A07D2CCEE31}"/>
              </a:ext>
            </a:extLst>
          </p:cNvPr>
          <p:cNvSpPr>
            <a:spLocks noGrp="1"/>
          </p:cNvSpPr>
          <p:nvPr>
            <p:ph type="ctrTitle"/>
          </p:nvPr>
        </p:nvSpPr>
        <p:spPr>
          <a:xfrm>
            <a:off x="571444" y="1384813"/>
            <a:ext cx="5998032" cy="2882144"/>
          </a:xfrm>
        </p:spPr>
        <p:txBody>
          <a:bodyPr anchor="t">
            <a:noAutofit/>
          </a:bodyPr>
          <a:lstStyle/>
          <a:p>
            <a:pPr algn="l"/>
            <a:r>
              <a:rPr lang="en-US" sz="3600" b="1" dirty="0">
                <a:solidFill>
                  <a:schemeClr val="bg1"/>
                </a:solidFill>
                <a:latin typeface="Arial" panose="020B0604020202020204" pitchFamily="34" charset="0"/>
                <a:cs typeface="Arial" panose="020B0604020202020204" pitchFamily="34" charset="0"/>
              </a:rPr>
              <a:t>Developing our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People Strategy</a:t>
            </a:r>
            <a:endParaRPr lang="en-US" sz="35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4"/>
          <a:stretch>
            <a:fillRect/>
          </a:stretch>
        </p:blipFill>
        <p:spPr>
          <a:xfrm>
            <a:off x="9993217" y="5955738"/>
            <a:ext cx="1778000" cy="533400"/>
          </a:xfrm>
          <a:prstGeom prst="rect">
            <a:avLst/>
          </a:prstGeom>
        </p:spPr>
      </p:pic>
      <p:pic>
        <p:nvPicPr>
          <p:cNvPr id="8" name="Picture 7" descr="Icon&#10;&#10;Description automatically generated">
            <a:extLst>
              <a:ext uri="{FF2B5EF4-FFF2-40B4-BE49-F238E27FC236}">
                <a16:creationId xmlns:a16="http://schemas.microsoft.com/office/drawing/2014/main" id="{FFA0D941-0C26-2340-85D0-5266A34CDB50}"/>
              </a:ext>
            </a:extLst>
          </p:cNvPr>
          <p:cNvPicPr>
            <a:picLocks noChangeAspect="1"/>
          </p:cNvPicPr>
          <p:nvPr/>
        </p:nvPicPr>
        <p:blipFill>
          <a:blip r:embed="rId5"/>
          <a:stretch>
            <a:fillRect/>
          </a:stretch>
        </p:blipFill>
        <p:spPr>
          <a:xfrm>
            <a:off x="5291338" y="2968331"/>
            <a:ext cx="2428363" cy="3551787"/>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spTree>
    <p:extLst>
      <p:ext uri="{BB962C8B-B14F-4D97-AF65-F5344CB8AC3E}">
        <p14:creationId xmlns:p14="http://schemas.microsoft.com/office/powerpoint/2010/main" val="163047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CFECB12-C832-C54E-91B0-5AB17ED2B87D}"/>
              </a:ext>
            </a:extLst>
          </p:cNvPr>
          <p:cNvPicPr>
            <a:picLocks noChangeAspect="1"/>
          </p:cNvPicPr>
          <p:nvPr/>
        </p:nvPicPr>
        <p:blipFill rotWithShape="1">
          <a:blip r:embed="rId3"/>
          <a:srcRect l="5421" t="15934" r="22583" b="48570"/>
          <a:stretch/>
        </p:blipFill>
        <p:spPr>
          <a:xfrm>
            <a:off x="-1" y="-1"/>
            <a:ext cx="12192001" cy="685800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543" t="13174" r="5838" b="13790"/>
          <a:stretch/>
        </p:blipFill>
        <p:spPr>
          <a:xfrm>
            <a:off x="10105839" y="189780"/>
            <a:ext cx="1811547" cy="1052168"/>
          </a:xfrm>
          <a:prstGeom prst="rect">
            <a:avLst/>
          </a:prstGeom>
        </p:spPr>
      </p:pic>
      <p:pic>
        <p:nvPicPr>
          <p:cNvPr id="6" name="Picture 5" descr="Icon&#10;&#10;Description automatically generated">
            <a:extLst>
              <a:ext uri="{FF2B5EF4-FFF2-40B4-BE49-F238E27FC236}">
                <a16:creationId xmlns:a16="http://schemas.microsoft.com/office/drawing/2014/main" id="{0E4616DE-583F-864C-B285-3FC67E170CAA}"/>
              </a:ext>
            </a:extLst>
          </p:cNvPr>
          <p:cNvPicPr>
            <a:picLocks noChangeAspect="1"/>
          </p:cNvPicPr>
          <p:nvPr/>
        </p:nvPicPr>
        <p:blipFill>
          <a:blip r:embed="rId5"/>
          <a:stretch>
            <a:fillRect/>
          </a:stretch>
        </p:blipFill>
        <p:spPr>
          <a:xfrm>
            <a:off x="-412154" y="-72730"/>
            <a:ext cx="1954705" cy="2144252"/>
          </a:xfrm>
          <a:prstGeom prst="rect">
            <a:avLst/>
          </a:prstGeom>
        </p:spPr>
      </p:pic>
      <p:sp>
        <p:nvSpPr>
          <p:cNvPr id="7" name="Title 1">
            <a:extLst>
              <a:ext uri="{FF2B5EF4-FFF2-40B4-BE49-F238E27FC236}">
                <a16:creationId xmlns:a16="http://schemas.microsoft.com/office/drawing/2014/main" id="{1F8D830B-EDCE-E64C-BD97-4A07D2CCEE31}"/>
              </a:ext>
            </a:extLst>
          </p:cNvPr>
          <p:cNvSpPr txBox="1">
            <a:spLocks/>
          </p:cNvSpPr>
          <p:nvPr/>
        </p:nvSpPr>
        <p:spPr>
          <a:xfrm>
            <a:off x="1530936" y="1801906"/>
            <a:ext cx="6018179" cy="162709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accent1">
                    <a:lumMod val="75000"/>
                  </a:schemeClr>
                </a:solidFill>
                <a:latin typeface="Arial" panose="020B0604020202020204" pitchFamily="34" charset="0"/>
                <a:cs typeface="Arial" panose="020B0604020202020204" pitchFamily="34" charset="0"/>
              </a:rPr>
              <a:t>Our People Journey</a:t>
            </a:r>
          </a:p>
          <a:p>
            <a:r>
              <a:rPr lang="en-US" sz="2000" dirty="0">
                <a:solidFill>
                  <a:schemeClr val="accent1">
                    <a:lumMod val="75000"/>
                  </a:schemeClr>
                </a:solidFill>
                <a:latin typeface="Arial" panose="020B0604020202020204" pitchFamily="34" charset="0"/>
                <a:cs typeface="Arial" panose="020B0604020202020204" pitchFamily="34" charset="0"/>
              </a:rPr>
              <a:t>Where we are now and where we want to be</a:t>
            </a:r>
          </a:p>
        </p:txBody>
      </p:sp>
      <p:sp>
        <p:nvSpPr>
          <p:cNvPr id="11" name="TextBox 10">
            <a:extLst>
              <a:ext uri="{FF2B5EF4-FFF2-40B4-BE49-F238E27FC236}">
                <a16:creationId xmlns:a16="http://schemas.microsoft.com/office/drawing/2014/main" id="{461BF8F8-5EE2-460A-A81E-9DF4B4CE5C87}"/>
              </a:ext>
            </a:extLst>
          </p:cNvPr>
          <p:cNvSpPr txBox="1"/>
          <p:nvPr/>
        </p:nvSpPr>
        <p:spPr>
          <a:xfrm>
            <a:off x="1530936" y="2934649"/>
            <a:ext cx="8574903" cy="3323987"/>
          </a:xfrm>
          <a:prstGeom prst="rect">
            <a:avLst/>
          </a:prstGeom>
          <a:noFill/>
        </p:spPr>
        <p:txBody>
          <a:bodyPr wrap="square">
            <a:spAutoFit/>
          </a:bodyPr>
          <a:lstStyle/>
          <a:p>
            <a:pPr marL="0" lvl="0" indent="0">
              <a:lnSpc>
                <a:spcPct val="100000"/>
              </a:lnSpc>
              <a:spcBef>
                <a:spcPts val="0"/>
              </a:spcBef>
              <a:buNone/>
            </a:pPr>
            <a:r>
              <a:rPr lang="en-GB" sz="1400" dirty="0">
                <a:latin typeface="Arial" panose="020B0604020202020204" pitchFamily="34" charset="0"/>
                <a:cs typeface="Arial" panose="020B0604020202020204" pitchFamily="34" charset="0"/>
              </a:rPr>
              <a:t>In July 2020 the NHS published the NHS People Plan, alongside a People Promise for the NHS. People Plans for the North West and Cheshire &amp; Merseyside were also produced. In addition, WUTH regularly carries out engagement activities such as the staff survey and the voice of our staff can be heard through staff networks and various other staff forums. </a:t>
            </a:r>
          </a:p>
          <a:p>
            <a:pPr marL="0" lvl="0" indent="0">
              <a:lnSpc>
                <a:spcPct val="100000"/>
              </a:lnSpc>
              <a:spcBef>
                <a:spcPts val="0"/>
              </a:spcBef>
              <a:buNone/>
            </a:pPr>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The core components of the national and regional documents, plus existing WUTH materials, were used to shape a series of draft visions and strategic priorities. These were then used in a series of workshops with members of WUTH staff to develop and refine them in to the principles, visions and priorities in this strategy.</a:t>
            </a:r>
          </a:p>
          <a:p>
            <a:pPr lvl="0"/>
            <a:endParaRPr lang="en-GB" sz="1400" dirty="0">
              <a:latin typeface="Arial" panose="020B0604020202020204" pitchFamily="34" charset="0"/>
              <a:cs typeface="Arial" panose="020B0604020202020204" pitchFamily="34" charset="0"/>
            </a:endParaRPr>
          </a:p>
          <a:p>
            <a:pPr lvl="0"/>
            <a:r>
              <a:rPr lang="en-GB" sz="1400" dirty="0">
                <a:latin typeface="Arial" panose="020B0604020202020204" pitchFamily="34" charset="0"/>
                <a:cs typeface="Arial" panose="020B0604020202020204" pitchFamily="34" charset="0"/>
              </a:rPr>
              <a:t>The four principles of our People Strategy, which are introduced within this section of the document, encompass all required elements to enable us to progress from where we are now to where we want to be over the lifespan of this strategy, through alignment to our Compassionate Workforce objective and our Clinical Service Strategy 2021-2026 priorities. </a:t>
            </a:r>
          </a:p>
          <a:p>
            <a:pPr lvl="0"/>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26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13193</TotalTime>
  <Words>4656</Words>
  <Application>Microsoft Office PowerPoint</Application>
  <PresentationFormat>Widescreen</PresentationFormat>
  <Paragraphs>404</Paragraphs>
  <Slides>26</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Georgia</vt:lpstr>
      <vt:lpstr>Wingdings</vt:lpstr>
      <vt:lpstr>Office Theme</vt:lpstr>
      <vt:lpstr>1_Office Theme</vt:lpstr>
      <vt:lpstr>People Strategy  2022 - 2026 </vt:lpstr>
      <vt:lpstr>PowerPoint Presentation</vt:lpstr>
      <vt:lpstr>PowerPoint Presentation</vt:lpstr>
      <vt:lpstr>PowerPoint Presentation</vt:lpstr>
      <vt:lpstr>PowerPoint Presentation</vt:lpstr>
      <vt:lpstr>PowerPoint Presentation</vt:lpstr>
      <vt:lpstr>PowerPoint Presentation</vt:lpstr>
      <vt:lpstr>Developing our  People Strategy</vt:lpstr>
      <vt:lpstr>PowerPoint Presentation</vt:lpstr>
      <vt:lpstr>PowerPoint Presentation</vt:lpstr>
      <vt:lpstr>PowerPoint Presentation</vt:lpstr>
      <vt:lpstr>PowerPoint Presentation</vt:lpstr>
      <vt:lpstr>PowerPoint Presentation</vt:lpstr>
      <vt:lpstr>People Strategy Key Priorities</vt:lpstr>
      <vt:lpstr>PowerPoint Presentation</vt:lpstr>
      <vt:lpstr>PowerPoint Presentation</vt:lpstr>
      <vt:lpstr>PowerPoint Presentation</vt:lpstr>
      <vt:lpstr>PowerPoint Presentation</vt:lpstr>
      <vt:lpstr>PowerPoint Presentation</vt:lpstr>
      <vt:lpstr>Appendices Glossary of Terms Key Actions Strategic Alignment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dc:title>
  <dc:creator>Craig Sanderson</dc:creator>
  <cp:lastModifiedBy>SMITH, Debs (WIRRAL UNIVERSITY TEACHING HOSPITAL NHS FOUNDATION TRUST)</cp:lastModifiedBy>
  <cp:revision>315</cp:revision>
  <dcterms:created xsi:type="dcterms:W3CDTF">2020-10-16T12:51:10Z</dcterms:created>
  <dcterms:modified xsi:type="dcterms:W3CDTF">2022-04-21T16:32:01Z</dcterms:modified>
</cp:coreProperties>
</file>