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4.xml" ContentType="application/vnd.openxmlformats-officedocument.presentationml.notesSlide+xml"/>
  <Override PartName="/ppt/charts/chart3.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7" r:id="rId2"/>
  </p:sldMasterIdLst>
  <p:notesMasterIdLst>
    <p:notesMasterId r:id="rId67"/>
  </p:notesMasterIdLst>
  <p:handoutMasterIdLst>
    <p:handoutMasterId r:id="rId68"/>
  </p:handoutMasterIdLst>
  <p:sldIdLst>
    <p:sldId id="256" r:id="rId3"/>
    <p:sldId id="265" r:id="rId4"/>
    <p:sldId id="433" r:id="rId5"/>
    <p:sldId id="443" r:id="rId6"/>
    <p:sldId id="395" r:id="rId7"/>
    <p:sldId id="415" r:id="rId8"/>
    <p:sldId id="435" r:id="rId9"/>
    <p:sldId id="436" r:id="rId10"/>
    <p:sldId id="438" r:id="rId11"/>
    <p:sldId id="437" r:id="rId12"/>
    <p:sldId id="442" r:id="rId13"/>
    <p:sldId id="418" r:id="rId14"/>
    <p:sldId id="416" r:id="rId15"/>
    <p:sldId id="439" r:id="rId16"/>
    <p:sldId id="425" r:id="rId17"/>
    <p:sldId id="490" r:id="rId18"/>
    <p:sldId id="491" r:id="rId19"/>
    <p:sldId id="281" r:id="rId20"/>
    <p:sldId id="444" r:id="rId21"/>
    <p:sldId id="445" r:id="rId22"/>
    <p:sldId id="446" r:id="rId23"/>
    <p:sldId id="447" r:id="rId24"/>
    <p:sldId id="448" r:id="rId25"/>
    <p:sldId id="449" r:id="rId26"/>
    <p:sldId id="450" r:id="rId27"/>
    <p:sldId id="451" r:id="rId28"/>
    <p:sldId id="452" r:id="rId29"/>
    <p:sldId id="453" r:id="rId30"/>
    <p:sldId id="454" r:id="rId31"/>
    <p:sldId id="455" r:id="rId32"/>
    <p:sldId id="456" r:id="rId33"/>
    <p:sldId id="457" r:id="rId34"/>
    <p:sldId id="458" r:id="rId35"/>
    <p:sldId id="459" r:id="rId36"/>
    <p:sldId id="460" r:id="rId37"/>
    <p:sldId id="461" r:id="rId38"/>
    <p:sldId id="462" r:id="rId39"/>
    <p:sldId id="463" r:id="rId40"/>
    <p:sldId id="464" r:id="rId41"/>
    <p:sldId id="465" r:id="rId42"/>
    <p:sldId id="466" r:id="rId43"/>
    <p:sldId id="467" r:id="rId44"/>
    <p:sldId id="468" r:id="rId45"/>
    <p:sldId id="469" r:id="rId46"/>
    <p:sldId id="470" r:id="rId47"/>
    <p:sldId id="471" r:id="rId48"/>
    <p:sldId id="472" r:id="rId49"/>
    <p:sldId id="473" r:id="rId50"/>
    <p:sldId id="474" r:id="rId51"/>
    <p:sldId id="475" r:id="rId52"/>
    <p:sldId id="476" r:id="rId53"/>
    <p:sldId id="477" r:id="rId54"/>
    <p:sldId id="478" r:id="rId55"/>
    <p:sldId id="479" r:id="rId56"/>
    <p:sldId id="480" r:id="rId57"/>
    <p:sldId id="481" r:id="rId58"/>
    <p:sldId id="482" r:id="rId59"/>
    <p:sldId id="483" r:id="rId60"/>
    <p:sldId id="484" r:id="rId61"/>
    <p:sldId id="485" r:id="rId62"/>
    <p:sldId id="486" r:id="rId63"/>
    <p:sldId id="487" r:id="rId64"/>
    <p:sldId id="488" r:id="rId65"/>
    <p:sldId id="489" r:id="rId66"/>
  </p:sldIdLst>
  <p:sldSz cx="9144000" cy="5143500" type="screen16x9"/>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B8"/>
    <a:srgbClr val="00A9CE"/>
    <a:srgbClr val="41B6E6"/>
    <a:srgbClr val="00A499"/>
    <a:srgbClr val="003087"/>
    <a:srgbClr val="AE2573"/>
    <a:srgbClr val="1B69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77" autoAdjust="0"/>
    <p:restoredTop sz="94694"/>
  </p:normalViewPr>
  <p:slideViewPr>
    <p:cSldViewPr snapToGrid="0" snapToObjects="1">
      <p:cViewPr varScale="1">
        <p:scale>
          <a:sx n="138" d="100"/>
          <a:sy n="138" d="100"/>
        </p:scale>
        <p:origin x="138" y="192"/>
      </p:cViewPr>
      <p:guideLst>
        <p:guide orient="horz" pos="1620"/>
        <p:guide pos="2880"/>
      </p:guideLst>
    </p:cSldViewPr>
  </p:slideViewPr>
  <p:notesTextViewPr>
    <p:cViewPr>
      <p:scale>
        <a:sx n="1" d="1"/>
        <a:sy n="1" d="1"/>
      </p:scale>
      <p:origin x="0" y="0"/>
    </p:cViewPr>
  </p:notesTextViewPr>
  <p:sorterViewPr>
    <p:cViewPr>
      <p:scale>
        <a:sx n="100" d="100"/>
        <a:sy n="100" d="100"/>
      </p:scale>
      <p:origin x="0" y="865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3.xml.rels><?xml version="1.0" encoding="UTF-8" standalone="yes"?>
<Relationships xmlns="http://schemas.openxmlformats.org/package/2006/relationships"><Relationship Id="rId1" Type="http://schemas.openxmlformats.org/officeDocument/2006/relationships/oleObject" Target="../embeddings/oleObject2.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1"/>
          <c:showBubbleSize val="0"/>
          <c:showLeaderLines val="0"/>
        </c:dLbls>
        <c:firstSliceAng val="0"/>
      </c:pieChart>
    </c:plotArea>
    <c:legend>
      <c:legendPos val="r"/>
      <c:layout>
        <c:manualLayout>
          <c:xMode val="edge"/>
          <c:yMode val="edge"/>
          <c:x val="0.59891404199475062"/>
          <c:y val="0.1778152121228749"/>
          <c:w val="0.38441929133858266"/>
          <c:h val="0.66283665761292032"/>
        </c:manualLayout>
      </c:layout>
      <c:overlay val="0"/>
      <c:txPr>
        <a:bodyPr/>
        <a:lstStyle/>
        <a:p>
          <a:pPr>
            <a:defRPr sz="90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2800"/>
            </a:pPr>
            <a:r>
              <a:rPr lang="en-GB" sz="2800"/>
              <a:t>Total income £435.7m</a:t>
            </a:r>
          </a:p>
        </c:rich>
      </c:tx>
      <c:overlay val="0"/>
      <c:spPr>
        <a:noFill/>
        <a:ln>
          <a:noFill/>
        </a:ln>
        <a:effectLst/>
      </c:spPr>
    </c:title>
    <c:autoTitleDeleted val="0"/>
    <c:view3D>
      <c:rotX val="30"/>
      <c:rotY val="0"/>
      <c:depthPercent val="100"/>
      <c:rAngAx val="0"/>
      <c:perspective val="5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explosion val="15"/>
          <c:dPt>
            <c:idx val="0"/>
            <c:bubble3D val="0"/>
            <c:spPr>
              <a:gradFill>
                <a:gsLst>
                  <a:gs pos="100000">
                    <a:schemeClr val="accent1">
                      <a:lumMod val="60000"/>
                      <a:lumOff val="40000"/>
                    </a:schemeClr>
                  </a:gs>
                  <a:gs pos="0">
                    <a:schemeClr val="accent1"/>
                  </a:gs>
                </a:gsLst>
                <a:lin ang="5400000" scaled="0"/>
              </a:gradFill>
              <a:ln w="142875">
                <a:noFill/>
              </a:ln>
              <a:effectLst/>
              <a:sp3d/>
            </c:spPr>
            <c:extLst>
              <c:ext xmlns:c16="http://schemas.microsoft.com/office/drawing/2014/chart" uri="{C3380CC4-5D6E-409C-BE32-E72D297353CC}">
                <c16:uniqueId val="{00000001-1A6D-431E-8A4E-A035E8E93A09}"/>
              </c:ext>
            </c:extLst>
          </c:dPt>
          <c:dPt>
            <c:idx val="1"/>
            <c:bubble3D val="0"/>
            <c:spPr>
              <a:gradFill>
                <a:gsLst>
                  <a:gs pos="100000">
                    <a:schemeClr val="accent2">
                      <a:lumMod val="60000"/>
                      <a:lumOff val="40000"/>
                    </a:schemeClr>
                  </a:gs>
                  <a:gs pos="0">
                    <a:schemeClr val="accent2"/>
                  </a:gs>
                </a:gsLst>
                <a:lin ang="5400000" scaled="0"/>
              </a:gradFill>
              <a:ln w="50800">
                <a:noFill/>
              </a:ln>
              <a:effectLst/>
              <a:sp3d/>
            </c:spPr>
            <c:extLst>
              <c:ext xmlns:c16="http://schemas.microsoft.com/office/drawing/2014/chart" uri="{C3380CC4-5D6E-409C-BE32-E72D297353CC}">
                <c16:uniqueId val="{00000003-1A6D-431E-8A4E-A035E8E93A09}"/>
              </c:ext>
            </c:extLst>
          </c:dPt>
          <c:dPt>
            <c:idx val="2"/>
            <c:bubble3D val="0"/>
            <c:spPr>
              <a:gradFill>
                <a:gsLst>
                  <a:gs pos="100000">
                    <a:schemeClr val="accent3">
                      <a:lumMod val="60000"/>
                      <a:lumOff val="40000"/>
                    </a:schemeClr>
                  </a:gs>
                  <a:gs pos="0">
                    <a:schemeClr val="accent3"/>
                  </a:gs>
                </a:gsLst>
                <a:lin ang="5400000" scaled="0"/>
              </a:gradFill>
              <a:ln w="50800">
                <a:noFill/>
              </a:ln>
              <a:effectLst/>
              <a:sp3d/>
            </c:spPr>
            <c:extLst>
              <c:ext xmlns:c16="http://schemas.microsoft.com/office/drawing/2014/chart" uri="{C3380CC4-5D6E-409C-BE32-E72D297353CC}">
                <c16:uniqueId val="{00000005-1A6D-431E-8A4E-A035E8E93A09}"/>
              </c:ext>
            </c:extLst>
          </c:dPt>
          <c:dPt>
            <c:idx val="3"/>
            <c:bubble3D val="0"/>
            <c:spPr>
              <a:gradFill>
                <a:gsLst>
                  <a:gs pos="100000">
                    <a:schemeClr val="accent4">
                      <a:lumMod val="60000"/>
                      <a:lumOff val="40000"/>
                    </a:schemeClr>
                  </a:gs>
                  <a:gs pos="0">
                    <a:schemeClr val="accent4"/>
                  </a:gs>
                </a:gsLst>
                <a:lin ang="5400000" scaled="0"/>
              </a:gradFill>
              <a:ln w="50800">
                <a:noFill/>
              </a:ln>
              <a:effectLst/>
              <a:sp3d/>
            </c:spPr>
            <c:extLst>
              <c:ext xmlns:c16="http://schemas.microsoft.com/office/drawing/2014/chart" uri="{C3380CC4-5D6E-409C-BE32-E72D297353CC}">
                <c16:uniqueId val="{00000007-1A6D-431E-8A4E-A035E8E93A09}"/>
              </c:ext>
            </c:extLst>
          </c:dPt>
          <c:dPt>
            <c:idx val="4"/>
            <c:bubble3D val="0"/>
            <c:spPr>
              <a:gradFill>
                <a:gsLst>
                  <a:gs pos="100000">
                    <a:schemeClr val="accent5">
                      <a:lumMod val="60000"/>
                      <a:lumOff val="40000"/>
                    </a:schemeClr>
                  </a:gs>
                  <a:gs pos="0">
                    <a:schemeClr val="accent5"/>
                  </a:gs>
                </a:gsLst>
                <a:lin ang="5400000" scaled="0"/>
              </a:gradFill>
              <a:ln w="50800">
                <a:noFill/>
              </a:ln>
              <a:effectLst/>
              <a:sp3d/>
            </c:spPr>
            <c:extLst>
              <c:ext xmlns:c16="http://schemas.microsoft.com/office/drawing/2014/chart" uri="{C3380CC4-5D6E-409C-BE32-E72D297353CC}">
                <c16:uniqueId val="{00000009-1A6D-431E-8A4E-A035E8E93A09}"/>
              </c:ext>
            </c:extLst>
          </c:dPt>
          <c:dPt>
            <c:idx val="5"/>
            <c:bubble3D val="0"/>
            <c:spPr>
              <a:gradFill>
                <a:gsLst>
                  <a:gs pos="100000">
                    <a:schemeClr val="accent6">
                      <a:lumMod val="60000"/>
                      <a:lumOff val="40000"/>
                    </a:schemeClr>
                  </a:gs>
                  <a:gs pos="0">
                    <a:schemeClr val="accent6"/>
                  </a:gs>
                </a:gsLst>
                <a:lin ang="5400000" scaled="0"/>
              </a:gradFill>
              <a:ln w="50800">
                <a:noFill/>
              </a:ln>
              <a:effectLst/>
              <a:sp3d/>
            </c:spPr>
            <c:extLst>
              <c:ext xmlns:c16="http://schemas.microsoft.com/office/drawing/2014/chart" uri="{C3380CC4-5D6E-409C-BE32-E72D297353CC}">
                <c16:uniqueId val="{0000000B-1A6D-431E-8A4E-A035E8E93A09}"/>
              </c:ext>
            </c:extLst>
          </c:dPt>
          <c:dPt>
            <c:idx val="6"/>
            <c:bubble3D val="0"/>
            <c:spPr>
              <a:gradFill>
                <a:gsLst>
                  <a:gs pos="100000">
                    <a:schemeClr val="accent1">
                      <a:lumMod val="60000"/>
                      <a:lumMod val="60000"/>
                      <a:lumOff val="40000"/>
                    </a:schemeClr>
                  </a:gs>
                  <a:gs pos="0">
                    <a:schemeClr val="accent1">
                      <a:lumMod val="60000"/>
                    </a:schemeClr>
                  </a:gs>
                </a:gsLst>
                <a:lin ang="5400000" scaled="0"/>
              </a:gradFill>
              <a:ln w="50800">
                <a:noFill/>
              </a:ln>
              <a:effectLst/>
              <a:sp3d/>
            </c:spPr>
            <c:extLst>
              <c:ext xmlns:c16="http://schemas.microsoft.com/office/drawing/2014/chart" uri="{C3380CC4-5D6E-409C-BE32-E72D297353CC}">
                <c16:uniqueId val="{0000000D-1A6D-431E-8A4E-A035E8E93A09}"/>
              </c:ext>
            </c:extLst>
          </c:dPt>
          <c:dPt>
            <c:idx val="7"/>
            <c:bubble3D val="0"/>
            <c:spPr>
              <a:gradFill>
                <a:gsLst>
                  <a:gs pos="100000">
                    <a:schemeClr val="accent2">
                      <a:lumMod val="60000"/>
                      <a:lumMod val="60000"/>
                      <a:lumOff val="40000"/>
                    </a:schemeClr>
                  </a:gs>
                  <a:gs pos="0">
                    <a:schemeClr val="accent2">
                      <a:lumMod val="60000"/>
                    </a:schemeClr>
                  </a:gs>
                </a:gsLst>
                <a:lin ang="5400000" scaled="0"/>
              </a:gradFill>
              <a:ln w="50800">
                <a:noFill/>
              </a:ln>
              <a:effectLst/>
              <a:sp3d/>
            </c:spPr>
            <c:extLst>
              <c:ext xmlns:c16="http://schemas.microsoft.com/office/drawing/2014/chart" uri="{C3380CC4-5D6E-409C-BE32-E72D297353CC}">
                <c16:uniqueId val="{0000000F-1A6D-431E-8A4E-A035E8E93A09}"/>
              </c:ext>
            </c:extLst>
          </c:dPt>
          <c:dPt>
            <c:idx val="8"/>
            <c:bubble3D val="0"/>
            <c:spPr>
              <a:gradFill>
                <a:gsLst>
                  <a:gs pos="100000">
                    <a:schemeClr val="accent3">
                      <a:lumMod val="60000"/>
                      <a:lumMod val="60000"/>
                      <a:lumOff val="40000"/>
                    </a:schemeClr>
                  </a:gs>
                  <a:gs pos="0">
                    <a:schemeClr val="accent3">
                      <a:lumMod val="60000"/>
                    </a:schemeClr>
                  </a:gs>
                </a:gsLst>
                <a:lin ang="5400000" scaled="0"/>
              </a:gradFill>
              <a:ln w="50800">
                <a:noFill/>
              </a:ln>
              <a:effectLst/>
              <a:sp3d/>
            </c:spPr>
            <c:extLst>
              <c:ext xmlns:c16="http://schemas.microsoft.com/office/drawing/2014/chart" uri="{C3380CC4-5D6E-409C-BE32-E72D297353CC}">
                <c16:uniqueId val="{00000011-1A6D-431E-8A4E-A035E8E93A09}"/>
              </c:ext>
            </c:extLst>
          </c:dPt>
          <c:dPt>
            <c:idx val="9"/>
            <c:bubble3D val="0"/>
            <c:spPr>
              <a:gradFill>
                <a:gsLst>
                  <a:gs pos="100000">
                    <a:schemeClr val="accent4">
                      <a:lumMod val="60000"/>
                      <a:lumMod val="60000"/>
                      <a:lumOff val="40000"/>
                    </a:schemeClr>
                  </a:gs>
                  <a:gs pos="0">
                    <a:schemeClr val="accent4">
                      <a:lumMod val="60000"/>
                    </a:schemeClr>
                  </a:gs>
                </a:gsLst>
                <a:lin ang="5400000" scaled="0"/>
              </a:gradFill>
              <a:ln w="50800">
                <a:noFill/>
              </a:ln>
              <a:effectLst/>
              <a:sp3d/>
            </c:spPr>
            <c:extLst>
              <c:ext xmlns:c16="http://schemas.microsoft.com/office/drawing/2014/chart" uri="{C3380CC4-5D6E-409C-BE32-E72D297353CC}">
                <c16:uniqueId val="{00000013-1A6D-431E-8A4E-A035E8E93A09}"/>
              </c:ext>
            </c:extLst>
          </c:dPt>
          <c:dLbls>
            <c:dLbl>
              <c:idx val="0"/>
              <c:layout>
                <c:manualLayout>
                  <c:x val="-1.1401444567055477E-2"/>
                  <c:y val="-5.8397186238816918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A6D-431E-8A4E-A035E8E93A09}"/>
                </c:ext>
              </c:extLst>
            </c:dLbl>
            <c:dLbl>
              <c:idx val="3"/>
              <c:layout>
                <c:manualLayout>
                  <c:x val="-9.3161980867286012E-3"/>
                  <c:y val="-2.1585877239995659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1A6D-431E-8A4E-A035E8E93A09}"/>
                </c:ext>
              </c:extLst>
            </c:dLbl>
            <c:dLbl>
              <c:idx val="4"/>
              <c:layout>
                <c:manualLayout>
                  <c:x val="-8.7298856018184243E-4"/>
                  <c:y val="-2.1023646857734741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1A6D-431E-8A4E-A035E8E93A09}"/>
                </c:ext>
              </c:extLst>
            </c:dLbl>
            <c:dLbl>
              <c:idx val="6"/>
              <c:layout>
                <c:manualLayout>
                  <c:x val="9.7153274783052967E-2"/>
                  <c:y val="-0.1883062982279124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D-1A6D-431E-8A4E-A035E8E93A09}"/>
                </c:ext>
              </c:extLst>
            </c:dLbl>
            <c:dLbl>
              <c:idx val="8"/>
              <c:layout>
                <c:manualLayout>
                  <c:x val="1.9912534860446543E-2"/>
                  <c:y val="-4.3502509464078704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1-1A6D-431E-8A4E-A035E8E93A09}"/>
                </c:ext>
              </c:extLst>
            </c:dLbl>
            <c:dLbl>
              <c:idx val="9"/>
              <c:layout>
                <c:manualLayout>
                  <c:x val="1.8684645068609076E-2"/>
                  <c:y val="-4.0394049701909058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3-1A6D-431E-8A4E-A035E8E93A09}"/>
                </c:ext>
              </c:extLst>
            </c:dLbl>
            <c:spPr>
              <a:noFill/>
              <a:ln>
                <a:noFill/>
              </a:ln>
              <a:effectLst/>
            </c:spPr>
            <c:txPr>
              <a:bodyPr rot="0" vert="horz"/>
              <a:lstStyle/>
              <a:p>
                <a:pPr>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Sheet1!$A$4:$A$13</c:f>
              <c:strCache>
                <c:ptCount val="10"/>
                <c:pt idx="0">
                  <c:v>Bodies External to Government</c:v>
                </c:pt>
                <c:pt idx="1">
                  <c:v>Health Education England</c:v>
                </c:pt>
                <c:pt idx="2">
                  <c:v>COVID Response</c:v>
                </c:pt>
                <c:pt idx="3">
                  <c:v>NHS England and its sub-entities</c:v>
                </c:pt>
                <c:pt idx="4">
                  <c:v>NHS Trusts / FT's</c:v>
                </c:pt>
                <c:pt idx="5">
                  <c:v>NHS West Cheshire</c:v>
                </c:pt>
                <c:pt idx="6">
                  <c:v>NHS Wirral CCG</c:v>
                </c:pt>
                <c:pt idx="7">
                  <c:v>Other Government bodies</c:v>
                </c:pt>
                <c:pt idx="8">
                  <c:v>Other NHS bodies</c:v>
                </c:pt>
                <c:pt idx="9">
                  <c:v>PSF/FRF/MRET</c:v>
                </c:pt>
              </c:strCache>
            </c:strRef>
          </c:cat>
          <c:val>
            <c:numRef>
              <c:f>Sheet1!$B$4:$B$13</c:f>
              <c:numCache>
                <c:formatCode>#,##0</c:formatCode>
                <c:ptCount val="10"/>
                <c:pt idx="0">
                  <c:v>10448</c:v>
                </c:pt>
                <c:pt idx="1">
                  <c:v>10616</c:v>
                </c:pt>
                <c:pt idx="2">
                  <c:v>6883</c:v>
                </c:pt>
                <c:pt idx="3">
                  <c:v>49120</c:v>
                </c:pt>
                <c:pt idx="4">
                  <c:v>1047</c:v>
                </c:pt>
                <c:pt idx="5">
                  <c:v>18150</c:v>
                </c:pt>
                <c:pt idx="6">
                  <c:v>307684</c:v>
                </c:pt>
                <c:pt idx="7">
                  <c:v>9398</c:v>
                </c:pt>
                <c:pt idx="8">
                  <c:v>379</c:v>
                </c:pt>
                <c:pt idx="9">
                  <c:v>21996</c:v>
                </c:pt>
              </c:numCache>
            </c:numRef>
          </c:val>
          <c:extLst>
            <c:ext xmlns:c16="http://schemas.microsoft.com/office/drawing/2014/chart" uri="{C3380CC4-5D6E-409C-BE32-E72D297353CC}">
              <c16:uniqueId val="{00000014-1A6D-431E-8A4E-A035E8E93A09}"/>
            </c:ext>
          </c:extLst>
        </c:ser>
        <c:dLbls>
          <c:showLegendKey val="0"/>
          <c:showVal val="1"/>
          <c:showCatName val="0"/>
          <c:showSerName val="0"/>
          <c:showPercent val="0"/>
          <c:showBubbleSize val="0"/>
          <c:showLeaderLines val="0"/>
        </c:dLbls>
      </c:pie3DChart>
      <c:spPr>
        <a:noFill/>
        <a:ln>
          <a:noFill/>
        </a:ln>
        <a:effectLst/>
      </c:spPr>
    </c:plotArea>
    <c:legend>
      <c:legendPos val="r"/>
      <c:overlay val="0"/>
      <c:spPr>
        <a:solidFill>
          <a:schemeClr val="lt1">
            <a:alpha val="50000"/>
          </a:schemeClr>
        </a:solidFill>
        <a:ln>
          <a:noFill/>
        </a:ln>
        <a:effectLst/>
      </c:spPr>
      <c:txPr>
        <a:bodyPr rot="0" vert="horz"/>
        <a:lstStyle/>
        <a:p>
          <a:pPr>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dk1">
          <a:lumMod val="15000"/>
          <a:lumOff val="85000"/>
        </a:schemeClr>
      </a:solidFill>
      <a:round/>
    </a:ln>
    <a:effectLst/>
  </c:spPr>
  <c:txPr>
    <a:bodyPr/>
    <a:lstStyle/>
    <a:p>
      <a:pPr>
        <a:defRPr sz="16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sz="2800"/>
            </a:pPr>
            <a:r>
              <a:rPr lang="en-GB" sz="2800" dirty="0"/>
              <a:t>Total Expenditure £435.2m</a:t>
            </a:r>
          </a:p>
        </c:rich>
      </c:tx>
      <c:overlay val="0"/>
      <c:spPr>
        <a:noFill/>
        <a:ln>
          <a:noFill/>
        </a:ln>
        <a:effectLst/>
      </c:spPr>
    </c:title>
    <c:autoTitleDeleted val="0"/>
    <c:view3D>
      <c:rotX val="30"/>
      <c:rotY val="0"/>
      <c:depthPercent val="100"/>
      <c:rAngAx val="0"/>
      <c:perspective val="5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explosion val="20"/>
          <c:dPt>
            <c:idx val="0"/>
            <c:bubble3D val="0"/>
            <c:spPr>
              <a:gradFill>
                <a:gsLst>
                  <a:gs pos="100000">
                    <a:schemeClr val="accent1">
                      <a:lumMod val="60000"/>
                      <a:lumOff val="40000"/>
                    </a:schemeClr>
                  </a:gs>
                  <a:gs pos="0">
                    <a:schemeClr val="accent1"/>
                  </a:gs>
                </a:gsLst>
                <a:lin ang="5400000" scaled="0"/>
              </a:gradFill>
              <a:ln w="50800">
                <a:noFill/>
              </a:ln>
              <a:effectLst/>
              <a:sp3d/>
            </c:spPr>
            <c:extLst>
              <c:ext xmlns:c16="http://schemas.microsoft.com/office/drawing/2014/chart" uri="{C3380CC4-5D6E-409C-BE32-E72D297353CC}">
                <c16:uniqueId val="{00000001-68C7-44C4-98A5-EFD60CA32903}"/>
              </c:ext>
            </c:extLst>
          </c:dPt>
          <c:dPt>
            <c:idx val="1"/>
            <c:bubble3D val="0"/>
            <c:spPr>
              <a:gradFill>
                <a:gsLst>
                  <a:gs pos="100000">
                    <a:schemeClr val="accent2">
                      <a:lumMod val="60000"/>
                      <a:lumOff val="40000"/>
                    </a:schemeClr>
                  </a:gs>
                  <a:gs pos="0">
                    <a:schemeClr val="accent2"/>
                  </a:gs>
                </a:gsLst>
                <a:lin ang="5400000" scaled="0"/>
              </a:gradFill>
              <a:ln w="50800">
                <a:noFill/>
              </a:ln>
              <a:effectLst/>
              <a:sp3d/>
            </c:spPr>
            <c:extLst>
              <c:ext xmlns:c16="http://schemas.microsoft.com/office/drawing/2014/chart" uri="{C3380CC4-5D6E-409C-BE32-E72D297353CC}">
                <c16:uniqueId val="{00000003-68C7-44C4-98A5-EFD60CA32903}"/>
              </c:ext>
            </c:extLst>
          </c:dPt>
          <c:dPt>
            <c:idx val="2"/>
            <c:bubble3D val="0"/>
            <c:spPr>
              <a:gradFill>
                <a:gsLst>
                  <a:gs pos="100000">
                    <a:schemeClr val="accent3">
                      <a:lumMod val="60000"/>
                      <a:lumOff val="40000"/>
                    </a:schemeClr>
                  </a:gs>
                  <a:gs pos="0">
                    <a:schemeClr val="accent3"/>
                  </a:gs>
                </a:gsLst>
                <a:lin ang="5400000" scaled="0"/>
              </a:gradFill>
              <a:ln w="50800">
                <a:noFill/>
              </a:ln>
              <a:effectLst/>
              <a:sp3d/>
            </c:spPr>
            <c:extLst>
              <c:ext xmlns:c16="http://schemas.microsoft.com/office/drawing/2014/chart" uri="{C3380CC4-5D6E-409C-BE32-E72D297353CC}">
                <c16:uniqueId val="{00000005-68C7-44C4-98A5-EFD60CA32903}"/>
              </c:ext>
            </c:extLst>
          </c:dPt>
          <c:dPt>
            <c:idx val="3"/>
            <c:bubble3D val="0"/>
            <c:spPr>
              <a:gradFill>
                <a:gsLst>
                  <a:gs pos="100000">
                    <a:schemeClr val="accent4">
                      <a:lumMod val="60000"/>
                      <a:lumOff val="40000"/>
                    </a:schemeClr>
                  </a:gs>
                  <a:gs pos="0">
                    <a:schemeClr val="accent4"/>
                  </a:gs>
                </a:gsLst>
                <a:lin ang="5400000" scaled="0"/>
              </a:gradFill>
              <a:ln w="50800">
                <a:noFill/>
              </a:ln>
              <a:effectLst/>
              <a:sp3d/>
            </c:spPr>
            <c:extLst>
              <c:ext xmlns:c16="http://schemas.microsoft.com/office/drawing/2014/chart" uri="{C3380CC4-5D6E-409C-BE32-E72D297353CC}">
                <c16:uniqueId val="{00000007-68C7-44C4-98A5-EFD60CA32903}"/>
              </c:ext>
            </c:extLst>
          </c:dPt>
          <c:dPt>
            <c:idx val="4"/>
            <c:bubble3D val="0"/>
            <c:spPr>
              <a:gradFill>
                <a:gsLst>
                  <a:gs pos="100000">
                    <a:schemeClr val="accent5">
                      <a:lumMod val="60000"/>
                      <a:lumOff val="40000"/>
                    </a:schemeClr>
                  </a:gs>
                  <a:gs pos="0">
                    <a:schemeClr val="accent5"/>
                  </a:gs>
                </a:gsLst>
                <a:lin ang="5400000" scaled="0"/>
              </a:gradFill>
              <a:ln w="50800">
                <a:noFill/>
              </a:ln>
              <a:effectLst/>
              <a:sp3d/>
            </c:spPr>
            <c:extLst>
              <c:ext xmlns:c16="http://schemas.microsoft.com/office/drawing/2014/chart" uri="{C3380CC4-5D6E-409C-BE32-E72D297353CC}">
                <c16:uniqueId val="{00000009-68C7-44C4-98A5-EFD60CA32903}"/>
              </c:ext>
            </c:extLst>
          </c:dPt>
          <c:dPt>
            <c:idx val="5"/>
            <c:bubble3D val="0"/>
            <c:spPr>
              <a:gradFill>
                <a:gsLst>
                  <a:gs pos="100000">
                    <a:schemeClr val="accent6">
                      <a:lumMod val="60000"/>
                      <a:lumOff val="40000"/>
                    </a:schemeClr>
                  </a:gs>
                  <a:gs pos="0">
                    <a:schemeClr val="accent6"/>
                  </a:gs>
                </a:gsLst>
                <a:lin ang="5400000" scaled="0"/>
              </a:gradFill>
              <a:ln w="50800">
                <a:noFill/>
              </a:ln>
              <a:effectLst/>
              <a:sp3d/>
            </c:spPr>
            <c:extLst>
              <c:ext xmlns:c16="http://schemas.microsoft.com/office/drawing/2014/chart" uri="{C3380CC4-5D6E-409C-BE32-E72D297353CC}">
                <c16:uniqueId val="{0000000B-68C7-44C4-98A5-EFD60CA32903}"/>
              </c:ext>
            </c:extLst>
          </c:dPt>
          <c:dPt>
            <c:idx val="6"/>
            <c:bubble3D val="0"/>
            <c:spPr>
              <a:gradFill>
                <a:gsLst>
                  <a:gs pos="100000">
                    <a:schemeClr val="accent1">
                      <a:lumMod val="60000"/>
                      <a:lumMod val="60000"/>
                      <a:lumOff val="40000"/>
                    </a:schemeClr>
                  </a:gs>
                  <a:gs pos="0">
                    <a:schemeClr val="accent1">
                      <a:lumMod val="60000"/>
                    </a:schemeClr>
                  </a:gs>
                </a:gsLst>
                <a:lin ang="5400000" scaled="0"/>
              </a:gradFill>
              <a:ln w="50800">
                <a:noFill/>
              </a:ln>
              <a:effectLst/>
              <a:sp3d/>
            </c:spPr>
            <c:extLst>
              <c:ext xmlns:c16="http://schemas.microsoft.com/office/drawing/2014/chart" uri="{C3380CC4-5D6E-409C-BE32-E72D297353CC}">
                <c16:uniqueId val="{0000000D-68C7-44C4-98A5-EFD60CA32903}"/>
              </c:ext>
            </c:extLst>
          </c:dPt>
          <c:dPt>
            <c:idx val="7"/>
            <c:bubble3D val="0"/>
            <c:spPr>
              <a:gradFill>
                <a:gsLst>
                  <a:gs pos="100000">
                    <a:schemeClr val="accent2">
                      <a:lumMod val="60000"/>
                      <a:lumMod val="60000"/>
                      <a:lumOff val="40000"/>
                    </a:schemeClr>
                  </a:gs>
                  <a:gs pos="0">
                    <a:schemeClr val="accent2">
                      <a:lumMod val="60000"/>
                    </a:schemeClr>
                  </a:gs>
                </a:gsLst>
                <a:lin ang="5400000" scaled="0"/>
              </a:gradFill>
              <a:ln w="50800">
                <a:noFill/>
              </a:ln>
              <a:effectLst/>
              <a:sp3d/>
            </c:spPr>
            <c:extLst>
              <c:ext xmlns:c16="http://schemas.microsoft.com/office/drawing/2014/chart" uri="{C3380CC4-5D6E-409C-BE32-E72D297353CC}">
                <c16:uniqueId val="{0000000F-68C7-44C4-98A5-EFD60CA32903}"/>
              </c:ext>
            </c:extLst>
          </c:dPt>
          <c:dPt>
            <c:idx val="8"/>
            <c:bubble3D val="0"/>
            <c:spPr>
              <a:gradFill>
                <a:gsLst>
                  <a:gs pos="100000">
                    <a:schemeClr val="accent3">
                      <a:lumMod val="60000"/>
                      <a:lumMod val="60000"/>
                      <a:lumOff val="40000"/>
                    </a:schemeClr>
                  </a:gs>
                  <a:gs pos="0">
                    <a:schemeClr val="accent3">
                      <a:lumMod val="60000"/>
                    </a:schemeClr>
                  </a:gs>
                </a:gsLst>
                <a:lin ang="5400000" scaled="0"/>
              </a:gradFill>
              <a:ln w="50800">
                <a:noFill/>
              </a:ln>
              <a:effectLst/>
              <a:sp3d/>
            </c:spPr>
            <c:extLst>
              <c:ext xmlns:c16="http://schemas.microsoft.com/office/drawing/2014/chart" uri="{C3380CC4-5D6E-409C-BE32-E72D297353CC}">
                <c16:uniqueId val="{00000011-68C7-44C4-98A5-EFD60CA32903}"/>
              </c:ext>
            </c:extLst>
          </c:dPt>
          <c:dLbls>
            <c:dLbl>
              <c:idx val="0"/>
              <c:layout>
                <c:manualLayout>
                  <c:x val="-1.2708386490190545E-2"/>
                  <c:y val="4.6012139527653401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68C7-44C4-98A5-EFD60CA32903}"/>
                </c:ext>
              </c:extLst>
            </c:dLbl>
            <c:dLbl>
              <c:idx val="2"/>
              <c:layout>
                <c:manualLayout>
                  <c:x val="-2.1367563894708168E-3"/>
                  <c:y val="-9.410129816939973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68C7-44C4-98A5-EFD60CA32903}"/>
                </c:ext>
              </c:extLst>
            </c:dLbl>
            <c:dLbl>
              <c:idx val="4"/>
              <c:layout>
                <c:manualLayout>
                  <c:x val="9.9549863981222945E-3"/>
                  <c:y val="-3.2609518069199005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68C7-44C4-98A5-EFD60CA32903}"/>
                </c:ext>
              </c:extLst>
            </c:dLbl>
            <c:dLbl>
              <c:idx val="5"/>
              <c:layout>
                <c:manualLayout>
                  <c:x val="1.0267914540889947E-2"/>
                  <c:y val="-2.8393500358123529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68C7-44C4-98A5-EFD60CA32903}"/>
                </c:ext>
              </c:extLst>
            </c:dLbl>
            <c:spPr>
              <a:noFill/>
              <a:ln>
                <a:noFill/>
              </a:ln>
              <a:effectLst/>
            </c:spPr>
            <c:txPr>
              <a:bodyPr rot="0" vert="horz"/>
              <a:lstStyle/>
              <a:p>
                <a:pPr>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Sheet1!$A$27:$A$35</c:f>
              <c:strCache>
                <c:ptCount val="9"/>
                <c:pt idx="0">
                  <c:v>Pay</c:v>
                </c:pt>
                <c:pt idx="1">
                  <c:v>COVID Response</c:v>
                </c:pt>
                <c:pt idx="2">
                  <c:v>Clinical Supplies</c:v>
                </c:pt>
                <c:pt idx="3">
                  <c:v>Estates &amp; Facilities</c:v>
                </c:pt>
                <c:pt idx="4">
                  <c:v>Drugs</c:v>
                </c:pt>
                <c:pt idx="5">
                  <c:v>Other</c:v>
                </c:pt>
                <c:pt idx="6">
                  <c:v>CNST</c:v>
                </c:pt>
                <c:pt idx="7">
                  <c:v>Depreciation</c:v>
                </c:pt>
                <c:pt idx="8">
                  <c:v>Finance costs</c:v>
                </c:pt>
              </c:strCache>
            </c:strRef>
          </c:cat>
          <c:val>
            <c:numRef>
              <c:f>Sheet1!$B$27:$B$35</c:f>
              <c:numCache>
                <c:formatCode>#,##0</c:formatCode>
                <c:ptCount val="9"/>
                <c:pt idx="0">
                  <c:v>299778</c:v>
                </c:pt>
                <c:pt idx="1">
                  <c:v>5564</c:v>
                </c:pt>
                <c:pt idx="2">
                  <c:v>31813</c:v>
                </c:pt>
                <c:pt idx="3">
                  <c:v>16066</c:v>
                </c:pt>
                <c:pt idx="4">
                  <c:v>23413</c:v>
                </c:pt>
                <c:pt idx="5">
                  <c:v>31374</c:v>
                </c:pt>
                <c:pt idx="6">
                  <c:v>12947</c:v>
                </c:pt>
                <c:pt idx="7">
                  <c:v>10652</c:v>
                </c:pt>
                <c:pt idx="8">
                  <c:v>3582</c:v>
                </c:pt>
              </c:numCache>
            </c:numRef>
          </c:val>
          <c:extLst>
            <c:ext xmlns:c16="http://schemas.microsoft.com/office/drawing/2014/chart" uri="{C3380CC4-5D6E-409C-BE32-E72D297353CC}">
              <c16:uniqueId val="{00000012-68C7-44C4-98A5-EFD60CA32903}"/>
            </c:ext>
          </c:extLst>
        </c:ser>
        <c:dLbls>
          <c:showLegendKey val="0"/>
          <c:showVal val="0"/>
          <c:showCatName val="0"/>
          <c:showSerName val="0"/>
          <c:showPercent val="0"/>
          <c:showBubbleSize val="0"/>
          <c:showLeaderLines val="0"/>
        </c:dLbls>
      </c:pie3DChart>
      <c:spPr>
        <a:noFill/>
        <a:ln>
          <a:noFill/>
        </a:ln>
        <a:effectLst/>
      </c:spPr>
    </c:plotArea>
    <c:legend>
      <c:legendPos val="r"/>
      <c:overlay val="0"/>
      <c:spPr>
        <a:solidFill>
          <a:schemeClr val="lt1">
            <a:alpha val="50000"/>
          </a:schemeClr>
        </a:solidFill>
        <a:ln>
          <a:noFill/>
        </a:ln>
        <a:effectLst/>
      </c:spPr>
      <c:txPr>
        <a:bodyPr rot="0" vert="horz"/>
        <a:lstStyle/>
        <a:p>
          <a:pPr>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dk1">
          <a:lumMod val="15000"/>
          <a:lumOff val="85000"/>
        </a:schemeClr>
      </a:solidFill>
      <a:round/>
    </a:ln>
    <a:effectLst/>
  </c:spPr>
  <c:txPr>
    <a:bodyPr/>
    <a:lstStyle/>
    <a:p>
      <a:pPr>
        <a:defRPr sz="1800">
          <a:solidFill>
            <a:schemeClr val="dk1"/>
          </a:solidFill>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8F50BE3F-F9B5-45AB-A765-562185A548B8}" type="datetimeFigureOut">
              <a:rPr lang="en-GB" smtClean="0"/>
              <a:t>19/10/2021</a:t>
            </a:fld>
            <a:endParaRPr lang="en-GB" dirty="0"/>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CFA649EB-51C7-4011-A5D1-2D2EAE172484}" type="slidenum">
              <a:rPr lang="en-GB" smtClean="0"/>
              <a:t>‹#›</a:t>
            </a:fld>
            <a:endParaRPr lang="en-GB" dirty="0"/>
          </a:p>
        </p:txBody>
      </p:sp>
    </p:spTree>
    <p:extLst>
      <p:ext uri="{BB962C8B-B14F-4D97-AF65-F5344CB8AC3E}">
        <p14:creationId xmlns:p14="http://schemas.microsoft.com/office/powerpoint/2010/main" val="16642124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A65568D1-EEF5-4415-BCAB-878AFFEEBBDB}" type="datetimeFigureOut">
              <a:rPr lang="en-GB" smtClean="0"/>
              <a:t>19/10/2021</a:t>
            </a:fld>
            <a:endParaRPr lang="en-GB" dirty="0"/>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F227D167-60DE-43CC-9FA9-6045779E8302}" type="slidenum">
              <a:rPr lang="en-GB" smtClean="0"/>
              <a:t>‹#›</a:t>
            </a:fld>
            <a:endParaRPr lang="en-GB" dirty="0"/>
          </a:p>
        </p:txBody>
      </p:sp>
    </p:spTree>
    <p:extLst>
      <p:ext uri="{BB962C8B-B14F-4D97-AF65-F5344CB8AC3E}">
        <p14:creationId xmlns:p14="http://schemas.microsoft.com/office/powerpoint/2010/main" val="1082888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2C53147-6A31-41EE-A2B9-00B10B576E99}" type="slidenum">
              <a:rPr lang="en-GB" smtClean="0"/>
              <a:t>54</a:t>
            </a:fld>
            <a:endParaRPr lang="en-GB" dirty="0"/>
          </a:p>
        </p:txBody>
      </p:sp>
    </p:spTree>
    <p:extLst>
      <p:ext uri="{BB962C8B-B14F-4D97-AF65-F5344CB8AC3E}">
        <p14:creationId xmlns:p14="http://schemas.microsoft.com/office/powerpoint/2010/main" val="353099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838" y="808038"/>
            <a:ext cx="7185026" cy="40417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EEC49C-CF35-48FB-8EC6-7725658A7ED2}" type="slidenum">
              <a:rPr lang="en-GB" smtClean="0">
                <a:solidFill>
                  <a:prstClr val="black"/>
                </a:solidFill>
              </a:rPr>
              <a:pPr/>
              <a:t>58</a:t>
            </a:fld>
            <a:endParaRPr lang="en-GB">
              <a:solidFill>
                <a:prstClr val="black"/>
              </a:solidFill>
            </a:endParaRPr>
          </a:p>
        </p:txBody>
      </p:sp>
    </p:spTree>
    <p:extLst>
      <p:ext uri="{BB962C8B-B14F-4D97-AF65-F5344CB8AC3E}">
        <p14:creationId xmlns:p14="http://schemas.microsoft.com/office/powerpoint/2010/main" val="2252236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838" y="808038"/>
            <a:ext cx="7185026" cy="4041775"/>
          </a:xfrm>
        </p:spPr>
      </p:sp>
      <p:sp>
        <p:nvSpPr>
          <p:cNvPr id="3" name="Notes Placeholder 2"/>
          <p:cNvSpPr>
            <a:spLocks noGrp="1"/>
          </p:cNvSpPr>
          <p:nvPr>
            <p:ph type="body" idx="1"/>
          </p:nvPr>
        </p:nvSpPr>
        <p:spPr/>
        <p:txBody>
          <a:bodyPr/>
          <a:lstStyle/>
          <a:p>
            <a:r>
              <a:rPr lang="en-GB" baseline="0" dirty="0"/>
              <a:t>.</a:t>
            </a:r>
            <a:endParaRPr lang="en-GB" dirty="0"/>
          </a:p>
        </p:txBody>
      </p:sp>
      <p:sp>
        <p:nvSpPr>
          <p:cNvPr id="4" name="Slide Number Placeholder 3"/>
          <p:cNvSpPr>
            <a:spLocks noGrp="1"/>
          </p:cNvSpPr>
          <p:nvPr>
            <p:ph type="sldNum" sz="quarter" idx="10"/>
          </p:nvPr>
        </p:nvSpPr>
        <p:spPr/>
        <p:txBody>
          <a:bodyPr/>
          <a:lstStyle/>
          <a:p>
            <a:fld id="{60EEC49C-CF35-48FB-8EC6-7725658A7ED2}" type="slidenum">
              <a:rPr lang="en-GB" smtClean="0">
                <a:solidFill>
                  <a:prstClr val="black"/>
                </a:solidFill>
              </a:rPr>
              <a:pPr/>
              <a:t>59</a:t>
            </a:fld>
            <a:endParaRPr lang="en-GB">
              <a:solidFill>
                <a:prstClr val="black"/>
              </a:solidFill>
            </a:endParaRPr>
          </a:p>
        </p:txBody>
      </p:sp>
    </p:spTree>
    <p:extLst>
      <p:ext uri="{BB962C8B-B14F-4D97-AF65-F5344CB8AC3E}">
        <p14:creationId xmlns:p14="http://schemas.microsoft.com/office/powerpoint/2010/main" val="2814813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838" y="808038"/>
            <a:ext cx="7185026" cy="40417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EEC49C-CF35-48FB-8EC6-7725658A7ED2}" type="slidenum">
              <a:rPr lang="en-GB" smtClean="0">
                <a:solidFill>
                  <a:prstClr val="black"/>
                </a:solidFill>
              </a:rPr>
              <a:pPr/>
              <a:t>60</a:t>
            </a:fld>
            <a:endParaRPr lang="en-GB">
              <a:solidFill>
                <a:prstClr val="black"/>
              </a:solidFill>
            </a:endParaRPr>
          </a:p>
        </p:txBody>
      </p:sp>
    </p:spTree>
    <p:extLst>
      <p:ext uri="{BB962C8B-B14F-4D97-AF65-F5344CB8AC3E}">
        <p14:creationId xmlns:p14="http://schemas.microsoft.com/office/powerpoint/2010/main" val="204962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838" y="808038"/>
            <a:ext cx="7185026" cy="40417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EEC49C-CF35-48FB-8EC6-7725658A7ED2}" type="slidenum">
              <a:rPr lang="en-GB" smtClean="0">
                <a:solidFill>
                  <a:prstClr val="black"/>
                </a:solidFill>
              </a:rPr>
              <a:pPr/>
              <a:t>61</a:t>
            </a:fld>
            <a:endParaRPr lang="en-GB">
              <a:solidFill>
                <a:prstClr val="black"/>
              </a:solidFill>
            </a:endParaRPr>
          </a:p>
        </p:txBody>
      </p:sp>
    </p:spTree>
    <p:extLst>
      <p:ext uri="{BB962C8B-B14F-4D97-AF65-F5344CB8AC3E}">
        <p14:creationId xmlns:p14="http://schemas.microsoft.com/office/powerpoint/2010/main" val="3430555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3838" y="808038"/>
            <a:ext cx="7185026" cy="40417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EEC49C-CF35-48FB-8EC6-7725658A7ED2}" type="slidenum">
              <a:rPr lang="en-GB" smtClean="0">
                <a:solidFill>
                  <a:prstClr val="black"/>
                </a:solidFill>
              </a:rPr>
              <a:pPr/>
              <a:t>62</a:t>
            </a:fld>
            <a:endParaRPr lang="en-GB">
              <a:solidFill>
                <a:prstClr val="black"/>
              </a:solidFill>
            </a:endParaRPr>
          </a:p>
        </p:txBody>
      </p:sp>
    </p:spTree>
    <p:extLst>
      <p:ext uri="{BB962C8B-B14F-4D97-AF65-F5344CB8AC3E}">
        <p14:creationId xmlns:p14="http://schemas.microsoft.com/office/powerpoint/2010/main" val="4293262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4767264"/>
            <a:ext cx="2057400" cy="273844"/>
          </a:xfrm>
          <a:prstGeom prst="rect">
            <a:avLst/>
          </a:prstGeom>
        </p:spPr>
        <p:txBody>
          <a:bodyPr/>
          <a:lstStyle/>
          <a:p>
            <a:fld id="{295CAE63-D472-284B-98EE-030864C817A2}" type="datetimeFigureOut">
              <a:rPr lang="en-US" smtClean="0"/>
              <a:t>10/19/2021</a:t>
            </a:fld>
            <a:endParaRPr lang="en-US" dirty="0"/>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fld id="{87FD6D40-7023-7D42-80E4-9D8DD8DB3A36}" type="slidenum">
              <a:rPr lang="en-US" smtClean="0"/>
              <a:t>‹#›</a:t>
            </a:fld>
            <a:endParaRPr lang="en-US" dirty="0"/>
          </a:p>
        </p:txBody>
      </p:sp>
    </p:spTree>
    <p:extLst>
      <p:ext uri="{BB962C8B-B14F-4D97-AF65-F5344CB8AC3E}">
        <p14:creationId xmlns:p14="http://schemas.microsoft.com/office/powerpoint/2010/main" val="2704287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fld id="{295CAE63-D472-284B-98EE-030864C817A2}" type="datetimeFigureOut">
              <a:rPr lang="en-US" smtClean="0"/>
              <a:t>10/19/2021</a:t>
            </a:fld>
            <a:endParaRPr lang="en-US" dirty="0"/>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fld id="{87FD6D40-7023-7D42-80E4-9D8DD8DB3A36}" type="slidenum">
              <a:rPr lang="en-US" smtClean="0"/>
              <a:t>‹#›</a:t>
            </a:fld>
            <a:endParaRPr lang="en-US" dirty="0"/>
          </a:p>
        </p:txBody>
      </p:sp>
    </p:spTree>
    <p:extLst>
      <p:ext uri="{BB962C8B-B14F-4D97-AF65-F5344CB8AC3E}">
        <p14:creationId xmlns:p14="http://schemas.microsoft.com/office/powerpoint/2010/main" val="3328930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6"/>
            <a:ext cx="1971675" cy="435887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4" y="273846"/>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fld id="{295CAE63-D472-284B-98EE-030864C817A2}" type="datetimeFigureOut">
              <a:rPr lang="en-US" smtClean="0"/>
              <a:t>10/19/2021</a:t>
            </a:fld>
            <a:endParaRPr lang="en-US" dirty="0"/>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fld id="{87FD6D40-7023-7D42-80E4-9D8DD8DB3A36}" type="slidenum">
              <a:rPr lang="en-US" smtClean="0"/>
              <a:t>‹#›</a:t>
            </a:fld>
            <a:endParaRPr lang="en-US" dirty="0"/>
          </a:p>
        </p:txBody>
      </p:sp>
    </p:spTree>
    <p:extLst>
      <p:ext uri="{BB962C8B-B14F-4D97-AF65-F5344CB8AC3E}">
        <p14:creationId xmlns:p14="http://schemas.microsoft.com/office/powerpoint/2010/main" val="13676160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085F54CA-A55F-4D4F-B0C0-C7D81FB8C289}" type="datetimeFigureOut">
              <a:rPr lang="en-GB" smtClean="0"/>
              <a:t>19/10/2021</a:t>
            </a:fld>
            <a:endParaRPr lang="en-GB"/>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C07F9D6F-509D-4798-9CE4-2B813F7FB173}" type="slidenum">
              <a:rPr lang="en-GB" smtClean="0"/>
              <a:t>‹#›</a:t>
            </a:fld>
            <a:endParaRPr lang="en-GB"/>
          </a:p>
        </p:txBody>
      </p:sp>
    </p:spTree>
    <p:extLst>
      <p:ext uri="{BB962C8B-B14F-4D97-AF65-F5344CB8AC3E}">
        <p14:creationId xmlns:p14="http://schemas.microsoft.com/office/powerpoint/2010/main" val="10110138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4767264"/>
            <a:ext cx="2057400" cy="273844"/>
          </a:xfrm>
          <a:prstGeom prst="rect">
            <a:avLst/>
          </a:prstGeom>
        </p:spPr>
        <p:txBody>
          <a:bodyPr lIns="68580" tIns="34290" rIns="68580" bIns="34290"/>
          <a:lstStyle/>
          <a:p>
            <a:fld id="{295CAE63-D472-284B-98EE-030864C817A2}" type="datetimeFigureOut">
              <a:rPr lang="en-US" smtClean="0"/>
              <a:t>10/19/2021</a:t>
            </a:fld>
            <a:endParaRPr lang="en-US"/>
          </a:p>
        </p:txBody>
      </p:sp>
      <p:sp>
        <p:nvSpPr>
          <p:cNvPr id="5" name="Footer Placeholder 4"/>
          <p:cNvSpPr>
            <a:spLocks noGrp="1"/>
          </p:cNvSpPr>
          <p:nvPr>
            <p:ph type="ftr" sz="quarter" idx="11"/>
          </p:nvPr>
        </p:nvSpPr>
        <p:spPr>
          <a:xfrm>
            <a:off x="3028950" y="4767264"/>
            <a:ext cx="3086100" cy="273844"/>
          </a:xfrm>
          <a:prstGeom prst="rect">
            <a:avLst/>
          </a:prstGeom>
        </p:spPr>
        <p:txBody>
          <a:bodyPr lIns="68580" tIns="34290" rIns="68580" bIns="34290"/>
          <a:lstStyle/>
          <a:p>
            <a:endParaRPr lang="en-US"/>
          </a:p>
        </p:txBody>
      </p:sp>
      <p:sp>
        <p:nvSpPr>
          <p:cNvPr id="6" name="Slide Number Placeholder 5"/>
          <p:cNvSpPr>
            <a:spLocks noGrp="1"/>
          </p:cNvSpPr>
          <p:nvPr>
            <p:ph type="sldNum" sz="quarter" idx="12"/>
          </p:nvPr>
        </p:nvSpPr>
        <p:spPr>
          <a:xfrm>
            <a:off x="6457950" y="4767264"/>
            <a:ext cx="2057400" cy="273844"/>
          </a:xfrm>
          <a:prstGeom prst="rect">
            <a:avLst/>
          </a:prstGeom>
        </p:spPr>
        <p:txBody>
          <a:bodyPr lIns="68580" tIns="34290" rIns="68580" bIns="34290"/>
          <a:lstStyle/>
          <a:p>
            <a:fld id="{87FD6D40-7023-7D42-80E4-9D8DD8DB3A36}" type="slidenum">
              <a:rPr lang="en-US" smtClean="0"/>
              <a:t>‹#›</a:t>
            </a:fld>
            <a:endParaRPr lang="en-US"/>
          </a:p>
        </p:txBody>
      </p:sp>
    </p:spTree>
    <p:extLst>
      <p:ext uri="{BB962C8B-B14F-4D97-AF65-F5344CB8AC3E}">
        <p14:creationId xmlns:p14="http://schemas.microsoft.com/office/powerpoint/2010/main" val="9386790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8650" y="4767264"/>
            <a:ext cx="2057400" cy="273844"/>
          </a:xfrm>
          <a:prstGeom prst="rect">
            <a:avLst/>
          </a:prstGeom>
        </p:spPr>
        <p:txBody>
          <a:bodyPr/>
          <a:lstStyle/>
          <a:p>
            <a:fld id="{295CAE63-D472-284B-98EE-030864C817A2}" type="datetimeFigureOut">
              <a:rPr lang="en-US" smtClean="0">
                <a:solidFill>
                  <a:prstClr val="black"/>
                </a:solidFill>
              </a:rPr>
              <a:pPr/>
              <a:t>10/19/2021</a:t>
            </a:fld>
            <a:endParaRPr lang="en-US" dirty="0">
              <a:solidFill>
                <a:prstClr val="black"/>
              </a:solidFill>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fld id="{87FD6D40-7023-7D42-80E4-9D8DD8DB3A36}"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1355222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fld id="{295CAE63-D472-284B-98EE-030864C817A2}" type="datetimeFigureOut">
              <a:rPr lang="en-US" smtClean="0">
                <a:solidFill>
                  <a:prstClr val="black"/>
                </a:solidFill>
              </a:rPr>
              <a:pPr/>
              <a:t>10/19/2021</a:t>
            </a:fld>
            <a:endParaRPr lang="en-US" dirty="0">
              <a:solidFill>
                <a:prstClr val="black"/>
              </a:solidFill>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endParaRPr lang="en-US" dirty="0">
              <a:solidFill>
                <a:prstClr val="black"/>
              </a:solidFill>
            </a:endParaRPr>
          </a:p>
        </p:txBody>
      </p:sp>
    </p:spTree>
    <p:extLst>
      <p:ext uri="{BB962C8B-B14F-4D97-AF65-F5344CB8AC3E}">
        <p14:creationId xmlns:p14="http://schemas.microsoft.com/office/powerpoint/2010/main" val="2276925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6"/>
            <a:ext cx="7886700" cy="2139553"/>
          </a:xfrm>
          <a:prstGeom prst="rect">
            <a:avLst/>
          </a:prstGeo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4767264"/>
            <a:ext cx="2057400" cy="273844"/>
          </a:xfrm>
          <a:prstGeom prst="rect">
            <a:avLst/>
          </a:prstGeom>
        </p:spPr>
        <p:txBody>
          <a:bodyPr/>
          <a:lstStyle/>
          <a:p>
            <a:fld id="{295CAE63-D472-284B-98EE-030864C817A2}" type="datetimeFigureOut">
              <a:rPr lang="en-US" smtClean="0">
                <a:solidFill>
                  <a:prstClr val="black"/>
                </a:solidFill>
              </a:rPr>
              <a:pPr/>
              <a:t>10/19/2021</a:t>
            </a:fld>
            <a:endParaRPr lang="en-US" dirty="0">
              <a:solidFill>
                <a:prstClr val="black"/>
              </a:solidFill>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fld id="{87FD6D40-7023-7D42-80E4-9D8DD8DB3A36}"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5971457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4767264"/>
            <a:ext cx="2057400" cy="273844"/>
          </a:xfrm>
          <a:prstGeom prst="rect">
            <a:avLst/>
          </a:prstGeom>
        </p:spPr>
        <p:txBody>
          <a:bodyPr/>
          <a:lstStyle/>
          <a:p>
            <a:fld id="{295CAE63-D472-284B-98EE-030864C817A2}" type="datetimeFigureOut">
              <a:rPr lang="en-US" smtClean="0">
                <a:solidFill>
                  <a:prstClr val="black"/>
                </a:solidFill>
              </a:rPr>
              <a:pPr/>
              <a:t>10/19/2021</a:t>
            </a:fld>
            <a:endParaRPr lang="en-US" dirty="0">
              <a:solidFill>
                <a:prstClr val="black"/>
              </a:solidFill>
            </a:endParaRPr>
          </a:p>
        </p:txBody>
      </p:sp>
      <p:sp>
        <p:nvSpPr>
          <p:cNvPr id="6" name="Footer Placeholder 5"/>
          <p:cNvSpPr>
            <a:spLocks noGrp="1"/>
          </p:cNvSpPr>
          <p:nvPr>
            <p:ph type="ftr" sz="quarter" idx="11"/>
          </p:nvPr>
        </p:nvSpPr>
        <p:spPr>
          <a:xfrm>
            <a:off x="3028950" y="4767264"/>
            <a:ext cx="3086100" cy="273844"/>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fld id="{87FD6D40-7023-7D42-80E4-9D8DD8DB3A36}"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8281792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4"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4"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4767264"/>
            <a:ext cx="2057400" cy="273844"/>
          </a:xfrm>
          <a:prstGeom prst="rect">
            <a:avLst/>
          </a:prstGeom>
        </p:spPr>
        <p:txBody>
          <a:bodyPr/>
          <a:lstStyle/>
          <a:p>
            <a:fld id="{295CAE63-D472-284B-98EE-030864C817A2}" type="datetimeFigureOut">
              <a:rPr lang="en-US" smtClean="0">
                <a:solidFill>
                  <a:prstClr val="black"/>
                </a:solidFill>
              </a:rPr>
              <a:pPr/>
              <a:t>10/19/2021</a:t>
            </a:fld>
            <a:endParaRPr lang="en-US" dirty="0">
              <a:solidFill>
                <a:prstClr val="black"/>
              </a:solidFill>
            </a:endParaRPr>
          </a:p>
        </p:txBody>
      </p:sp>
      <p:sp>
        <p:nvSpPr>
          <p:cNvPr id="8" name="Footer Placeholder 7"/>
          <p:cNvSpPr>
            <a:spLocks noGrp="1"/>
          </p:cNvSpPr>
          <p:nvPr>
            <p:ph type="ftr" sz="quarter" idx="11"/>
          </p:nvPr>
        </p:nvSpPr>
        <p:spPr>
          <a:xfrm>
            <a:off x="3028950" y="4767264"/>
            <a:ext cx="3086100" cy="273844"/>
          </a:xfrm>
          <a:prstGeom prst="rect">
            <a:avLst/>
          </a:prstGeom>
        </p:spPr>
        <p:txBody>
          <a:bodyPr/>
          <a:lstStyle/>
          <a:p>
            <a:endParaRPr lang="en-US" dirty="0">
              <a:solidFill>
                <a:prstClr val="black"/>
              </a:solidFill>
            </a:endParaRPr>
          </a:p>
        </p:txBody>
      </p:sp>
      <p:sp>
        <p:nvSpPr>
          <p:cNvPr id="9" name="Slide Number Placeholder 8"/>
          <p:cNvSpPr>
            <a:spLocks noGrp="1"/>
          </p:cNvSpPr>
          <p:nvPr>
            <p:ph type="sldNum" sz="quarter" idx="12"/>
          </p:nvPr>
        </p:nvSpPr>
        <p:spPr>
          <a:xfrm>
            <a:off x="6457950" y="4767264"/>
            <a:ext cx="2057400" cy="273844"/>
          </a:xfrm>
          <a:prstGeom prst="rect">
            <a:avLst/>
          </a:prstGeom>
        </p:spPr>
        <p:txBody>
          <a:bodyPr/>
          <a:lstStyle/>
          <a:p>
            <a:fld id="{87FD6D40-7023-7D42-80E4-9D8DD8DB3A36}"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3153978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4767264"/>
            <a:ext cx="2057400" cy="273844"/>
          </a:xfrm>
          <a:prstGeom prst="rect">
            <a:avLst/>
          </a:prstGeom>
        </p:spPr>
        <p:txBody>
          <a:bodyPr/>
          <a:lstStyle/>
          <a:p>
            <a:fld id="{295CAE63-D472-284B-98EE-030864C817A2}" type="datetimeFigureOut">
              <a:rPr lang="en-US" smtClean="0">
                <a:solidFill>
                  <a:prstClr val="black"/>
                </a:solidFill>
              </a:rPr>
              <a:pPr/>
              <a:t>10/19/2021</a:t>
            </a:fld>
            <a:endParaRPr lang="en-US" dirty="0">
              <a:solidFill>
                <a:prstClr val="black"/>
              </a:solidFill>
            </a:endParaRPr>
          </a:p>
        </p:txBody>
      </p:sp>
      <p:sp>
        <p:nvSpPr>
          <p:cNvPr id="4" name="Footer Placeholder 3"/>
          <p:cNvSpPr>
            <a:spLocks noGrp="1"/>
          </p:cNvSpPr>
          <p:nvPr>
            <p:ph type="ftr" sz="quarter" idx="11"/>
          </p:nvPr>
        </p:nvSpPr>
        <p:spPr>
          <a:xfrm>
            <a:off x="3028950" y="4767264"/>
            <a:ext cx="3086100" cy="273844"/>
          </a:xfrm>
          <a:prstGeom prst="rect">
            <a:avLst/>
          </a:prstGeom>
        </p:spPr>
        <p:txBody>
          <a:bodyPr/>
          <a:lstStyle/>
          <a:p>
            <a:endParaRPr lang="en-US" dirty="0">
              <a:solidFill>
                <a:prstClr val="black"/>
              </a:solidFill>
            </a:endParaRPr>
          </a:p>
        </p:txBody>
      </p:sp>
      <p:sp>
        <p:nvSpPr>
          <p:cNvPr id="5" name="Slide Number Placeholder 4"/>
          <p:cNvSpPr>
            <a:spLocks noGrp="1"/>
          </p:cNvSpPr>
          <p:nvPr>
            <p:ph type="sldNum" sz="quarter" idx="12"/>
          </p:nvPr>
        </p:nvSpPr>
        <p:spPr>
          <a:xfrm>
            <a:off x="6457950" y="4767264"/>
            <a:ext cx="2057400" cy="273844"/>
          </a:xfrm>
          <a:prstGeom prst="rect">
            <a:avLst/>
          </a:prstGeom>
        </p:spPr>
        <p:txBody>
          <a:bodyPr/>
          <a:lstStyle/>
          <a:p>
            <a:fld id="{87FD6D40-7023-7D42-80E4-9D8DD8DB3A36}"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67564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fld id="{295CAE63-D472-284B-98EE-030864C817A2}" type="datetimeFigureOut">
              <a:rPr lang="en-US" smtClean="0"/>
              <a:t>10/19/2021</a:t>
            </a:fld>
            <a:endParaRPr lang="en-US" dirty="0"/>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endParaRPr lang="en-US" dirty="0"/>
          </a:p>
        </p:txBody>
      </p:sp>
    </p:spTree>
    <p:extLst>
      <p:ext uri="{BB962C8B-B14F-4D97-AF65-F5344CB8AC3E}">
        <p14:creationId xmlns:p14="http://schemas.microsoft.com/office/powerpoint/2010/main" val="25046064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4"/>
            <a:ext cx="2057400" cy="273844"/>
          </a:xfrm>
          <a:prstGeom prst="rect">
            <a:avLst/>
          </a:prstGeom>
        </p:spPr>
        <p:txBody>
          <a:bodyPr/>
          <a:lstStyle/>
          <a:p>
            <a:fld id="{295CAE63-D472-284B-98EE-030864C817A2}" type="datetimeFigureOut">
              <a:rPr lang="en-US" smtClean="0">
                <a:solidFill>
                  <a:prstClr val="black"/>
                </a:solidFill>
              </a:rPr>
              <a:pPr/>
              <a:t>10/19/2021</a:t>
            </a:fld>
            <a:endParaRPr lang="en-US" dirty="0">
              <a:solidFill>
                <a:prstClr val="black"/>
              </a:solidFill>
            </a:endParaRPr>
          </a:p>
        </p:txBody>
      </p:sp>
      <p:sp>
        <p:nvSpPr>
          <p:cNvPr id="3" name="Footer Placeholder 2"/>
          <p:cNvSpPr>
            <a:spLocks noGrp="1"/>
          </p:cNvSpPr>
          <p:nvPr>
            <p:ph type="ftr" sz="quarter" idx="11"/>
          </p:nvPr>
        </p:nvSpPr>
        <p:spPr>
          <a:xfrm>
            <a:off x="3028950" y="4767264"/>
            <a:ext cx="3086100" cy="273844"/>
          </a:xfrm>
          <a:prstGeom prst="rect">
            <a:avLst/>
          </a:prstGeom>
        </p:spPr>
        <p:txBody>
          <a:bodyPr/>
          <a:lstStyle/>
          <a:p>
            <a:endParaRPr lang="en-US" dirty="0">
              <a:solidFill>
                <a:prstClr val="black"/>
              </a:solidFill>
            </a:endParaRPr>
          </a:p>
        </p:txBody>
      </p:sp>
      <p:sp>
        <p:nvSpPr>
          <p:cNvPr id="4" name="Slide Number Placeholder 3"/>
          <p:cNvSpPr>
            <a:spLocks noGrp="1"/>
          </p:cNvSpPr>
          <p:nvPr>
            <p:ph type="sldNum" sz="quarter" idx="12"/>
          </p:nvPr>
        </p:nvSpPr>
        <p:spPr>
          <a:xfrm>
            <a:off x="6457950" y="4767264"/>
            <a:ext cx="2057400" cy="273844"/>
          </a:xfrm>
          <a:prstGeom prst="rect">
            <a:avLst/>
          </a:prstGeom>
        </p:spPr>
        <p:txBody>
          <a:bodyPr/>
          <a:lstStyle/>
          <a:p>
            <a:fld id="{87FD6D40-7023-7D42-80E4-9D8DD8DB3A36}"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2793271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1"/>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628650" y="4767264"/>
            <a:ext cx="2057400" cy="273844"/>
          </a:xfrm>
          <a:prstGeom prst="rect">
            <a:avLst/>
          </a:prstGeom>
        </p:spPr>
        <p:txBody>
          <a:bodyPr/>
          <a:lstStyle/>
          <a:p>
            <a:fld id="{295CAE63-D472-284B-98EE-030864C817A2}" type="datetimeFigureOut">
              <a:rPr lang="en-US" smtClean="0">
                <a:solidFill>
                  <a:prstClr val="black"/>
                </a:solidFill>
              </a:rPr>
              <a:pPr/>
              <a:t>10/19/2021</a:t>
            </a:fld>
            <a:endParaRPr lang="en-US" dirty="0">
              <a:solidFill>
                <a:prstClr val="black"/>
              </a:solidFill>
            </a:endParaRPr>
          </a:p>
        </p:txBody>
      </p:sp>
      <p:sp>
        <p:nvSpPr>
          <p:cNvPr id="6" name="Footer Placeholder 5"/>
          <p:cNvSpPr>
            <a:spLocks noGrp="1"/>
          </p:cNvSpPr>
          <p:nvPr>
            <p:ph type="ftr" sz="quarter" idx="11"/>
          </p:nvPr>
        </p:nvSpPr>
        <p:spPr>
          <a:xfrm>
            <a:off x="3028950" y="4767264"/>
            <a:ext cx="3086100" cy="273844"/>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fld id="{87FD6D40-7023-7D42-80E4-9D8DD8DB3A36}"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0437361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1"/>
            <a:ext cx="4629150" cy="3655219"/>
          </a:xfrm>
          <a:prstGeom prst="rect">
            <a:avLst/>
          </a:prstGeo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29841" y="1543052"/>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628650" y="4767264"/>
            <a:ext cx="2057400" cy="273844"/>
          </a:xfrm>
          <a:prstGeom prst="rect">
            <a:avLst/>
          </a:prstGeom>
        </p:spPr>
        <p:txBody>
          <a:bodyPr/>
          <a:lstStyle/>
          <a:p>
            <a:fld id="{295CAE63-D472-284B-98EE-030864C817A2}" type="datetimeFigureOut">
              <a:rPr lang="en-US" smtClean="0">
                <a:solidFill>
                  <a:prstClr val="black"/>
                </a:solidFill>
              </a:rPr>
              <a:pPr/>
              <a:t>10/19/2021</a:t>
            </a:fld>
            <a:endParaRPr lang="en-US" dirty="0">
              <a:solidFill>
                <a:prstClr val="black"/>
              </a:solidFill>
            </a:endParaRPr>
          </a:p>
        </p:txBody>
      </p:sp>
      <p:sp>
        <p:nvSpPr>
          <p:cNvPr id="6" name="Footer Placeholder 5"/>
          <p:cNvSpPr>
            <a:spLocks noGrp="1"/>
          </p:cNvSpPr>
          <p:nvPr>
            <p:ph type="ftr" sz="quarter" idx="11"/>
          </p:nvPr>
        </p:nvSpPr>
        <p:spPr>
          <a:xfrm>
            <a:off x="3028950" y="4767264"/>
            <a:ext cx="3086100" cy="273844"/>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fld id="{87FD6D40-7023-7D42-80E4-9D8DD8DB3A36}"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4645091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fld id="{295CAE63-D472-284B-98EE-030864C817A2}" type="datetimeFigureOut">
              <a:rPr lang="en-US" smtClean="0">
                <a:solidFill>
                  <a:prstClr val="black"/>
                </a:solidFill>
              </a:rPr>
              <a:pPr/>
              <a:t>10/19/2021</a:t>
            </a:fld>
            <a:endParaRPr lang="en-US" dirty="0">
              <a:solidFill>
                <a:prstClr val="black"/>
              </a:solidFill>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fld id="{87FD6D40-7023-7D42-80E4-9D8DD8DB3A36}"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6849041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6"/>
            <a:ext cx="1971675" cy="435887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4" y="273846"/>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fld id="{295CAE63-D472-284B-98EE-030864C817A2}" type="datetimeFigureOut">
              <a:rPr lang="en-US" smtClean="0">
                <a:solidFill>
                  <a:prstClr val="black"/>
                </a:solidFill>
              </a:rPr>
              <a:pPr/>
              <a:t>10/19/2021</a:t>
            </a:fld>
            <a:endParaRPr lang="en-US" dirty="0">
              <a:solidFill>
                <a:prstClr val="black"/>
              </a:solidFill>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fld id="{87FD6D40-7023-7D42-80E4-9D8DD8DB3A36}"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519183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6"/>
            <a:ext cx="7886700" cy="2139553"/>
          </a:xfrm>
          <a:prstGeom prst="rect">
            <a:avLst/>
          </a:prstGeo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4767264"/>
            <a:ext cx="2057400" cy="273844"/>
          </a:xfrm>
          <a:prstGeom prst="rect">
            <a:avLst/>
          </a:prstGeom>
        </p:spPr>
        <p:txBody>
          <a:bodyPr/>
          <a:lstStyle/>
          <a:p>
            <a:fld id="{295CAE63-D472-284B-98EE-030864C817A2}" type="datetimeFigureOut">
              <a:rPr lang="en-US" smtClean="0"/>
              <a:t>10/19/2021</a:t>
            </a:fld>
            <a:endParaRPr lang="en-US" dirty="0"/>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fld id="{87FD6D40-7023-7D42-80E4-9D8DD8DB3A36}" type="slidenum">
              <a:rPr lang="en-US" smtClean="0"/>
              <a:t>‹#›</a:t>
            </a:fld>
            <a:endParaRPr lang="en-US" dirty="0"/>
          </a:p>
        </p:txBody>
      </p:sp>
    </p:spTree>
    <p:extLst>
      <p:ext uri="{BB962C8B-B14F-4D97-AF65-F5344CB8AC3E}">
        <p14:creationId xmlns:p14="http://schemas.microsoft.com/office/powerpoint/2010/main" val="1125770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4767264"/>
            <a:ext cx="2057400" cy="273844"/>
          </a:xfrm>
          <a:prstGeom prst="rect">
            <a:avLst/>
          </a:prstGeom>
        </p:spPr>
        <p:txBody>
          <a:bodyPr/>
          <a:lstStyle/>
          <a:p>
            <a:fld id="{295CAE63-D472-284B-98EE-030864C817A2}" type="datetimeFigureOut">
              <a:rPr lang="en-US" smtClean="0"/>
              <a:t>10/19/2021</a:t>
            </a:fld>
            <a:endParaRPr lang="en-US" dirty="0"/>
          </a:p>
        </p:txBody>
      </p:sp>
      <p:sp>
        <p:nvSpPr>
          <p:cNvPr id="6" name="Footer Placeholder 5"/>
          <p:cNvSpPr>
            <a:spLocks noGrp="1"/>
          </p:cNvSpPr>
          <p:nvPr>
            <p:ph type="ftr" sz="quarter" idx="11"/>
          </p:nvPr>
        </p:nvSpPr>
        <p:spPr>
          <a:xfrm>
            <a:off x="3028950" y="4767264"/>
            <a:ext cx="3086100" cy="273844"/>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fld id="{87FD6D40-7023-7D42-80E4-9D8DD8DB3A36}" type="slidenum">
              <a:rPr lang="en-US" smtClean="0"/>
              <a:t>‹#›</a:t>
            </a:fld>
            <a:endParaRPr lang="en-US" dirty="0"/>
          </a:p>
        </p:txBody>
      </p:sp>
    </p:spTree>
    <p:extLst>
      <p:ext uri="{BB962C8B-B14F-4D97-AF65-F5344CB8AC3E}">
        <p14:creationId xmlns:p14="http://schemas.microsoft.com/office/powerpoint/2010/main" val="3385977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4"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4"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4767264"/>
            <a:ext cx="2057400" cy="273844"/>
          </a:xfrm>
          <a:prstGeom prst="rect">
            <a:avLst/>
          </a:prstGeom>
        </p:spPr>
        <p:txBody>
          <a:bodyPr/>
          <a:lstStyle/>
          <a:p>
            <a:fld id="{295CAE63-D472-284B-98EE-030864C817A2}" type="datetimeFigureOut">
              <a:rPr lang="en-US" smtClean="0"/>
              <a:t>10/19/2021</a:t>
            </a:fld>
            <a:endParaRPr lang="en-US" dirty="0"/>
          </a:p>
        </p:txBody>
      </p:sp>
      <p:sp>
        <p:nvSpPr>
          <p:cNvPr id="8" name="Footer Placeholder 7"/>
          <p:cNvSpPr>
            <a:spLocks noGrp="1"/>
          </p:cNvSpPr>
          <p:nvPr>
            <p:ph type="ftr" sz="quarter" idx="11"/>
          </p:nvPr>
        </p:nvSpPr>
        <p:spPr>
          <a:xfrm>
            <a:off x="3028950" y="4767264"/>
            <a:ext cx="3086100" cy="273844"/>
          </a:xfrm>
          <a:prstGeom prst="rect">
            <a:avLst/>
          </a:prstGeom>
        </p:spPr>
        <p:txBody>
          <a:bodyPr/>
          <a:lstStyle/>
          <a:p>
            <a:endParaRPr lang="en-US" dirty="0"/>
          </a:p>
        </p:txBody>
      </p:sp>
      <p:sp>
        <p:nvSpPr>
          <p:cNvPr id="9" name="Slide Number Placeholder 8"/>
          <p:cNvSpPr>
            <a:spLocks noGrp="1"/>
          </p:cNvSpPr>
          <p:nvPr>
            <p:ph type="sldNum" sz="quarter" idx="12"/>
          </p:nvPr>
        </p:nvSpPr>
        <p:spPr>
          <a:xfrm>
            <a:off x="6457950" y="4767264"/>
            <a:ext cx="2057400" cy="273844"/>
          </a:xfrm>
          <a:prstGeom prst="rect">
            <a:avLst/>
          </a:prstGeom>
        </p:spPr>
        <p:txBody>
          <a:bodyPr/>
          <a:lstStyle/>
          <a:p>
            <a:fld id="{87FD6D40-7023-7D42-80E4-9D8DD8DB3A36}" type="slidenum">
              <a:rPr lang="en-US" smtClean="0"/>
              <a:t>‹#›</a:t>
            </a:fld>
            <a:endParaRPr lang="en-US" dirty="0"/>
          </a:p>
        </p:txBody>
      </p:sp>
    </p:spTree>
    <p:extLst>
      <p:ext uri="{BB962C8B-B14F-4D97-AF65-F5344CB8AC3E}">
        <p14:creationId xmlns:p14="http://schemas.microsoft.com/office/powerpoint/2010/main" val="2971773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4767264"/>
            <a:ext cx="2057400" cy="273844"/>
          </a:xfrm>
          <a:prstGeom prst="rect">
            <a:avLst/>
          </a:prstGeom>
        </p:spPr>
        <p:txBody>
          <a:bodyPr/>
          <a:lstStyle/>
          <a:p>
            <a:fld id="{295CAE63-D472-284B-98EE-030864C817A2}" type="datetimeFigureOut">
              <a:rPr lang="en-US" smtClean="0"/>
              <a:t>10/19/2021</a:t>
            </a:fld>
            <a:endParaRPr lang="en-US" dirty="0"/>
          </a:p>
        </p:txBody>
      </p:sp>
      <p:sp>
        <p:nvSpPr>
          <p:cNvPr id="4" name="Footer Placeholder 3"/>
          <p:cNvSpPr>
            <a:spLocks noGrp="1"/>
          </p:cNvSpPr>
          <p:nvPr>
            <p:ph type="ftr" sz="quarter" idx="11"/>
          </p:nvPr>
        </p:nvSpPr>
        <p:spPr>
          <a:xfrm>
            <a:off x="3028950" y="4767264"/>
            <a:ext cx="3086100" cy="273844"/>
          </a:xfrm>
          <a:prstGeom prst="rect">
            <a:avLst/>
          </a:prstGeom>
        </p:spPr>
        <p:txBody>
          <a:bodyPr/>
          <a:lstStyle/>
          <a:p>
            <a:endParaRPr lang="en-US" dirty="0"/>
          </a:p>
        </p:txBody>
      </p:sp>
      <p:sp>
        <p:nvSpPr>
          <p:cNvPr id="5" name="Slide Number Placeholder 4"/>
          <p:cNvSpPr>
            <a:spLocks noGrp="1"/>
          </p:cNvSpPr>
          <p:nvPr>
            <p:ph type="sldNum" sz="quarter" idx="12"/>
          </p:nvPr>
        </p:nvSpPr>
        <p:spPr>
          <a:xfrm>
            <a:off x="6457950" y="4767264"/>
            <a:ext cx="2057400" cy="273844"/>
          </a:xfrm>
          <a:prstGeom prst="rect">
            <a:avLst/>
          </a:prstGeom>
        </p:spPr>
        <p:txBody>
          <a:bodyPr/>
          <a:lstStyle/>
          <a:p>
            <a:fld id="{87FD6D40-7023-7D42-80E4-9D8DD8DB3A36}" type="slidenum">
              <a:rPr lang="en-US" smtClean="0"/>
              <a:t>‹#›</a:t>
            </a:fld>
            <a:endParaRPr lang="en-US" dirty="0"/>
          </a:p>
        </p:txBody>
      </p:sp>
    </p:spTree>
    <p:extLst>
      <p:ext uri="{BB962C8B-B14F-4D97-AF65-F5344CB8AC3E}">
        <p14:creationId xmlns:p14="http://schemas.microsoft.com/office/powerpoint/2010/main" val="212294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4"/>
            <a:ext cx="2057400" cy="273844"/>
          </a:xfrm>
          <a:prstGeom prst="rect">
            <a:avLst/>
          </a:prstGeom>
        </p:spPr>
        <p:txBody>
          <a:bodyPr/>
          <a:lstStyle/>
          <a:p>
            <a:fld id="{295CAE63-D472-284B-98EE-030864C817A2}" type="datetimeFigureOut">
              <a:rPr lang="en-US" smtClean="0"/>
              <a:t>10/19/2021</a:t>
            </a:fld>
            <a:endParaRPr lang="en-US" dirty="0"/>
          </a:p>
        </p:txBody>
      </p:sp>
      <p:sp>
        <p:nvSpPr>
          <p:cNvPr id="3" name="Footer Placeholder 2"/>
          <p:cNvSpPr>
            <a:spLocks noGrp="1"/>
          </p:cNvSpPr>
          <p:nvPr>
            <p:ph type="ftr" sz="quarter" idx="11"/>
          </p:nvPr>
        </p:nvSpPr>
        <p:spPr>
          <a:xfrm>
            <a:off x="3028950" y="4767264"/>
            <a:ext cx="3086100" cy="273844"/>
          </a:xfrm>
          <a:prstGeom prst="rect">
            <a:avLst/>
          </a:prstGeom>
        </p:spPr>
        <p:txBody>
          <a:bodyPr/>
          <a:lstStyle/>
          <a:p>
            <a:endParaRPr lang="en-US" dirty="0"/>
          </a:p>
        </p:txBody>
      </p:sp>
      <p:sp>
        <p:nvSpPr>
          <p:cNvPr id="4" name="Slide Number Placeholder 3"/>
          <p:cNvSpPr>
            <a:spLocks noGrp="1"/>
          </p:cNvSpPr>
          <p:nvPr>
            <p:ph type="sldNum" sz="quarter" idx="12"/>
          </p:nvPr>
        </p:nvSpPr>
        <p:spPr>
          <a:xfrm>
            <a:off x="6457950" y="4767264"/>
            <a:ext cx="2057400" cy="273844"/>
          </a:xfrm>
          <a:prstGeom prst="rect">
            <a:avLst/>
          </a:prstGeom>
        </p:spPr>
        <p:txBody>
          <a:bodyPr/>
          <a:lstStyle/>
          <a:p>
            <a:fld id="{87FD6D40-7023-7D42-80E4-9D8DD8DB3A36}" type="slidenum">
              <a:rPr lang="en-US" smtClean="0"/>
              <a:t>‹#›</a:t>
            </a:fld>
            <a:endParaRPr lang="en-US" dirty="0"/>
          </a:p>
        </p:txBody>
      </p:sp>
    </p:spTree>
    <p:extLst>
      <p:ext uri="{BB962C8B-B14F-4D97-AF65-F5344CB8AC3E}">
        <p14:creationId xmlns:p14="http://schemas.microsoft.com/office/powerpoint/2010/main" val="948550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1"/>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628650" y="4767264"/>
            <a:ext cx="2057400" cy="273844"/>
          </a:xfrm>
          <a:prstGeom prst="rect">
            <a:avLst/>
          </a:prstGeom>
        </p:spPr>
        <p:txBody>
          <a:bodyPr/>
          <a:lstStyle/>
          <a:p>
            <a:fld id="{295CAE63-D472-284B-98EE-030864C817A2}" type="datetimeFigureOut">
              <a:rPr lang="en-US" smtClean="0"/>
              <a:t>10/19/2021</a:t>
            </a:fld>
            <a:endParaRPr lang="en-US" dirty="0"/>
          </a:p>
        </p:txBody>
      </p:sp>
      <p:sp>
        <p:nvSpPr>
          <p:cNvPr id="6" name="Footer Placeholder 5"/>
          <p:cNvSpPr>
            <a:spLocks noGrp="1"/>
          </p:cNvSpPr>
          <p:nvPr>
            <p:ph type="ftr" sz="quarter" idx="11"/>
          </p:nvPr>
        </p:nvSpPr>
        <p:spPr>
          <a:xfrm>
            <a:off x="3028950" y="4767264"/>
            <a:ext cx="3086100" cy="273844"/>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fld id="{87FD6D40-7023-7D42-80E4-9D8DD8DB3A36}" type="slidenum">
              <a:rPr lang="en-US" smtClean="0"/>
              <a:t>‹#›</a:t>
            </a:fld>
            <a:endParaRPr lang="en-US" dirty="0"/>
          </a:p>
        </p:txBody>
      </p:sp>
    </p:spTree>
    <p:extLst>
      <p:ext uri="{BB962C8B-B14F-4D97-AF65-F5344CB8AC3E}">
        <p14:creationId xmlns:p14="http://schemas.microsoft.com/office/powerpoint/2010/main" val="929032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1"/>
            <a:ext cx="4629150" cy="3655219"/>
          </a:xfrm>
          <a:prstGeom prst="rect">
            <a:avLst/>
          </a:prstGeo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29841" y="1543052"/>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628650" y="4767264"/>
            <a:ext cx="2057400" cy="273844"/>
          </a:xfrm>
          <a:prstGeom prst="rect">
            <a:avLst/>
          </a:prstGeom>
        </p:spPr>
        <p:txBody>
          <a:bodyPr/>
          <a:lstStyle/>
          <a:p>
            <a:fld id="{295CAE63-D472-284B-98EE-030864C817A2}" type="datetimeFigureOut">
              <a:rPr lang="en-US" smtClean="0"/>
              <a:t>10/19/2021</a:t>
            </a:fld>
            <a:endParaRPr lang="en-US" dirty="0"/>
          </a:p>
        </p:txBody>
      </p:sp>
      <p:sp>
        <p:nvSpPr>
          <p:cNvPr id="6" name="Footer Placeholder 5"/>
          <p:cNvSpPr>
            <a:spLocks noGrp="1"/>
          </p:cNvSpPr>
          <p:nvPr>
            <p:ph type="ftr" sz="quarter" idx="11"/>
          </p:nvPr>
        </p:nvSpPr>
        <p:spPr>
          <a:xfrm>
            <a:off x="3028950" y="4767264"/>
            <a:ext cx="3086100" cy="273844"/>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fld id="{87FD6D40-7023-7D42-80E4-9D8DD8DB3A36}" type="slidenum">
              <a:rPr lang="en-US" smtClean="0"/>
              <a:t>‹#›</a:t>
            </a:fld>
            <a:endParaRPr lang="en-US" dirty="0"/>
          </a:p>
        </p:txBody>
      </p:sp>
    </p:spTree>
    <p:extLst>
      <p:ext uri="{BB962C8B-B14F-4D97-AF65-F5344CB8AC3E}">
        <p14:creationId xmlns:p14="http://schemas.microsoft.com/office/powerpoint/2010/main" val="1948659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3.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81101" y="118515"/>
            <a:ext cx="1522455" cy="883024"/>
          </a:xfrm>
          <a:prstGeom prst="rect">
            <a:avLst/>
          </a:prstGeom>
        </p:spPr>
      </p:pic>
      <p:pic>
        <p:nvPicPr>
          <p:cNvPr id="10" name="Picture 9">
            <a:extLst>
              <a:ext uri="{FF2B5EF4-FFF2-40B4-BE49-F238E27FC236}">
                <a16:creationId xmlns:a16="http://schemas.microsoft.com/office/drawing/2014/main" id="{27BE1C9A-C5BE-3A49-8438-C8E4F4BEB4D1}"/>
              </a:ext>
            </a:extLst>
          </p:cNvPr>
          <p:cNvPicPr>
            <a:picLocks noChangeAspect="1"/>
          </p:cNvPicPr>
          <p:nvPr/>
        </p:nvPicPr>
        <p:blipFill>
          <a:blip r:embed="rId16"/>
          <a:stretch>
            <a:fillRect/>
          </a:stretch>
        </p:blipFill>
        <p:spPr>
          <a:xfrm>
            <a:off x="7277586" y="4845930"/>
            <a:ext cx="1705052" cy="176689"/>
          </a:xfrm>
          <a:prstGeom prst="rect">
            <a:avLst/>
          </a:prstGeom>
        </p:spPr>
      </p:pic>
      <p:pic>
        <p:nvPicPr>
          <p:cNvPr id="11" name="Picture 10">
            <a:extLst>
              <a:ext uri="{FF2B5EF4-FFF2-40B4-BE49-F238E27FC236}">
                <a16:creationId xmlns:a16="http://schemas.microsoft.com/office/drawing/2014/main" id="{3916B64E-046A-494A-965F-BE0149D8C4FB}"/>
              </a:ext>
            </a:extLst>
          </p:cNvPr>
          <p:cNvPicPr>
            <a:picLocks noChangeAspect="1"/>
          </p:cNvPicPr>
          <p:nvPr/>
        </p:nvPicPr>
        <p:blipFill>
          <a:blip r:embed="rId17"/>
          <a:stretch>
            <a:fillRect/>
          </a:stretch>
        </p:blipFill>
        <p:spPr>
          <a:xfrm>
            <a:off x="279245" y="4502717"/>
            <a:ext cx="1554666" cy="538951"/>
          </a:xfrm>
          <a:prstGeom prst="rect">
            <a:avLst/>
          </a:prstGeom>
        </p:spPr>
      </p:pic>
      <p:sp>
        <p:nvSpPr>
          <p:cNvPr id="12" name="Bevel 11"/>
          <p:cNvSpPr/>
          <p:nvPr/>
        </p:nvSpPr>
        <p:spPr>
          <a:xfrm>
            <a:off x="-19230" y="1116588"/>
            <a:ext cx="9163230" cy="61645"/>
          </a:xfrm>
          <a:prstGeom prst="bevel">
            <a:avLst/>
          </a:prstGeom>
          <a:solidFill>
            <a:srgbClr val="1B69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Tree>
    <p:extLst>
      <p:ext uri="{BB962C8B-B14F-4D97-AF65-F5344CB8AC3E}">
        <p14:creationId xmlns:p14="http://schemas.microsoft.com/office/powerpoint/2010/main" val="18541409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9" r:id="rId12"/>
    <p:sldLayoutId id="2147483700"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81101" y="118515"/>
            <a:ext cx="1522455" cy="883024"/>
          </a:xfrm>
          <a:prstGeom prst="rect">
            <a:avLst/>
          </a:prstGeom>
        </p:spPr>
      </p:pic>
      <p:pic>
        <p:nvPicPr>
          <p:cNvPr id="10" name="Picture 9">
            <a:extLst>
              <a:ext uri="{FF2B5EF4-FFF2-40B4-BE49-F238E27FC236}">
                <a16:creationId xmlns:a16="http://schemas.microsoft.com/office/drawing/2014/main" id="{27BE1C9A-C5BE-3A49-8438-C8E4F4BEB4D1}"/>
              </a:ext>
            </a:extLst>
          </p:cNvPr>
          <p:cNvPicPr>
            <a:picLocks noChangeAspect="1"/>
          </p:cNvPicPr>
          <p:nvPr/>
        </p:nvPicPr>
        <p:blipFill>
          <a:blip r:embed="rId14"/>
          <a:stretch>
            <a:fillRect/>
          </a:stretch>
        </p:blipFill>
        <p:spPr>
          <a:xfrm>
            <a:off x="7277586" y="4845930"/>
            <a:ext cx="1705052" cy="176689"/>
          </a:xfrm>
          <a:prstGeom prst="rect">
            <a:avLst/>
          </a:prstGeom>
        </p:spPr>
      </p:pic>
      <p:pic>
        <p:nvPicPr>
          <p:cNvPr id="11" name="Picture 10">
            <a:extLst>
              <a:ext uri="{FF2B5EF4-FFF2-40B4-BE49-F238E27FC236}">
                <a16:creationId xmlns:a16="http://schemas.microsoft.com/office/drawing/2014/main" id="{3916B64E-046A-494A-965F-BE0149D8C4FB}"/>
              </a:ext>
            </a:extLst>
          </p:cNvPr>
          <p:cNvPicPr>
            <a:picLocks noChangeAspect="1"/>
          </p:cNvPicPr>
          <p:nvPr/>
        </p:nvPicPr>
        <p:blipFill>
          <a:blip r:embed="rId15"/>
          <a:stretch>
            <a:fillRect/>
          </a:stretch>
        </p:blipFill>
        <p:spPr>
          <a:xfrm>
            <a:off x="279245" y="4502717"/>
            <a:ext cx="1554666" cy="538951"/>
          </a:xfrm>
          <a:prstGeom prst="rect">
            <a:avLst/>
          </a:prstGeom>
        </p:spPr>
      </p:pic>
      <p:sp>
        <p:nvSpPr>
          <p:cNvPr id="12" name="Bevel 11"/>
          <p:cNvSpPr/>
          <p:nvPr/>
        </p:nvSpPr>
        <p:spPr>
          <a:xfrm>
            <a:off x="-19230" y="1116588"/>
            <a:ext cx="9163230" cy="61645"/>
          </a:xfrm>
          <a:prstGeom prst="bevel">
            <a:avLst/>
          </a:prstGeom>
          <a:solidFill>
            <a:srgbClr val="1B69B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prstClr val="white"/>
              </a:solidFill>
            </a:endParaRPr>
          </a:p>
        </p:txBody>
      </p:sp>
    </p:spTree>
    <p:extLst>
      <p:ext uri="{BB962C8B-B14F-4D97-AF65-F5344CB8AC3E}">
        <p14:creationId xmlns:p14="http://schemas.microsoft.com/office/powerpoint/2010/main" val="353406103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5.xml"/><Relationship Id="rId1" Type="http://schemas.openxmlformats.org/officeDocument/2006/relationships/video" Target="https://www.youtube.com/embed/CantlQ4oObM?feature=oembed"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5.xml"/><Relationship Id="rId1" Type="http://schemas.openxmlformats.org/officeDocument/2006/relationships/video" Target="https://www.youtube.com/embed/793W4v7NSnE?feature=oembed"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2" Type="http://schemas.openxmlformats.org/officeDocument/2006/relationships/image" Target="../media/image32.tmp"/><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image" Target="../media/image34.tmp"/><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image" Target="../media/image38.tmp"/><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file:///\\WHT.NHS.UK\Groups\Capital%20&amp;%20Portfolio%20Development\19.0%20Public%20Relations\02%20HDU%20Signage\High%20Resolution%20Images\1101-20_APH%20HDU%20Walkthrough.mp4" TargetMode="External"/><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78222" y="2239698"/>
            <a:ext cx="6626034" cy="584775"/>
          </a:xfrm>
          <a:prstGeom prst="rect">
            <a:avLst/>
          </a:prstGeom>
          <a:noFill/>
        </p:spPr>
        <p:txBody>
          <a:bodyPr wrap="square" rtlCol="0">
            <a:spAutoFit/>
          </a:bodyPr>
          <a:lstStyle/>
          <a:p>
            <a:r>
              <a:rPr lang="en-US" sz="3200" b="1" dirty="0">
                <a:solidFill>
                  <a:srgbClr val="1B69B0"/>
                </a:solidFill>
                <a:latin typeface="Arial" charset="0"/>
                <a:ea typeface="Arial" charset="0"/>
                <a:cs typeface="Arial" charset="0"/>
              </a:rPr>
              <a:t>Annual Members’ Meeting</a:t>
            </a:r>
          </a:p>
        </p:txBody>
      </p:sp>
      <p:sp>
        <p:nvSpPr>
          <p:cNvPr id="9" name="TextBox 8"/>
          <p:cNvSpPr txBox="1"/>
          <p:nvPr/>
        </p:nvSpPr>
        <p:spPr>
          <a:xfrm>
            <a:off x="478222" y="3238151"/>
            <a:ext cx="6626034" cy="461665"/>
          </a:xfrm>
          <a:prstGeom prst="rect">
            <a:avLst/>
          </a:prstGeom>
          <a:noFill/>
        </p:spPr>
        <p:txBody>
          <a:bodyPr wrap="square" rtlCol="0">
            <a:spAutoFit/>
          </a:bodyPr>
          <a:lstStyle/>
          <a:p>
            <a:r>
              <a:rPr lang="en-US" sz="2400" b="1" dirty="0">
                <a:solidFill>
                  <a:schemeClr val="tx1">
                    <a:lumMod val="75000"/>
                    <a:lumOff val="25000"/>
                  </a:schemeClr>
                </a:solidFill>
                <a:latin typeface="Arial" charset="0"/>
                <a:ea typeface="Arial" charset="0"/>
                <a:cs typeface="Arial" charset="0"/>
              </a:rPr>
              <a:t>Monday 18th October 2021</a:t>
            </a:r>
          </a:p>
        </p:txBody>
      </p:sp>
    </p:spTree>
    <p:extLst>
      <p:ext uri="{BB962C8B-B14F-4D97-AF65-F5344CB8AC3E}">
        <p14:creationId xmlns:p14="http://schemas.microsoft.com/office/powerpoint/2010/main" val="1839193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0070C0"/>
                </a:solidFill>
                <a:latin typeface="Arial" panose="020B0604020202020204" pitchFamily="34" charset="0"/>
                <a:cs typeface="Arial" panose="020B0604020202020204" pitchFamily="34" charset="0"/>
              </a:rPr>
              <a:t>Election of Lead governor</a:t>
            </a:r>
          </a:p>
        </p:txBody>
      </p:sp>
      <p:sp>
        <p:nvSpPr>
          <p:cNvPr id="3" name="Content Placeholder 2"/>
          <p:cNvSpPr>
            <a:spLocks noGrp="1"/>
          </p:cNvSpPr>
          <p:nvPr>
            <p:ph idx="1"/>
          </p:nvPr>
        </p:nvSpPr>
        <p:spPr>
          <a:xfrm>
            <a:off x="628650" y="1369219"/>
            <a:ext cx="5073650" cy="2567781"/>
          </a:xfrm>
        </p:spPr>
        <p:txBody>
          <a:bodyPr/>
          <a:lstStyle/>
          <a:p>
            <a:pPr marL="0" indent="0">
              <a:buNone/>
            </a:pPr>
            <a:r>
              <a:rPr lang="en-GB" sz="2400" dirty="0">
                <a:latin typeface="Arial" panose="020B0604020202020204" pitchFamily="34" charset="0"/>
                <a:cs typeface="Arial" panose="020B0604020202020204" pitchFamily="34" charset="0"/>
              </a:rPr>
              <a:t>Formal election of:</a:t>
            </a:r>
          </a:p>
          <a:p>
            <a:pPr marL="0" indent="0">
              <a:buNone/>
            </a:pPr>
            <a:r>
              <a:rPr lang="en-GB" sz="2400" b="1" dirty="0">
                <a:solidFill>
                  <a:srgbClr val="0070C0"/>
                </a:solidFill>
                <a:latin typeface="Arial" panose="020B0604020202020204" pitchFamily="34" charset="0"/>
                <a:cs typeface="Arial" panose="020B0604020202020204" pitchFamily="34" charset="0"/>
              </a:rPr>
              <a:t>Sheila Hillhouse, New Brighton and Wallasey</a:t>
            </a:r>
          </a:p>
          <a:p>
            <a:pPr marL="0" indent="0">
              <a:buNone/>
            </a:pPr>
            <a:endParaRPr lang="en-GB" sz="2400" b="1" dirty="0">
              <a:solidFill>
                <a:srgbClr val="0070C0"/>
              </a:solidFill>
              <a:latin typeface="Arial" panose="020B0604020202020204" pitchFamily="34" charset="0"/>
              <a:cs typeface="Arial" panose="020B0604020202020204" pitchFamily="34" charset="0"/>
            </a:endParaRPr>
          </a:p>
          <a:p>
            <a:pPr marL="0" indent="0">
              <a:buNone/>
            </a:pPr>
            <a:r>
              <a:rPr lang="en-GB" sz="2400" dirty="0">
                <a:latin typeface="Arial" panose="020B0604020202020204" pitchFamily="34" charset="0"/>
                <a:cs typeface="Arial" panose="020B0604020202020204" pitchFamily="34" charset="0"/>
              </a:rPr>
              <a:t>Appointment term 18th October 2021- 17 October 2024</a:t>
            </a:r>
          </a:p>
          <a:p>
            <a:pPr marL="0" indent="0">
              <a:buNone/>
            </a:pPr>
            <a:endParaRPr lang="en-GB" sz="2400" dirty="0"/>
          </a:p>
        </p:txBody>
      </p:sp>
      <p:pic>
        <p:nvPicPr>
          <p:cNvPr id="1027" name="141ED764-F390-4066-841D-8F6B38176C2B" descr="141ED764-F390-4066-841D-8F6B38176C2B"/>
          <p:cNvPicPr>
            <a:picLocks noChangeAspect="1" noChangeArrowheads="1"/>
          </p:cNvPicPr>
          <p:nvPr/>
        </p:nvPicPr>
        <p:blipFill rotWithShape="1">
          <a:blip r:embed="rId2">
            <a:extLst>
              <a:ext uri="{28A0092B-C50C-407E-A947-70E740481C1C}">
                <a14:useLocalDpi xmlns:a14="http://schemas.microsoft.com/office/drawing/2010/main" val="0"/>
              </a:ext>
            </a:extLst>
          </a:blip>
          <a:srcRect t="19482" r="5462"/>
          <a:stretch/>
        </p:blipFill>
        <p:spPr bwMode="auto">
          <a:xfrm>
            <a:off x="5936618" y="1369219"/>
            <a:ext cx="2883532"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7646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0070C0"/>
                </a:solidFill>
                <a:latin typeface="Arial" panose="020B0604020202020204" pitchFamily="34" charset="0"/>
                <a:cs typeface="Arial" panose="020B0604020202020204" pitchFamily="34" charset="0"/>
              </a:rPr>
              <a:t>Election of Deputy  Lead governor</a:t>
            </a:r>
          </a:p>
        </p:txBody>
      </p:sp>
      <p:sp>
        <p:nvSpPr>
          <p:cNvPr id="3" name="Content Placeholder 2"/>
          <p:cNvSpPr>
            <a:spLocks noGrp="1"/>
          </p:cNvSpPr>
          <p:nvPr>
            <p:ph idx="1"/>
          </p:nvPr>
        </p:nvSpPr>
        <p:spPr>
          <a:xfrm>
            <a:off x="628650" y="1369219"/>
            <a:ext cx="5073650" cy="2567781"/>
          </a:xfrm>
        </p:spPr>
        <p:txBody>
          <a:bodyPr/>
          <a:lstStyle/>
          <a:p>
            <a:pPr marL="0" indent="0">
              <a:buNone/>
            </a:pPr>
            <a:r>
              <a:rPr lang="en-GB" sz="2400" dirty="0">
                <a:latin typeface="Arial" panose="020B0604020202020204" pitchFamily="34" charset="0"/>
                <a:cs typeface="Arial" panose="020B0604020202020204" pitchFamily="34" charset="0"/>
              </a:rPr>
              <a:t>Formal election of:</a:t>
            </a:r>
          </a:p>
          <a:p>
            <a:pPr marL="0" indent="0">
              <a:buNone/>
            </a:pPr>
            <a:r>
              <a:rPr lang="en-GB" sz="2400" b="1" dirty="0">
                <a:solidFill>
                  <a:srgbClr val="0070C0"/>
                </a:solidFill>
                <a:latin typeface="Arial" panose="020B0604020202020204" pitchFamily="34" charset="0"/>
                <a:cs typeface="Arial" panose="020B0604020202020204" pitchFamily="34" charset="0"/>
              </a:rPr>
              <a:t>Eileen Hume, Greasby, Frankby, Irby &amp; Upton</a:t>
            </a:r>
          </a:p>
          <a:p>
            <a:pPr marL="0" indent="0">
              <a:buNone/>
            </a:pPr>
            <a:endParaRPr lang="en-GB" sz="2400" b="1" dirty="0">
              <a:solidFill>
                <a:srgbClr val="0070C0"/>
              </a:solidFill>
              <a:latin typeface="Arial" panose="020B0604020202020204" pitchFamily="34" charset="0"/>
              <a:cs typeface="Arial" panose="020B0604020202020204" pitchFamily="34" charset="0"/>
            </a:endParaRPr>
          </a:p>
          <a:p>
            <a:pPr marL="0" indent="0">
              <a:buNone/>
            </a:pPr>
            <a:r>
              <a:rPr lang="en-GB" sz="2400" dirty="0"/>
              <a:t>Appointment term 18th October 2021- 17 October 2024</a:t>
            </a:r>
          </a:p>
        </p:txBody>
      </p:sp>
      <p:pic>
        <p:nvPicPr>
          <p:cNvPr id="1026" name="Picture 2" descr="1BBE2AB9-06B7-47B7-8489-2FFD69B9D48B-L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4950" y="1369219"/>
            <a:ext cx="1930400" cy="2573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2759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42901" y="399603"/>
            <a:ext cx="6841670" cy="584775"/>
          </a:xfrm>
          <a:prstGeom prst="rect">
            <a:avLst/>
          </a:prstGeom>
          <a:noFill/>
        </p:spPr>
        <p:txBody>
          <a:bodyPr wrap="square" rtlCol="0">
            <a:spAutoFit/>
          </a:bodyPr>
          <a:lstStyle/>
          <a:p>
            <a:r>
              <a:rPr lang="en-US" sz="3200" b="1" dirty="0">
                <a:solidFill>
                  <a:srgbClr val="1B69B0"/>
                </a:solidFill>
                <a:latin typeface="Arial" charset="0"/>
                <a:ea typeface="Arial" charset="0"/>
                <a:cs typeface="Arial" charset="0"/>
              </a:rPr>
              <a:t>Membership Summary 2020/21</a:t>
            </a:r>
          </a:p>
        </p:txBody>
      </p:sp>
      <p:sp>
        <p:nvSpPr>
          <p:cNvPr id="9" name="TextBox 8"/>
          <p:cNvSpPr txBox="1"/>
          <p:nvPr/>
        </p:nvSpPr>
        <p:spPr>
          <a:xfrm>
            <a:off x="342901" y="1467197"/>
            <a:ext cx="3969792" cy="1846659"/>
          </a:xfrm>
          <a:prstGeom prst="rect">
            <a:avLst/>
          </a:prstGeom>
          <a:noFill/>
        </p:spPr>
        <p:txBody>
          <a:bodyPr wrap="square" rtlCol="0">
            <a:spAutoFit/>
          </a:bodyPr>
          <a:lstStyle/>
          <a:p>
            <a:r>
              <a:rPr lang="en-GB" sz="6600" b="1" dirty="0">
                <a:solidFill>
                  <a:srgbClr val="0070C0"/>
                </a:solidFill>
                <a:latin typeface="Arial" panose="020B0604020202020204" pitchFamily="34" charset="0"/>
                <a:cs typeface="Arial" panose="020B0604020202020204" pitchFamily="34" charset="0"/>
              </a:rPr>
              <a:t>8,498</a:t>
            </a:r>
            <a:r>
              <a:rPr lang="en-GB" sz="2800" dirty="0">
                <a:solidFill>
                  <a:srgbClr val="0070C0"/>
                </a:solidFill>
                <a:latin typeface="Arial" panose="020B0604020202020204" pitchFamily="34" charset="0"/>
                <a:cs typeface="Arial" panose="020B0604020202020204" pitchFamily="34" charset="0"/>
              </a:rPr>
              <a:t> </a:t>
            </a:r>
          </a:p>
          <a:p>
            <a:r>
              <a:rPr lang="en-GB" sz="2800" dirty="0">
                <a:solidFill>
                  <a:prstClr val="black"/>
                </a:solidFill>
                <a:latin typeface="Arial" panose="020B0604020202020204" pitchFamily="34" charset="0"/>
                <a:cs typeface="Arial" panose="020B0604020202020204" pitchFamily="34" charset="0"/>
              </a:rPr>
              <a:t>Public Members</a:t>
            </a:r>
            <a:endParaRPr lang="en-GB" sz="2000" b="1" dirty="0">
              <a:solidFill>
                <a:srgbClr val="FF0000"/>
              </a:solidFill>
              <a:latin typeface="Arial" panose="020B0604020202020204" pitchFamily="34" charset="0"/>
              <a:cs typeface="Arial" panose="020B0604020202020204" pitchFamily="34" charset="0"/>
            </a:endParaRPr>
          </a:p>
          <a:p>
            <a:pPr>
              <a:spcAft>
                <a:spcPts val="50"/>
              </a:spcAft>
            </a:pPr>
            <a:endParaRPr lang="en-US" sz="2000" b="1" dirty="0">
              <a:solidFill>
                <a:srgbClr val="FF0000"/>
              </a:solidFill>
              <a:latin typeface="Arial" charset="0"/>
              <a:ea typeface="Arial" charset="0"/>
              <a:cs typeface="Arial" charset="0"/>
            </a:endParaRPr>
          </a:p>
        </p:txBody>
      </p:sp>
      <p:sp>
        <p:nvSpPr>
          <p:cNvPr id="2" name="Rectangle 1"/>
          <p:cNvSpPr/>
          <p:nvPr/>
        </p:nvSpPr>
        <p:spPr>
          <a:xfrm>
            <a:off x="3111847" y="2631502"/>
            <a:ext cx="2825087" cy="1538883"/>
          </a:xfrm>
          <a:prstGeom prst="rect">
            <a:avLst/>
          </a:prstGeom>
        </p:spPr>
        <p:txBody>
          <a:bodyPr wrap="square">
            <a:spAutoFit/>
          </a:bodyPr>
          <a:lstStyle/>
          <a:p>
            <a:r>
              <a:rPr lang="en-GB" sz="6600" b="1" dirty="0">
                <a:solidFill>
                  <a:srgbClr val="0070C0"/>
                </a:solidFill>
                <a:latin typeface="Arial" panose="020B0604020202020204" pitchFamily="34" charset="0"/>
                <a:cs typeface="Arial" panose="020B0604020202020204" pitchFamily="34" charset="0"/>
              </a:rPr>
              <a:t>6,106</a:t>
            </a:r>
          </a:p>
          <a:p>
            <a:r>
              <a:rPr lang="en-GB" sz="2800" dirty="0">
                <a:solidFill>
                  <a:prstClr val="black"/>
                </a:solidFill>
                <a:latin typeface="Arial" panose="020B0604020202020204" pitchFamily="34" charset="0"/>
                <a:cs typeface="Arial" panose="020B0604020202020204" pitchFamily="34" charset="0"/>
              </a:rPr>
              <a:t>Staff Members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062753">
            <a:off x="5913548" y="1484402"/>
            <a:ext cx="1663669" cy="2345367"/>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85066">
            <a:off x="6717213" y="2160562"/>
            <a:ext cx="1554640" cy="22140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90966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47902" y="371032"/>
            <a:ext cx="7886699" cy="584775"/>
          </a:xfrm>
          <a:prstGeom prst="rect">
            <a:avLst/>
          </a:prstGeom>
          <a:noFill/>
        </p:spPr>
        <p:txBody>
          <a:bodyPr wrap="square" rtlCol="0">
            <a:spAutoFit/>
          </a:bodyPr>
          <a:lstStyle/>
          <a:p>
            <a:r>
              <a:rPr lang="en-US" sz="3200" b="1" dirty="0">
                <a:solidFill>
                  <a:srgbClr val="1B69B0"/>
                </a:solidFill>
                <a:latin typeface="Arial" charset="0"/>
                <a:ea typeface="Arial" charset="0"/>
                <a:cs typeface="Arial" charset="0"/>
              </a:rPr>
              <a:t>Non Executive Director - Changes (1)</a:t>
            </a:r>
          </a:p>
        </p:txBody>
      </p:sp>
      <p:sp>
        <p:nvSpPr>
          <p:cNvPr id="9" name="TextBox 8"/>
          <p:cNvSpPr txBox="1"/>
          <p:nvPr/>
        </p:nvSpPr>
        <p:spPr>
          <a:xfrm>
            <a:off x="470780" y="1430448"/>
            <a:ext cx="8008204" cy="3162404"/>
          </a:xfrm>
          <a:prstGeom prst="rect">
            <a:avLst/>
          </a:prstGeom>
          <a:noFill/>
        </p:spPr>
        <p:txBody>
          <a:bodyPr wrap="square" rtlCol="0">
            <a:spAutoFit/>
          </a:bodyPr>
          <a:lstStyle/>
          <a:p>
            <a:pPr fontAlgn="base">
              <a:spcBef>
                <a:spcPts val="300"/>
              </a:spcBef>
              <a:spcAft>
                <a:spcPct val="0"/>
              </a:spcAft>
              <a:buClr>
                <a:srgbClr val="4F81BD"/>
              </a:buClr>
            </a:pPr>
            <a:endParaRPr lang="en-GB" altLang="en-US" sz="2400" dirty="0">
              <a:solidFill>
                <a:prstClr val="black"/>
              </a:solidFill>
              <a:cs typeface="Arial" panose="020B0604020202020204" pitchFamily="34" charset="0"/>
            </a:endParaRPr>
          </a:p>
          <a:p>
            <a:pPr marL="285750" indent="-285750" fontAlgn="base">
              <a:spcBef>
                <a:spcPts val="300"/>
              </a:spcBef>
              <a:spcAft>
                <a:spcPct val="0"/>
              </a:spcAft>
              <a:buClr>
                <a:srgbClr val="4F81BD"/>
              </a:buClr>
              <a:buFont typeface="Arial" panose="020B0604020202020204" pitchFamily="34" charset="0"/>
              <a:buChar char="•"/>
            </a:pPr>
            <a:r>
              <a:rPr lang="en-GB" altLang="en-US" sz="2800" dirty="0">
                <a:solidFill>
                  <a:prstClr val="black"/>
                </a:solidFill>
                <a:latin typeface="Arial" panose="020B0604020202020204" pitchFamily="34" charset="0"/>
                <a:cs typeface="Arial" panose="020B0604020202020204" pitchFamily="34" charset="0"/>
              </a:rPr>
              <a:t>Sir David Henshaw, Chairman– term extended from February 2022- January 2025</a:t>
            </a:r>
          </a:p>
          <a:p>
            <a:pPr marL="285750" indent="-285750" fontAlgn="base">
              <a:spcBef>
                <a:spcPts val="300"/>
              </a:spcBef>
              <a:spcAft>
                <a:spcPct val="0"/>
              </a:spcAft>
              <a:buClr>
                <a:srgbClr val="4F81BD"/>
              </a:buClr>
              <a:buFont typeface="Arial" panose="020B0604020202020204" pitchFamily="34" charset="0"/>
              <a:buChar char="•"/>
            </a:pPr>
            <a:r>
              <a:rPr lang="en-GB" altLang="en-US" sz="2800" dirty="0">
                <a:solidFill>
                  <a:prstClr val="black"/>
                </a:solidFill>
                <a:latin typeface="Arial" panose="020B0604020202020204" pitchFamily="34" charset="0"/>
                <a:cs typeface="Arial" panose="020B0604020202020204" pitchFamily="34" charset="0"/>
              </a:rPr>
              <a:t>Steve Igoe, Senior Independent Director - re-appointment for a further 3 year term, October 2021 – October 2024</a:t>
            </a:r>
          </a:p>
          <a:p>
            <a:pPr marL="285750" indent="-285750" fontAlgn="base">
              <a:spcBef>
                <a:spcPts val="300"/>
              </a:spcBef>
              <a:spcAft>
                <a:spcPct val="0"/>
              </a:spcAft>
              <a:buClr>
                <a:srgbClr val="4F81BD"/>
              </a:buClr>
              <a:buFont typeface="Arial" panose="020B0604020202020204" pitchFamily="34" charset="0"/>
              <a:buChar char="•"/>
            </a:pPr>
            <a:endParaRPr lang="en-GB" altLang="en-US" sz="2800" dirty="0">
              <a:solidFill>
                <a:prstClr val="black"/>
              </a:solidFill>
              <a:cs typeface="Arial" panose="020B0604020202020204" pitchFamily="34" charset="0"/>
            </a:endParaRPr>
          </a:p>
        </p:txBody>
      </p:sp>
    </p:spTree>
    <p:extLst>
      <p:ext uri="{BB962C8B-B14F-4D97-AF65-F5344CB8AC3E}">
        <p14:creationId xmlns:p14="http://schemas.microsoft.com/office/powerpoint/2010/main" val="2752089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47902" y="371032"/>
            <a:ext cx="7886699" cy="584775"/>
          </a:xfrm>
          <a:prstGeom prst="rect">
            <a:avLst/>
          </a:prstGeom>
          <a:noFill/>
        </p:spPr>
        <p:txBody>
          <a:bodyPr wrap="square" rtlCol="0">
            <a:spAutoFit/>
          </a:bodyPr>
          <a:lstStyle/>
          <a:p>
            <a:r>
              <a:rPr lang="en-US" sz="3200" b="1" dirty="0">
                <a:solidFill>
                  <a:srgbClr val="1B69B0"/>
                </a:solidFill>
                <a:latin typeface="Arial" charset="0"/>
                <a:ea typeface="Arial" charset="0"/>
                <a:cs typeface="Arial" charset="0"/>
              </a:rPr>
              <a:t>Non Executive Director - Changes (2)</a:t>
            </a:r>
          </a:p>
        </p:txBody>
      </p:sp>
      <p:sp>
        <p:nvSpPr>
          <p:cNvPr id="9" name="TextBox 8"/>
          <p:cNvSpPr txBox="1"/>
          <p:nvPr/>
        </p:nvSpPr>
        <p:spPr>
          <a:xfrm>
            <a:off x="247902" y="1617004"/>
            <a:ext cx="8136081" cy="2793072"/>
          </a:xfrm>
          <a:prstGeom prst="rect">
            <a:avLst/>
          </a:prstGeom>
          <a:noFill/>
        </p:spPr>
        <p:txBody>
          <a:bodyPr wrap="square" rtlCol="0">
            <a:spAutoFit/>
          </a:bodyPr>
          <a:lstStyle/>
          <a:p>
            <a:pPr fontAlgn="base">
              <a:spcBef>
                <a:spcPts val="300"/>
              </a:spcBef>
              <a:spcAft>
                <a:spcPct val="0"/>
              </a:spcAft>
              <a:buClr>
                <a:srgbClr val="4F81BD"/>
              </a:buClr>
            </a:pPr>
            <a:endParaRPr lang="en-GB" altLang="en-US" sz="2400" dirty="0">
              <a:solidFill>
                <a:prstClr val="black"/>
              </a:solidFill>
              <a:cs typeface="Arial" panose="020B0604020202020204" pitchFamily="34" charset="0"/>
            </a:endParaRPr>
          </a:p>
          <a:p>
            <a:pPr marL="285750" indent="-285750" fontAlgn="base">
              <a:spcBef>
                <a:spcPts val="300"/>
              </a:spcBef>
              <a:spcAft>
                <a:spcPct val="0"/>
              </a:spcAft>
              <a:buClr>
                <a:srgbClr val="4F81BD"/>
              </a:buClr>
              <a:buFont typeface="Arial" panose="020B0604020202020204" pitchFamily="34" charset="0"/>
              <a:buChar char="•"/>
            </a:pPr>
            <a:r>
              <a:rPr lang="en-GB" altLang="en-US" sz="2400" dirty="0">
                <a:solidFill>
                  <a:prstClr val="black"/>
                </a:solidFill>
                <a:latin typeface="Arial" panose="020B0604020202020204" pitchFamily="34" charset="0"/>
                <a:cs typeface="Arial" panose="020B0604020202020204" pitchFamily="34" charset="0"/>
              </a:rPr>
              <a:t>Steve Ryan, appointed on a three year term from January 2021- January 2024</a:t>
            </a:r>
          </a:p>
          <a:p>
            <a:pPr marL="285750" indent="-285750" fontAlgn="base">
              <a:spcBef>
                <a:spcPts val="300"/>
              </a:spcBef>
              <a:spcAft>
                <a:spcPct val="0"/>
              </a:spcAft>
              <a:buClr>
                <a:srgbClr val="4F81BD"/>
              </a:buClr>
              <a:buFont typeface="Arial" panose="020B0604020202020204" pitchFamily="34" charset="0"/>
              <a:buChar char="•"/>
            </a:pPr>
            <a:r>
              <a:rPr lang="en-GB" sz="2400" dirty="0">
                <a:latin typeface="Arial" panose="020B0604020202020204" pitchFamily="34" charset="0"/>
                <a:cs typeface="Arial" panose="020B0604020202020204" pitchFamily="34" charset="0"/>
              </a:rPr>
              <a:t>Jayne Coulson and Christopher Clarkson for a second term of 3 years with effect from 1 July 2021 to 30 June 2024 </a:t>
            </a:r>
            <a:endParaRPr lang="en-GB" altLang="en-US" sz="2400" dirty="0">
              <a:solidFill>
                <a:prstClr val="black"/>
              </a:solidFill>
              <a:latin typeface="Arial" panose="020B0604020202020204" pitchFamily="34" charset="0"/>
              <a:cs typeface="Arial" panose="020B0604020202020204" pitchFamily="34" charset="0"/>
            </a:endParaRPr>
          </a:p>
          <a:p>
            <a:pPr marL="285750" indent="-285750" fontAlgn="base">
              <a:spcBef>
                <a:spcPts val="300"/>
              </a:spcBef>
              <a:spcAft>
                <a:spcPct val="0"/>
              </a:spcAft>
              <a:buClr>
                <a:srgbClr val="4F81BD"/>
              </a:buClr>
              <a:buFont typeface="Arial" panose="020B0604020202020204" pitchFamily="34" charset="0"/>
              <a:buChar char="•"/>
            </a:pPr>
            <a:endParaRPr lang="en-GB" altLang="en-US" sz="2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6203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6462" y="2984982"/>
            <a:ext cx="1370034" cy="679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42901" y="399603"/>
            <a:ext cx="6841670" cy="584775"/>
          </a:xfrm>
          <a:prstGeom prst="rect">
            <a:avLst/>
          </a:prstGeom>
          <a:noFill/>
        </p:spPr>
        <p:txBody>
          <a:bodyPr wrap="square" rtlCol="0">
            <a:spAutoFit/>
          </a:bodyPr>
          <a:lstStyle/>
          <a:p>
            <a:r>
              <a:rPr lang="en-US" sz="3200" b="1" dirty="0">
                <a:solidFill>
                  <a:srgbClr val="1B69B0"/>
                </a:solidFill>
                <a:latin typeface="Arial" charset="0"/>
                <a:ea typeface="Arial" charset="0"/>
                <a:cs typeface="Arial" charset="0"/>
              </a:rPr>
              <a:t>A year </a:t>
            </a:r>
            <a:r>
              <a:rPr lang="en-US" sz="3200" b="1" dirty="0">
                <a:solidFill>
                  <a:schemeClr val="accent1"/>
                </a:solidFill>
                <a:latin typeface="Arial" charset="0"/>
                <a:ea typeface="Arial" charset="0"/>
                <a:cs typeface="Arial" charset="0"/>
              </a:rPr>
              <a:t>to</a:t>
            </a:r>
            <a:r>
              <a:rPr lang="en-US" sz="3200" b="1" dirty="0">
                <a:solidFill>
                  <a:srgbClr val="1B69B0"/>
                </a:solidFill>
                <a:latin typeface="Arial" charset="0"/>
                <a:ea typeface="Arial" charset="0"/>
                <a:cs typeface="Arial" charset="0"/>
              </a:rPr>
              <a:t> remember</a:t>
            </a:r>
          </a:p>
        </p:txBody>
      </p:sp>
      <p:sp>
        <p:nvSpPr>
          <p:cNvPr id="2" name="TextBox 1"/>
          <p:cNvSpPr txBox="1"/>
          <p:nvPr/>
        </p:nvSpPr>
        <p:spPr>
          <a:xfrm>
            <a:off x="532260" y="1719618"/>
            <a:ext cx="5336275" cy="2554545"/>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The year 2021 has been a challenging year to remember. Our staff have worked extremely hard and should be very proud of everything they have achieved for our patients.</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The following video gives a summary of the past year.</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5872" y="1910687"/>
            <a:ext cx="3112835" cy="1675917"/>
          </a:xfrm>
          <a:prstGeom prst="rect">
            <a:avLst/>
          </a:prstGeom>
        </p:spPr>
      </p:pic>
    </p:spTree>
    <p:extLst>
      <p:ext uri="{BB962C8B-B14F-4D97-AF65-F5344CB8AC3E}">
        <p14:creationId xmlns:p14="http://schemas.microsoft.com/office/powerpoint/2010/main" val="8301807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B9958-31AD-41A8-B2A1-0F104BEC0F23}"/>
              </a:ext>
            </a:extLst>
          </p:cNvPr>
          <p:cNvSpPr>
            <a:spLocks noGrp="1"/>
          </p:cNvSpPr>
          <p:nvPr>
            <p:ph type="title"/>
          </p:nvPr>
        </p:nvSpPr>
        <p:spPr>
          <a:xfrm>
            <a:off x="453838" y="193162"/>
            <a:ext cx="7886700" cy="994172"/>
          </a:xfrm>
        </p:spPr>
        <p:txBody>
          <a:bodyPr/>
          <a:lstStyle/>
          <a:p>
            <a:r>
              <a:rPr lang="en-US" sz="3200" b="1" dirty="0">
                <a:solidFill>
                  <a:schemeClr val="accent1"/>
                </a:solidFill>
                <a:latin typeface="Arial" panose="020B0604020202020204" pitchFamily="34" charset="0"/>
                <a:cs typeface="Arial" panose="020B0604020202020204" pitchFamily="34" charset="0"/>
              </a:rPr>
              <a:t>Janelle Holmes, CEO</a:t>
            </a:r>
            <a:br>
              <a:rPr lang="en-US" sz="3200" b="1" dirty="0">
                <a:solidFill>
                  <a:schemeClr val="accent1"/>
                </a:solidFill>
                <a:latin typeface="Arial" panose="020B0604020202020204" pitchFamily="34" charset="0"/>
                <a:cs typeface="Arial" panose="020B0604020202020204" pitchFamily="34" charset="0"/>
              </a:rPr>
            </a:br>
            <a:r>
              <a:rPr lang="en-US" sz="3200" b="1" dirty="0">
                <a:solidFill>
                  <a:schemeClr val="accent1"/>
                </a:solidFill>
                <a:latin typeface="Arial" panose="020B0604020202020204" pitchFamily="34" charset="0"/>
                <a:cs typeface="Arial" panose="020B0604020202020204" pitchFamily="34" charset="0"/>
              </a:rPr>
              <a:t>Wirral University Teaching Hospital </a:t>
            </a:r>
          </a:p>
        </p:txBody>
      </p:sp>
      <p:sp>
        <p:nvSpPr>
          <p:cNvPr id="3" name="Content Placeholder 2">
            <a:extLst>
              <a:ext uri="{FF2B5EF4-FFF2-40B4-BE49-F238E27FC236}">
                <a16:creationId xmlns:a16="http://schemas.microsoft.com/office/drawing/2014/main" id="{401288AC-33A4-4522-BB78-4BE15152102A}"/>
              </a:ext>
            </a:extLst>
          </p:cNvPr>
          <p:cNvSpPr>
            <a:spLocks noGrp="1"/>
          </p:cNvSpPr>
          <p:nvPr>
            <p:ph idx="1"/>
          </p:nvPr>
        </p:nvSpPr>
        <p:spPr>
          <a:xfrm>
            <a:off x="642097" y="1369219"/>
            <a:ext cx="7886700" cy="3263504"/>
          </a:xfrm>
        </p:spPr>
        <p:txBody>
          <a:bodyPr/>
          <a:lstStyle/>
          <a:p>
            <a:pPr marL="0" indent="0">
              <a:buNone/>
            </a:pPr>
            <a:r>
              <a:rPr lang="en-US" dirty="0">
                <a:solidFill>
                  <a:schemeClr val="accent1"/>
                </a:solidFill>
                <a:latin typeface="Arial" panose="020B0604020202020204" pitchFamily="34" charset="0"/>
                <a:cs typeface="Arial" panose="020B0604020202020204" pitchFamily="34" charset="0"/>
              </a:rPr>
              <a:t>An overview</a:t>
            </a:r>
          </a:p>
        </p:txBody>
      </p:sp>
      <p:pic>
        <p:nvPicPr>
          <p:cNvPr id="4" name="Online Media 3" title="WUTH CEO OVERVIEW">
            <a:hlinkClick r:id="" action="ppaction://media"/>
            <a:extLst>
              <a:ext uri="{FF2B5EF4-FFF2-40B4-BE49-F238E27FC236}">
                <a16:creationId xmlns:a16="http://schemas.microsoft.com/office/drawing/2014/main" id="{0AEB5E2D-EE27-4B93-8455-E19195525D22}"/>
              </a:ext>
            </a:extLst>
          </p:cNvPr>
          <p:cNvPicPr>
            <a:picLocks noRot="1" noChangeAspect="1"/>
          </p:cNvPicPr>
          <p:nvPr>
            <a:videoFile r:link="rId1"/>
          </p:nvPr>
        </p:nvPicPr>
        <p:blipFill>
          <a:blip r:embed="rId3"/>
          <a:stretch>
            <a:fillRect/>
          </a:stretch>
        </p:blipFill>
        <p:spPr>
          <a:xfrm>
            <a:off x="3302000" y="1854200"/>
            <a:ext cx="2540000" cy="1435100"/>
          </a:xfrm>
          <a:prstGeom prst="rect">
            <a:avLst/>
          </a:prstGeom>
        </p:spPr>
      </p:pic>
    </p:spTree>
    <p:extLst>
      <p:ext uri="{BB962C8B-B14F-4D97-AF65-F5344CB8AC3E}">
        <p14:creationId xmlns:p14="http://schemas.microsoft.com/office/powerpoint/2010/main" val="158705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B9958-31AD-41A8-B2A1-0F104BEC0F23}"/>
              </a:ext>
            </a:extLst>
          </p:cNvPr>
          <p:cNvSpPr>
            <a:spLocks noGrp="1"/>
          </p:cNvSpPr>
          <p:nvPr>
            <p:ph type="title"/>
          </p:nvPr>
        </p:nvSpPr>
        <p:spPr>
          <a:xfrm>
            <a:off x="453838" y="193162"/>
            <a:ext cx="7886700" cy="994172"/>
          </a:xfrm>
        </p:spPr>
        <p:txBody>
          <a:bodyPr/>
          <a:lstStyle/>
          <a:p>
            <a:r>
              <a:rPr lang="en-US" sz="3200" b="1" dirty="0">
                <a:solidFill>
                  <a:schemeClr val="accent1"/>
                </a:solidFill>
                <a:latin typeface="Arial" panose="020B0604020202020204" pitchFamily="34" charset="0"/>
                <a:cs typeface="Arial" panose="020B0604020202020204" pitchFamily="34" charset="0"/>
              </a:rPr>
              <a:t>Angela Tindall, </a:t>
            </a:r>
            <a:br>
              <a:rPr lang="en-US" sz="3200" b="1" dirty="0">
                <a:solidFill>
                  <a:schemeClr val="accent1"/>
                </a:solidFill>
                <a:latin typeface="Arial" panose="020B0604020202020204" pitchFamily="34" charset="0"/>
                <a:cs typeface="Arial" panose="020B0604020202020204" pitchFamily="34" charset="0"/>
              </a:rPr>
            </a:br>
            <a:r>
              <a:rPr lang="en-US" sz="3200" b="1" dirty="0">
                <a:solidFill>
                  <a:schemeClr val="accent1"/>
                </a:solidFill>
                <a:latin typeface="Arial" panose="020B0604020202020204" pitchFamily="34" charset="0"/>
                <a:cs typeface="Arial" panose="020B0604020202020204" pitchFamily="34" charset="0"/>
              </a:rPr>
              <a:t>Outgoing Governor</a:t>
            </a:r>
            <a:br>
              <a:rPr lang="en-US" sz="3200" b="1" dirty="0">
                <a:solidFill>
                  <a:schemeClr val="accent1"/>
                </a:solidFill>
                <a:latin typeface="Arial" panose="020B0604020202020204" pitchFamily="34" charset="0"/>
                <a:cs typeface="Arial" panose="020B0604020202020204" pitchFamily="34" charset="0"/>
              </a:rPr>
            </a:br>
            <a:endParaRPr lang="en-US" sz="3200" b="1" dirty="0">
              <a:solidFill>
                <a:schemeClr val="accent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01288AC-33A4-4522-BB78-4BE15152102A}"/>
              </a:ext>
            </a:extLst>
          </p:cNvPr>
          <p:cNvSpPr>
            <a:spLocks noGrp="1"/>
          </p:cNvSpPr>
          <p:nvPr>
            <p:ph idx="1"/>
          </p:nvPr>
        </p:nvSpPr>
        <p:spPr>
          <a:xfrm>
            <a:off x="642097" y="1369219"/>
            <a:ext cx="7886700" cy="3263504"/>
          </a:xfrm>
        </p:spPr>
        <p:txBody>
          <a:bodyPr/>
          <a:lstStyle/>
          <a:p>
            <a:pPr marL="0" indent="0">
              <a:buNone/>
            </a:pPr>
            <a:r>
              <a:rPr lang="en-US" dirty="0">
                <a:solidFill>
                  <a:schemeClr val="accent1"/>
                </a:solidFill>
                <a:latin typeface="Arial" panose="020B0604020202020204" pitchFamily="34" charset="0"/>
                <a:cs typeface="Arial" panose="020B0604020202020204" pitchFamily="34" charset="0"/>
              </a:rPr>
              <a:t>An overview</a:t>
            </a:r>
          </a:p>
          <a:p>
            <a:pPr marL="0" indent="0">
              <a:buNone/>
            </a:pPr>
            <a:endParaRPr lang="en-US" dirty="0">
              <a:solidFill>
                <a:schemeClr val="accent1"/>
              </a:solidFill>
              <a:latin typeface="Arial" panose="020B0604020202020204" pitchFamily="34" charset="0"/>
              <a:cs typeface="Arial" panose="020B0604020202020204" pitchFamily="34" charset="0"/>
            </a:endParaRPr>
          </a:p>
        </p:txBody>
      </p:sp>
      <p:pic>
        <p:nvPicPr>
          <p:cNvPr id="5" name="Online Media 4" title="ANGELA TINDALL OUTGOING GOVERNOR">
            <a:hlinkClick r:id="" action="ppaction://media"/>
            <a:extLst>
              <a:ext uri="{FF2B5EF4-FFF2-40B4-BE49-F238E27FC236}">
                <a16:creationId xmlns:a16="http://schemas.microsoft.com/office/drawing/2014/main" id="{C8EE01B1-689D-4F1A-ADE3-9793834B0751}"/>
              </a:ext>
            </a:extLst>
          </p:cNvPr>
          <p:cNvPicPr>
            <a:picLocks noRot="1" noChangeAspect="1"/>
          </p:cNvPicPr>
          <p:nvPr>
            <a:videoFile r:link="rId1"/>
          </p:nvPr>
        </p:nvPicPr>
        <p:blipFill>
          <a:blip r:embed="rId3"/>
          <a:stretch>
            <a:fillRect/>
          </a:stretch>
        </p:blipFill>
        <p:spPr>
          <a:xfrm>
            <a:off x="3302000" y="1854200"/>
            <a:ext cx="2540000" cy="1435100"/>
          </a:xfrm>
          <a:prstGeom prst="rect">
            <a:avLst/>
          </a:prstGeom>
        </p:spPr>
      </p:pic>
    </p:spTree>
    <p:extLst>
      <p:ext uri="{BB962C8B-B14F-4D97-AF65-F5344CB8AC3E}">
        <p14:creationId xmlns:p14="http://schemas.microsoft.com/office/powerpoint/2010/main" val="190881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965110" y="2173982"/>
            <a:ext cx="8178890" cy="1015663"/>
          </a:xfrm>
          <a:prstGeom prst="rect">
            <a:avLst/>
          </a:prstGeom>
          <a:noFill/>
        </p:spPr>
        <p:txBody>
          <a:bodyPr wrap="square" rtlCol="0">
            <a:spAutoFit/>
          </a:bodyPr>
          <a:lstStyle/>
          <a:p>
            <a:r>
              <a:rPr lang="en-US" sz="6000" b="1" dirty="0">
                <a:solidFill>
                  <a:srgbClr val="1B69B0"/>
                </a:solidFill>
                <a:latin typeface="Arial" charset="0"/>
                <a:ea typeface="Arial" charset="0"/>
                <a:cs typeface="Arial" charset="0"/>
              </a:rPr>
              <a:t>Questions</a:t>
            </a:r>
          </a:p>
        </p:txBody>
      </p:sp>
    </p:spTree>
    <p:extLst>
      <p:ext uri="{BB962C8B-B14F-4D97-AF65-F5344CB8AC3E}">
        <p14:creationId xmlns:p14="http://schemas.microsoft.com/office/powerpoint/2010/main" val="1711711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dirty="0"/>
              <a:t>COVID 19-Challenges, Successes and impact on the respiratory service</a:t>
            </a:r>
          </a:p>
        </p:txBody>
      </p:sp>
      <p:sp>
        <p:nvSpPr>
          <p:cNvPr id="3" name="Subtitle 2"/>
          <p:cNvSpPr>
            <a:spLocks noGrp="1"/>
          </p:cNvSpPr>
          <p:nvPr>
            <p:ph type="subTitle" idx="1"/>
          </p:nvPr>
        </p:nvSpPr>
        <p:spPr/>
        <p:txBody>
          <a:bodyPr/>
          <a:lstStyle/>
          <a:p>
            <a:r>
              <a:rPr lang="en-GB" dirty="0"/>
              <a:t>Dr David </a:t>
            </a:r>
            <a:r>
              <a:rPr lang="en-GB" dirty="0" err="1"/>
              <a:t>Tarpey</a:t>
            </a:r>
            <a:endParaRPr lang="en-GB" dirty="0"/>
          </a:p>
          <a:p>
            <a:r>
              <a:rPr lang="en-GB" dirty="0"/>
              <a:t>Respiratory Consultant and Interim Clinical lead for Respiratory Medicine</a:t>
            </a:r>
          </a:p>
        </p:txBody>
      </p:sp>
    </p:spTree>
    <p:extLst>
      <p:ext uri="{BB962C8B-B14F-4D97-AF65-F5344CB8AC3E}">
        <p14:creationId xmlns:p14="http://schemas.microsoft.com/office/powerpoint/2010/main" val="2413290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78222" y="2239698"/>
            <a:ext cx="6626034" cy="584775"/>
          </a:xfrm>
          <a:prstGeom prst="rect">
            <a:avLst/>
          </a:prstGeom>
          <a:noFill/>
        </p:spPr>
        <p:txBody>
          <a:bodyPr wrap="square" rtlCol="0">
            <a:spAutoFit/>
          </a:bodyPr>
          <a:lstStyle/>
          <a:p>
            <a:r>
              <a:rPr lang="en-US" sz="3200" b="1" dirty="0">
                <a:solidFill>
                  <a:srgbClr val="1B69B0"/>
                </a:solidFill>
                <a:latin typeface="Arial" charset="0"/>
                <a:ea typeface="Arial" charset="0"/>
                <a:cs typeface="Arial" charset="0"/>
              </a:rPr>
              <a:t>Welcome</a:t>
            </a:r>
          </a:p>
        </p:txBody>
      </p:sp>
      <p:sp>
        <p:nvSpPr>
          <p:cNvPr id="9" name="TextBox 8"/>
          <p:cNvSpPr txBox="1"/>
          <p:nvPr/>
        </p:nvSpPr>
        <p:spPr>
          <a:xfrm>
            <a:off x="478222" y="3238151"/>
            <a:ext cx="6626034" cy="461665"/>
          </a:xfrm>
          <a:prstGeom prst="rect">
            <a:avLst/>
          </a:prstGeom>
          <a:noFill/>
        </p:spPr>
        <p:txBody>
          <a:bodyPr wrap="square" rtlCol="0">
            <a:spAutoFit/>
          </a:bodyPr>
          <a:lstStyle/>
          <a:p>
            <a:r>
              <a:rPr lang="en-US" sz="2400" b="1" dirty="0">
                <a:solidFill>
                  <a:schemeClr val="tx1">
                    <a:lumMod val="75000"/>
                    <a:lumOff val="25000"/>
                  </a:schemeClr>
                </a:solidFill>
                <a:latin typeface="Arial" charset="0"/>
                <a:ea typeface="Arial" charset="0"/>
                <a:cs typeface="Arial" charset="0"/>
              </a:rPr>
              <a:t>Sir David Henshaw, Chair</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7065" t="4609" r="18066" b="8148"/>
          <a:stretch/>
        </p:blipFill>
        <p:spPr>
          <a:xfrm>
            <a:off x="5529372" y="1583265"/>
            <a:ext cx="2691762" cy="2853267"/>
          </a:xfrm>
          <a:prstGeom prst="rect">
            <a:avLst/>
          </a:prstGeom>
        </p:spPr>
      </p:pic>
    </p:spTree>
    <p:extLst>
      <p:ext uri="{BB962C8B-B14F-4D97-AF65-F5344CB8AC3E}">
        <p14:creationId xmlns:p14="http://schemas.microsoft.com/office/powerpoint/2010/main" val="28636466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Contents </a:t>
            </a:r>
          </a:p>
        </p:txBody>
      </p:sp>
      <p:sp>
        <p:nvSpPr>
          <p:cNvPr id="3" name="Content Placeholder 2"/>
          <p:cNvSpPr>
            <a:spLocks noGrp="1"/>
          </p:cNvSpPr>
          <p:nvPr>
            <p:ph idx="1"/>
          </p:nvPr>
        </p:nvSpPr>
        <p:spPr/>
        <p:txBody>
          <a:bodyPr/>
          <a:lstStyle/>
          <a:p>
            <a:r>
              <a:rPr lang="en-GB" dirty="0"/>
              <a:t>Introduction to respiratory team</a:t>
            </a:r>
          </a:p>
          <a:p>
            <a:r>
              <a:rPr lang="en-GB" dirty="0"/>
              <a:t>Initial challenges </a:t>
            </a:r>
          </a:p>
          <a:p>
            <a:r>
              <a:rPr lang="en-GB" dirty="0"/>
              <a:t>Successes </a:t>
            </a:r>
          </a:p>
          <a:p>
            <a:r>
              <a:rPr lang="en-GB" dirty="0"/>
              <a:t>Ongoing challenges </a:t>
            </a:r>
          </a:p>
          <a:p>
            <a:r>
              <a:rPr lang="en-GB" dirty="0"/>
              <a:t>Future implications </a:t>
            </a:r>
          </a:p>
        </p:txBody>
      </p:sp>
    </p:spTree>
    <p:extLst>
      <p:ext uri="{BB962C8B-B14F-4D97-AF65-F5344CB8AC3E}">
        <p14:creationId xmlns:p14="http://schemas.microsoft.com/office/powerpoint/2010/main" val="6962462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Respiratory team</a:t>
            </a:r>
          </a:p>
        </p:txBody>
      </p:sp>
      <p:sp>
        <p:nvSpPr>
          <p:cNvPr id="3" name="Content Placeholder 2"/>
          <p:cNvSpPr>
            <a:spLocks noGrp="1"/>
          </p:cNvSpPr>
          <p:nvPr>
            <p:ph idx="1"/>
          </p:nvPr>
        </p:nvSpPr>
        <p:spPr/>
        <p:txBody>
          <a:bodyPr>
            <a:normAutofit fontScale="77500" lnSpcReduction="20000"/>
          </a:bodyPr>
          <a:lstStyle/>
          <a:p>
            <a:r>
              <a:rPr lang="en-GB" dirty="0"/>
              <a:t>Medical Consultants</a:t>
            </a:r>
          </a:p>
          <a:p>
            <a:r>
              <a:rPr lang="en-GB" dirty="0"/>
              <a:t>Nurse Consultant </a:t>
            </a:r>
          </a:p>
          <a:p>
            <a:r>
              <a:rPr lang="en-GB" dirty="0"/>
              <a:t>Lung cancer service</a:t>
            </a:r>
          </a:p>
          <a:p>
            <a:r>
              <a:rPr lang="en-GB" dirty="0"/>
              <a:t>Pleural service </a:t>
            </a:r>
          </a:p>
          <a:p>
            <a:r>
              <a:rPr lang="en-GB" dirty="0"/>
              <a:t>Severe asthma service</a:t>
            </a:r>
          </a:p>
          <a:p>
            <a:r>
              <a:rPr lang="en-GB" dirty="0"/>
              <a:t>Interstitial Lung disease service</a:t>
            </a:r>
          </a:p>
          <a:p>
            <a:r>
              <a:rPr lang="en-GB" dirty="0"/>
              <a:t>TB service </a:t>
            </a:r>
          </a:p>
          <a:p>
            <a:r>
              <a:rPr lang="en-GB" dirty="0"/>
              <a:t>Community Respiratory  and home oxygen service</a:t>
            </a:r>
          </a:p>
          <a:p>
            <a:r>
              <a:rPr lang="en-GB" dirty="0"/>
              <a:t>Pulmonary rehabilitation service </a:t>
            </a:r>
          </a:p>
          <a:p>
            <a:r>
              <a:rPr lang="en-GB" dirty="0"/>
              <a:t>ANP’s</a:t>
            </a:r>
          </a:p>
          <a:p>
            <a:r>
              <a:rPr lang="en-GB" dirty="0"/>
              <a:t>Ward nursing staff </a:t>
            </a:r>
          </a:p>
          <a:p>
            <a:r>
              <a:rPr lang="en-GB" dirty="0"/>
              <a:t>Operational team </a:t>
            </a:r>
          </a:p>
          <a:p>
            <a:endParaRPr lang="en-GB" dirty="0"/>
          </a:p>
          <a:p>
            <a:endParaRPr lang="en-GB" dirty="0"/>
          </a:p>
        </p:txBody>
      </p:sp>
    </p:spTree>
    <p:extLst>
      <p:ext uri="{BB962C8B-B14F-4D97-AF65-F5344CB8AC3E}">
        <p14:creationId xmlns:p14="http://schemas.microsoft.com/office/powerpoint/2010/main" val="3143904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COVID 19</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89000" y="1806773"/>
            <a:ext cx="7366000" cy="218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22257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Feb-March 2020</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5419" y="807188"/>
            <a:ext cx="4165803" cy="2221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1187" y="3003798"/>
            <a:ext cx="4673482" cy="2087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558" y="3003798"/>
            <a:ext cx="4133664" cy="206683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6618" y="592503"/>
            <a:ext cx="3728665" cy="2298425"/>
          </a:xfrm>
          <a:prstGeom prst="rect">
            <a:avLst/>
          </a:prstGeom>
        </p:spPr>
      </p:pic>
    </p:spTree>
    <p:extLst>
      <p:ext uri="{BB962C8B-B14F-4D97-AF65-F5344CB8AC3E}">
        <p14:creationId xmlns:p14="http://schemas.microsoft.com/office/powerpoint/2010/main" val="23913972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Challenges- prepare for a surge </a:t>
            </a:r>
          </a:p>
        </p:txBody>
      </p:sp>
      <p:sp>
        <p:nvSpPr>
          <p:cNvPr id="3" name="Content Placeholder 2"/>
          <p:cNvSpPr>
            <a:spLocks noGrp="1"/>
          </p:cNvSpPr>
          <p:nvPr>
            <p:ph idx="1"/>
          </p:nvPr>
        </p:nvSpPr>
        <p:spPr/>
        <p:txBody>
          <a:bodyPr>
            <a:normAutofit/>
          </a:bodyPr>
          <a:lstStyle/>
          <a:p>
            <a:r>
              <a:rPr lang="en-GB" dirty="0"/>
              <a:t>Isolation facilities </a:t>
            </a:r>
          </a:p>
          <a:p>
            <a:r>
              <a:rPr lang="en-GB" dirty="0"/>
              <a:t>Overwhelming admissions to all parts of the hospital</a:t>
            </a:r>
          </a:p>
          <a:p>
            <a:r>
              <a:rPr lang="en-GB" dirty="0"/>
              <a:t>No treatment options and don’t know what is the best way of supporting the patients </a:t>
            </a:r>
          </a:p>
          <a:p>
            <a:r>
              <a:rPr lang="en-GB" dirty="0"/>
              <a:t>Discharging the patients </a:t>
            </a:r>
          </a:p>
          <a:p>
            <a:r>
              <a:rPr lang="en-GB" dirty="0"/>
              <a:t>Staff getting sick </a:t>
            </a:r>
          </a:p>
          <a:p>
            <a:r>
              <a:rPr lang="en-GB" dirty="0"/>
              <a:t>Normal Respiratory patients- how do we look after them- high risk </a:t>
            </a:r>
          </a:p>
          <a:p>
            <a:pPr marL="0" indent="0">
              <a:buNone/>
            </a:pPr>
            <a:endParaRPr lang="en-GB" dirty="0"/>
          </a:p>
        </p:txBody>
      </p:sp>
    </p:spTree>
    <p:extLst>
      <p:ext uri="{BB962C8B-B14F-4D97-AF65-F5344CB8AC3E}">
        <p14:creationId xmlns:p14="http://schemas.microsoft.com/office/powerpoint/2010/main" val="263821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Isolation facilities </a:t>
            </a:r>
          </a:p>
        </p:txBody>
      </p:sp>
      <p:sp>
        <p:nvSpPr>
          <p:cNvPr id="3" name="Content Placeholder 2"/>
          <p:cNvSpPr>
            <a:spLocks noGrp="1"/>
          </p:cNvSpPr>
          <p:nvPr>
            <p:ph idx="1"/>
          </p:nvPr>
        </p:nvSpPr>
        <p:spPr/>
        <p:txBody>
          <a:bodyPr/>
          <a:lstStyle/>
          <a:p>
            <a:r>
              <a:rPr lang="en-GB" dirty="0"/>
              <a:t>Moved the respiratory ward to the isolation ward </a:t>
            </a:r>
          </a:p>
          <a:p>
            <a:r>
              <a:rPr lang="en-GB" dirty="0"/>
              <a:t>Taught a whole new way of delivering treatments such as CPAP</a:t>
            </a:r>
          </a:p>
          <a:p>
            <a:r>
              <a:rPr lang="en-GB" dirty="0"/>
              <a:t>Created a Respiratory Support Unit before the name existed </a:t>
            </a:r>
          </a:p>
          <a:p>
            <a:endParaRPr lang="en-GB" dirty="0"/>
          </a:p>
        </p:txBody>
      </p:sp>
    </p:spTree>
    <p:extLst>
      <p:ext uri="{BB962C8B-B14F-4D97-AF65-F5344CB8AC3E}">
        <p14:creationId xmlns:p14="http://schemas.microsoft.com/office/powerpoint/2010/main" val="41726948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Overwhelming admissions to all parts of the hospital</a:t>
            </a:r>
            <a:br>
              <a:rPr lang="en-GB" dirty="0"/>
            </a:br>
            <a:endParaRPr lang="en-GB" dirty="0"/>
          </a:p>
        </p:txBody>
      </p:sp>
      <p:sp>
        <p:nvSpPr>
          <p:cNvPr id="3" name="Content Placeholder 2"/>
          <p:cNvSpPr>
            <a:spLocks noGrp="1"/>
          </p:cNvSpPr>
          <p:nvPr>
            <p:ph idx="1"/>
          </p:nvPr>
        </p:nvSpPr>
        <p:spPr/>
        <p:txBody>
          <a:bodyPr/>
          <a:lstStyle/>
          <a:p>
            <a:r>
              <a:rPr lang="en-GB" dirty="0"/>
              <a:t>Developed an ITU/Respiratory MDT so that we were able to proactively plan the care of critically ill patients to prevent the services being overwhelmed </a:t>
            </a:r>
          </a:p>
          <a:p>
            <a:r>
              <a:rPr lang="en-GB" dirty="0"/>
              <a:t>Virtually reviewed the sickest COVID patients throughout the hospital using </a:t>
            </a:r>
            <a:r>
              <a:rPr lang="en-GB" dirty="0" err="1"/>
              <a:t>cerner</a:t>
            </a:r>
            <a:r>
              <a:rPr lang="en-GB" dirty="0"/>
              <a:t> functionality  </a:t>
            </a:r>
          </a:p>
          <a:p>
            <a:r>
              <a:rPr lang="en-GB" dirty="0"/>
              <a:t>Respiratory on call 24/7, 7 days a week. </a:t>
            </a:r>
          </a:p>
        </p:txBody>
      </p:sp>
    </p:spTree>
    <p:extLst>
      <p:ext uri="{BB962C8B-B14F-4D97-AF65-F5344CB8AC3E}">
        <p14:creationId xmlns:p14="http://schemas.microsoft.com/office/powerpoint/2010/main" val="36876998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3600" dirty="0"/>
              <a:t>No treatment options and don’t know what is the best way of supporting the patients </a:t>
            </a:r>
            <a:br>
              <a:rPr lang="en-GB" dirty="0"/>
            </a:br>
            <a:br>
              <a:rPr lang="en-GB" dirty="0"/>
            </a:br>
            <a:endParaRPr lang="en-GB" dirty="0"/>
          </a:p>
        </p:txBody>
      </p:sp>
      <p:sp>
        <p:nvSpPr>
          <p:cNvPr id="3" name="Content Placeholder 2"/>
          <p:cNvSpPr>
            <a:spLocks noGrp="1"/>
          </p:cNvSpPr>
          <p:nvPr>
            <p:ph idx="1"/>
          </p:nvPr>
        </p:nvSpPr>
        <p:spPr>
          <a:xfrm>
            <a:off x="628650" y="1268016"/>
            <a:ext cx="7886699" cy="3364707"/>
          </a:xfrm>
          <a:ln>
            <a:solidFill>
              <a:schemeClr val="accent1"/>
            </a:solidFill>
          </a:ln>
        </p:spPr>
        <p:txBody>
          <a:bodyPr/>
          <a:lstStyle/>
          <a:p>
            <a:r>
              <a:rPr lang="en-GB" dirty="0"/>
              <a:t>Early adopters of the RECOVERY Trial- this led to the development of treatments such as </a:t>
            </a:r>
            <a:r>
              <a:rPr lang="en-GB" dirty="0" err="1"/>
              <a:t>dexamethasome</a:t>
            </a:r>
            <a:endParaRPr lang="en-GB" dirty="0"/>
          </a:p>
          <a:p>
            <a:r>
              <a:rPr lang="en-GB" dirty="0"/>
              <a:t>Worked closely with Palliative care team </a:t>
            </a:r>
          </a:p>
          <a:p>
            <a:r>
              <a:rPr lang="en-GB" dirty="0"/>
              <a:t>Changed our practice as new evidence emerged- used CPAP </a:t>
            </a:r>
          </a:p>
          <a:p>
            <a:r>
              <a:rPr lang="en-GB" dirty="0"/>
              <a:t>Education sessions for all grades to make sure we delivered standardised care </a:t>
            </a:r>
          </a:p>
          <a:p>
            <a:endParaRPr lang="en-GB" dirty="0"/>
          </a:p>
        </p:txBody>
      </p:sp>
    </p:spTree>
    <p:extLst>
      <p:ext uri="{BB962C8B-B14F-4D97-AF65-F5344CB8AC3E}">
        <p14:creationId xmlns:p14="http://schemas.microsoft.com/office/powerpoint/2010/main" val="10008898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Discharging the patients </a:t>
            </a:r>
          </a:p>
        </p:txBody>
      </p:sp>
      <p:sp>
        <p:nvSpPr>
          <p:cNvPr id="3" name="Content Placeholder 2"/>
          <p:cNvSpPr>
            <a:spLocks noGrp="1"/>
          </p:cNvSpPr>
          <p:nvPr>
            <p:ph idx="1"/>
          </p:nvPr>
        </p:nvSpPr>
        <p:spPr/>
        <p:txBody>
          <a:bodyPr/>
          <a:lstStyle/>
          <a:p>
            <a:r>
              <a:rPr lang="en-GB" dirty="0"/>
              <a:t>Used our community respiratory and oxygen team to develop discharge pathways and get people home on oxygen early </a:t>
            </a:r>
          </a:p>
          <a:p>
            <a:r>
              <a:rPr lang="en-GB" dirty="0"/>
              <a:t>Developed a portal on BI to make sure all patients discharged got appropriate follow up</a:t>
            </a:r>
          </a:p>
          <a:p>
            <a:r>
              <a:rPr lang="en-GB" dirty="0"/>
              <a:t>Worked with primary care to develop Long COVID pathways </a:t>
            </a:r>
          </a:p>
          <a:p>
            <a:pPr marL="0" indent="0">
              <a:buNone/>
            </a:pPr>
            <a:endParaRPr lang="en-GB" dirty="0"/>
          </a:p>
        </p:txBody>
      </p:sp>
    </p:spTree>
    <p:extLst>
      <p:ext uri="{BB962C8B-B14F-4D97-AF65-F5344CB8AC3E}">
        <p14:creationId xmlns:p14="http://schemas.microsoft.com/office/powerpoint/2010/main" val="38236154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Pulmonary rehab team</a:t>
            </a:r>
          </a:p>
        </p:txBody>
      </p:sp>
      <p:sp>
        <p:nvSpPr>
          <p:cNvPr id="3" name="Content Placeholder 2"/>
          <p:cNvSpPr>
            <a:spLocks noGrp="1"/>
          </p:cNvSpPr>
          <p:nvPr>
            <p:ph idx="1"/>
          </p:nvPr>
        </p:nvSpPr>
        <p:spPr/>
        <p:txBody>
          <a:bodyPr/>
          <a:lstStyle/>
          <a:p>
            <a:r>
              <a:rPr lang="en-GB" dirty="0"/>
              <a:t>Developed a whole new rehab service </a:t>
            </a:r>
          </a:p>
          <a:p>
            <a:r>
              <a:rPr lang="en-GB" dirty="0"/>
              <a:t>Home visits and via telephone </a:t>
            </a:r>
          </a:p>
          <a:p>
            <a:r>
              <a:rPr lang="en-GB" dirty="0"/>
              <a:t>Exercised patients with oxygen needs they wouldn’t have done in the past </a:t>
            </a:r>
          </a:p>
          <a:p>
            <a:r>
              <a:rPr lang="en-GB" dirty="0"/>
              <a:t>Excellent outcomes and patient satisfaction </a:t>
            </a:r>
          </a:p>
        </p:txBody>
      </p:sp>
    </p:spTree>
    <p:extLst>
      <p:ext uri="{BB962C8B-B14F-4D97-AF65-F5344CB8AC3E}">
        <p14:creationId xmlns:p14="http://schemas.microsoft.com/office/powerpoint/2010/main" val="2530426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t4.ftcdn.net/jpg/03/61/87/89/240_F_361878934_1VytqZCpL0pDEWyQ2lBQEVmgMwxQTmNK.jpg"/>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64988" y="1921521"/>
            <a:ext cx="2934995" cy="1888469"/>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498019" y="1379299"/>
            <a:ext cx="5489124" cy="236537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2400" dirty="0">
                <a:solidFill>
                  <a:srgbClr val="005EB8"/>
                </a:solidFill>
                <a:latin typeface="Arial" panose="020B0604020202020204" pitchFamily="34" charset="0"/>
                <a:cs typeface="Arial" panose="020B0604020202020204" pitchFamily="34" charset="0"/>
              </a:rPr>
              <a:t>Please set your Teams  to ‘</a:t>
            </a:r>
            <a:r>
              <a:rPr lang="en-GB" sz="2400" b="1" dirty="0">
                <a:solidFill>
                  <a:srgbClr val="005EB8"/>
                </a:solidFill>
                <a:latin typeface="Arial" panose="020B0604020202020204" pitchFamily="34" charset="0"/>
                <a:cs typeface="Arial" panose="020B0604020202020204" pitchFamily="34" charset="0"/>
              </a:rPr>
              <a:t>Mute</a:t>
            </a:r>
            <a:r>
              <a:rPr lang="en-GB" sz="2400" dirty="0">
                <a:solidFill>
                  <a:srgbClr val="005EB8"/>
                </a:solidFill>
                <a:latin typeface="Arial" panose="020B0604020202020204" pitchFamily="34" charset="0"/>
                <a:cs typeface="Arial" panose="020B0604020202020204" pitchFamily="34" charset="0"/>
              </a:rPr>
              <a:t>’ if not speaking.</a:t>
            </a:r>
          </a:p>
          <a:p>
            <a:r>
              <a:rPr lang="en-GB" sz="2400" dirty="0">
                <a:solidFill>
                  <a:srgbClr val="005EB8"/>
                </a:solidFill>
                <a:latin typeface="Arial" panose="020B0604020202020204" pitchFamily="34" charset="0"/>
                <a:cs typeface="Arial" panose="020B0604020202020204" pitchFamily="34" charset="0"/>
              </a:rPr>
              <a:t>Questions have been submitted in advance and there is also a question slot at the end.</a:t>
            </a:r>
          </a:p>
          <a:p>
            <a:r>
              <a:rPr lang="en-GB" sz="2400" dirty="0">
                <a:solidFill>
                  <a:srgbClr val="005EB8"/>
                </a:solidFill>
                <a:latin typeface="Arial" panose="020B0604020202020204" pitchFamily="34" charset="0"/>
                <a:cs typeface="Arial" panose="020B0604020202020204" pitchFamily="34" charset="0"/>
              </a:rPr>
              <a:t>The meeting is being recorded.</a:t>
            </a:r>
          </a:p>
          <a:p>
            <a:r>
              <a:rPr lang="en-GB" sz="2400" dirty="0">
                <a:solidFill>
                  <a:srgbClr val="005EB8"/>
                </a:solidFill>
                <a:latin typeface="Arial" panose="020B0604020202020204" pitchFamily="34" charset="0"/>
                <a:cs typeface="Arial" panose="020B0604020202020204" pitchFamily="34" charset="0"/>
              </a:rPr>
              <a:t>Thank you for your patience and            co-operation.</a:t>
            </a:r>
          </a:p>
        </p:txBody>
      </p:sp>
      <p:sp>
        <p:nvSpPr>
          <p:cNvPr id="8" name="Title 1"/>
          <p:cNvSpPr txBox="1">
            <a:spLocks/>
          </p:cNvSpPr>
          <p:nvPr/>
        </p:nvSpPr>
        <p:spPr>
          <a:xfrm>
            <a:off x="628650" y="365125"/>
            <a:ext cx="7886700" cy="1325563"/>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b="1" dirty="0">
                <a:solidFill>
                  <a:srgbClr val="005EB8"/>
                </a:solidFill>
                <a:latin typeface="Arial" panose="020B0604020202020204" pitchFamily="34" charset="0"/>
                <a:cs typeface="Arial" panose="020B0604020202020204" pitchFamily="34" charset="0"/>
              </a:rPr>
              <a:t>Running the meeting</a:t>
            </a:r>
          </a:p>
        </p:txBody>
      </p:sp>
    </p:spTree>
    <p:extLst>
      <p:ext uri="{BB962C8B-B14F-4D97-AF65-F5344CB8AC3E}">
        <p14:creationId xmlns:p14="http://schemas.microsoft.com/office/powerpoint/2010/main" val="32024533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Staff getting sick </a:t>
            </a:r>
          </a:p>
        </p:txBody>
      </p:sp>
      <p:sp>
        <p:nvSpPr>
          <p:cNvPr id="3" name="Content Placeholder 2"/>
          <p:cNvSpPr>
            <a:spLocks noGrp="1"/>
          </p:cNvSpPr>
          <p:nvPr>
            <p:ph idx="1"/>
          </p:nvPr>
        </p:nvSpPr>
        <p:spPr/>
        <p:txBody>
          <a:bodyPr/>
          <a:lstStyle/>
          <a:p>
            <a:r>
              <a:rPr lang="en-GB" dirty="0"/>
              <a:t>Wore enhanced PPE early on </a:t>
            </a:r>
          </a:p>
          <a:p>
            <a:r>
              <a:rPr lang="en-GB" dirty="0"/>
              <a:t>Used negative pressure rooms to minimise risk </a:t>
            </a:r>
          </a:p>
          <a:p>
            <a:r>
              <a:rPr lang="en-GB" dirty="0"/>
              <a:t>Several staff worked on or participated in the vaccine trials at LSTM</a:t>
            </a:r>
          </a:p>
        </p:txBody>
      </p:sp>
    </p:spTree>
    <p:extLst>
      <p:ext uri="{BB962C8B-B14F-4D97-AF65-F5344CB8AC3E}">
        <p14:creationId xmlns:p14="http://schemas.microsoft.com/office/powerpoint/2010/main" val="42915441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Normal Respiratory patients- how do we look after them- high risk</a:t>
            </a:r>
            <a:br>
              <a:rPr lang="en-GB" dirty="0"/>
            </a:br>
            <a:br>
              <a:rPr lang="en-GB" dirty="0"/>
            </a:br>
            <a:br>
              <a:rPr lang="en-GB" dirty="0"/>
            </a:br>
            <a:br>
              <a:rPr lang="en-GB" dirty="0"/>
            </a:br>
            <a:endParaRPr lang="en-GB" dirty="0"/>
          </a:p>
        </p:txBody>
      </p:sp>
      <p:sp>
        <p:nvSpPr>
          <p:cNvPr id="3" name="Content Placeholder 2"/>
          <p:cNvSpPr>
            <a:spLocks noGrp="1"/>
          </p:cNvSpPr>
          <p:nvPr>
            <p:ph idx="1"/>
          </p:nvPr>
        </p:nvSpPr>
        <p:spPr>
          <a:xfrm>
            <a:off x="437322" y="1343770"/>
            <a:ext cx="8078027" cy="3288953"/>
          </a:xfrm>
        </p:spPr>
        <p:txBody>
          <a:bodyPr/>
          <a:lstStyle/>
          <a:p>
            <a:r>
              <a:rPr lang="en-GB" dirty="0"/>
              <a:t>Asthma/ILD/community respiratory team contacted our patients to tell them to isolate and reviewed them over the phone </a:t>
            </a:r>
          </a:p>
          <a:p>
            <a:r>
              <a:rPr lang="en-GB" dirty="0"/>
              <a:t>Lung cancer and pleural team- joined the family support team and switched to telephone consultations/virtual work </a:t>
            </a:r>
          </a:p>
          <a:p>
            <a:r>
              <a:rPr lang="en-GB" dirty="0"/>
              <a:t>Telephone clinics </a:t>
            </a:r>
          </a:p>
          <a:p>
            <a:r>
              <a:rPr lang="en-GB" dirty="0"/>
              <a:t>TB nurses-Vaccine clinics</a:t>
            </a:r>
          </a:p>
          <a:p>
            <a:endParaRPr lang="en-GB" dirty="0"/>
          </a:p>
        </p:txBody>
      </p:sp>
    </p:spTree>
    <p:extLst>
      <p:ext uri="{BB962C8B-B14F-4D97-AF65-F5344CB8AC3E}">
        <p14:creationId xmlns:p14="http://schemas.microsoft.com/office/powerpoint/2010/main" val="16357787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Clinical Advisory group</a:t>
            </a:r>
          </a:p>
        </p:txBody>
      </p:sp>
      <p:sp>
        <p:nvSpPr>
          <p:cNvPr id="3" name="Content Placeholder 2"/>
          <p:cNvSpPr>
            <a:spLocks noGrp="1"/>
          </p:cNvSpPr>
          <p:nvPr>
            <p:ph idx="1"/>
          </p:nvPr>
        </p:nvSpPr>
        <p:spPr/>
        <p:txBody>
          <a:bodyPr/>
          <a:lstStyle/>
          <a:p>
            <a:r>
              <a:rPr lang="en-GB" dirty="0"/>
              <a:t>Chaired by MD </a:t>
            </a:r>
          </a:p>
          <a:p>
            <a:r>
              <a:rPr lang="en-GB" dirty="0"/>
              <a:t>Wirral was ahead of the game </a:t>
            </a:r>
          </a:p>
          <a:p>
            <a:r>
              <a:rPr lang="en-GB" dirty="0"/>
              <a:t>Allowed throughout the pandemic for us to bring the most </a:t>
            </a:r>
            <a:r>
              <a:rPr lang="en-GB" dirty="0" err="1"/>
              <a:t>uptodate</a:t>
            </a:r>
            <a:r>
              <a:rPr lang="en-GB" dirty="0"/>
              <a:t> clinical information to our patients </a:t>
            </a:r>
          </a:p>
          <a:p>
            <a:r>
              <a:rPr lang="en-GB" dirty="0"/>
              <a:t>Provided confidence and assurance to strike our own path when needed. </a:t>
            </a:r>
          </a:p>
        </p:txBody>
      </p:sp>
    </p:spTree>
    <p:extLst>
      <p:ext uri="{BB962C8B-B14F-4D97-AF65-F5344CB8AC3E}">
        <p14:creationId xmlns:p14="http://schemas.microsoft.com/office/powerpoint/2010/main" val="1887208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Ongoing Challenges </a:t>
            </a:r>
          </a:p>
        </p:txBody>
      </p:sp>
      <p:sp>
        <p:nvSpPr>
          <p:cNvPr id="3" name="Content Placeholder 2"/>
          <p:cNvSpPr>
            <a:spLocks noGrp="1"/>
          </p:cNvSpPr>
          <p:nvPr>
            <p:ph idx="1"/>
          </p:nvPr>
        </p:nvSpPr>
        <p:spPr/>
        <p:txBody>
          <a:bodyPr/>
          <a:lstStyle/>
          <a:p>
            <a:r>
              <a:rPr lang="en-GB" dirty="0"/>
              <a:t>Backlogs- waits for OP clinics/investigations</a:t>
            </a:r>
          </a:p>
          <a:p>
            <a:r>
              <a:rPr lang="en-GB" dirty="0"/>
              <a:t>Social distancing- PR </a:t>
            </a:r>
          </a:p>
          <a:p>
            <a:r>
              <a:rPr lang="en-GB" dirty="0"/>
              <a:t>Infection control</a:t>
            </a:r>
          </a:p>
          <a:p>
            <a:r>
              <a:rPr lang="en-GB" dirty="0"/>
              <a:t>Flu and other viral respiratory illnesses </a:t>
            </a:r>
          </a:p>
          <a:p>
            <a:r>
              <a:rPr lang="en-GB" dirty="0"/>
              <a:t>Workforce pressures</a:t>
            </a:r>
          </a:p>
          <a:p>
            <a:r>
              <a:rPr lang="en-GB" dirty="0"/>
              <a:t>Long COVID</a:t>
            </a:r>
          </a:p>
        </p:txBody>
      </p:sp>
    </p:spTree>
    <p:extLst>
      <p:ext uri="{BB962C8B-B14F-4D97-AF65-F5344CB8AC3E}">
        <p14:creationId xmlns:p14="http://schemas.microsoft.com/office/powerpoint/2010/main" val="5592298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My thoughts</a:t>
            </a:r>
          </a:p>
        </p:txBody>
      </p:sp>
      <p:sp>
        <p:nvSpPr>
          <p:cNvPr id="3" name="Content Placeholder 2"/>
          <p:cNvSpPr>
            <a:spLocks noGrp="1"/>
          </p:cNvSpPr>
          <p:nvPr>
            <p:ph idx="1"/>
          </p:nvPr>
        </p:nvSpPr>
        <p:spPr/>
        <p:txBody>
          <a:bodyPr/>
          <a:lstStyle/>
          <a:p>
            <a:r>
              <a:rPr lang="en-GB" dirty="0"/>
              <a:t>Incredibly challenging both personally and professionally </a:t>
            </a:r>
          </a:p>
          <a:p>
            <a:r>
              <a:rPr lang="en-GB" dirty="0"/>
              <a:t>Very sad at times</a:t>
            </a:r>
          </a:p>
          <a:p>
            <a:r>
              <a:rPr lang="en-GB" dirty="0"/>
              <a:t>Positives </a:t>
            </a:r>
          </a:p>
          <a:p>
            <a:r>
              <a:rPr lang="en-GB" dirty="0"/>
              <a:t>Proud</a:t>
            </a:r>
          </a:p>
          <a:p>
            <a:endParaRPr lang="en-GB" dirty="0"/>
          </a:p>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6768" y="1779198"/>
            <a:ext cx="2068582" cy="275810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7123" y="2121104"/>
            <a:ext cx="1812152" cy="241620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4097" y="2192665"/>
            <a:ext cx="1704809" cy="2344642"/>
          </a:xfrm>
          <a:prstGeom prst="rect">
            <a:avLst/>
          </a:prstGeom>
        </p:spPr>
      </p:pic>
    </p:spTree>
    <p:extLst>
      <p:ext uri="{BB962C8B-B14F-4D97-AF65-F5344CB8AC3E}">
        <p14:creationId xmlns:p14="http://schemas.microsoft.com/office/powerpoint/2010/main" val="23249913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Questions </a:t>
            </a:r>
          </a:p>
        </p:txBody>
      </p:sp>
      <p:sp>
        <p:nvSpPr>
          <p:cNvPr id="3" name="Content Placeholder 2"/>
          <p:cNvSpPr>
            <a:spLocks noGrp="1"/>
          </p:cNvSpPr>
          <p:nvPr>
            <p:ph idx="1"/>
          </p:nvPr>
        </p:nvSpPr>
        <p:spPr/>
        <p:txBody>
          <a:bodyPr/>
          <a:lstStyle/>
          <a:p>
            <a:pPr marL="0" indent="0">
              <a:buNone/>
            </a:pPr>
            <a:endParaRPr lang="en-GB" dirty="0"/>
          </a:p>
          <a:p>
            <a:pPr marL="0" indent="0">
              <a:buNone/>
            </a:pPr>
            <a:endParaRPr lang="en-GB" dirty="0"/>
          </a:p>
          <a:p>
            <a:pPr marL="0" indent="0">
              <a:buNone/>
            </a:pPr>
            <a:r>
              <a:rPr lang="en-GB" dirty="0"/>
              <a:t>Everything will be alright in the end and if it’s not alright, it’s not the end.. Indian proverb. </a:t>
            </a:r>
          </a:p>
        </p:txBody>
      </p:sp>
    </p:spTree>
    <p:extLst>
      <p:ext uri="{BB962C8B-B14F-4D97-AF65-F5344CB8AC3E}">
        <p14:creationId xmlns:p14="http://schemas.microsoft.com/office/powerpoint/2010/main" val="21374811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78221" y="1642661"/>
            <a:ext cx="8665779" cy="1508105"/>
          </a:xfrm>
          <a:prstGeom prst="rect">
            <a:avLst/>
          </a:prstGeom>
          <a:noFill/>
        </p:spPr>
        <p:txBody>
          <a:bodyPr wrap="square" rtlCol="0">
            <a:spAutoFit/>
          </a:bodyPr>
          <a:lstStyle/>
          <a:p>
            <a:r>
              <a:rPr lang="en-US" sz="3200" b="1" dirty="0">
                <a:solidFill>
                  <a:srgbClr val="1B69B0"/>
                </a:solidFill>
                <a:latin typeface="Arial" charset="0"/>
                <a:ea typeface="Arial" charset="0"/>
                <a:cs typeface="Arial" charset="0"/>
              </a:rPr>
              <a:t>The last 12 months: </a:t>
            </a:r>
          </a:p>
          <a:p>
            <a:r>
              <a:rPr lang="en-US" sz="3200" b="1" dirty="0">
                <a:solidFill>
                  <a:srgbClr val="1B69B0"/>
                </a:solidFill>
                <a:latin typeface="Arial" charset="0"/>
                <a:ea typeface="Arial" charset="0"/>
                <a:cs typeface="Arial" charset="0"/>
              </a:rPr>
              <a:t>Palliative care team experiences</a:t>
            </a:r>
          </a:p>
          <a:p>
            <a:r>
              <a:rPr lang="en-US" sz="2800" dirty="0">
                <a:solidFill>
                  <a:srgbClr val="1B69B0"/>
                </a:solidFill>
                <a:latin typeface="Arial" charset="0"/>
                <a:ea typeface="Arial" charset="0"/>
                <a:cs typeface="Arial" charset="0"/>
              </a:rPr>
              <a:t>Dr Richard Latten, Consultant in Palliative Medicine</a:t>
            </a:r>
          </a:p>
        </p:txBody>
      </p:sp>
      <p:sp>
        <p:nvSpPr>
          <p:cNvPr id="9" name="TextBox 8"/>
          <p:cNvSpPr txBox="1"/>
          <p:nvPr/>
        </p:nvSpPr>
        <p:spPr>
          <a:xfrm>
            <a:off x="478222" y="3238151"/>
            <a:ext cx="6626034" cy="830997"/>
          </a:xfrm>
          <a:prstGeom prst="rect">
            <a:avLst/>
          </a:prstGeom>
          <a:noFill/>
        </p:spPr>
        <p:txBody>
          <a:bodyPr wrap="square" rtlCol="0">
            <a:spAutoFit/>
          </a:bodyPr>
          <a:lstStyle/>
          <a:p>
            <a:r>
              <a:rPr lang="en-US" sz="2400" b="1" dirty="0">
                <a:solidFill>
                  <a:schemeClr val="tx1">
                    <a:lumMod val="75000"/>
                    <a:lumOff val="25000"/>
                  </a:schemeClr>
                </a:solidFill>
                <a:latin typeface="Arial" charset="0"/>
                <a:ea typeface="Arial" charset="0"/>
                <a:cs typeface="Arial" charset="0"/>
              </a:rPr>
              <a:t>Annual Members’ Meeting</a:t>
            </a:r>
          </a:p>
          <a:p>
            <a:r>
              <a:rPr lang="en-US" sz="2400" b="1" dirty="0">
                <a:solidFill>
                  <a:schemeClr val="tx1">
                    <a:lumMod val="75000"/>
                    <a:lumOff val="25000"/>
                  </a:schemeClr>
                </a:solidFill>
                <a:latin typeface="Arial" charset="0"/>
                <a:ea typeface="Arial" charset="0"/>
                <a:cs typeface="Arial" charset="0"/>
              </a:rPr>
              <a:t>Monday 18</a:t>
            </a:r>
            <a:r>
              <a:rPr lang="en-US" sz="2400" b="1" baseline="30000" dirty="0">
                <a:solidFill>
                  <a:schemeClr val="tx1">
                    <a:lumMod val="75000"/>
                    <a:lumOff val="25000"/>
                  </a:schemeClr>
                </a:solidFill>
                <a:latin typeface="Arial" charset="0"/>
                <a:ea typeface="Arial" charset="0"/>
                <a:cs typeface="Arial" charset="0"/>
              </a:rPr>
              <a:t>th</a:t>
            </a:r>
            <a:r>
              <a:rPr lang="en-US" sz="2400" b="1" dirty="0">
                <a:solidFill>
                  <a:schemeClr val="tx1">
                    <a:lumMod val="75000"/>
                    <a:lumOff val="25000"/>
                  </a:schemeClr>
                </a:solidFill>
                <a:latin typeface="Arial" charset="0"/>
                <a:ea typeface="Arial" charset="0"/>
                <a:cs typeface="Arial" charset="0"/>
              </a:rPr>
              <a:t> October 2021</a:t>
            </a:r>
          </a:p>
        </p:txBody>
      </p:sp>
    </p:spTree>
    <p:extLst>
      <p:ext uri="{BB962C8B-B14F-4D97-AF65-F5344CB8AC3E}">
        <p14:creationId xmlns:p14="http://schemas.microsoft.com/office/powerpoint/2010/main" val="16591856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796" y="295951"/>
            <a:ext cx="5459112" cy="634925"/>
          </a:xfrm>
        </p:spPr>
        <p:txBody>
          <a:bodyPr/>
          <a:lstStyle/>
          <a:p>
            <a:r>
              <a:rPr lang="en-GB" dirty="0">
                <a:solidFill>
                  <a:schemeClr val="accent1"/>
                </a:solidFill>
                <a:latin typeface="Arial" panose="020B0604020202020204" pitchFamily="34" charset="0"/>
                <a:cs typeface="Arial" panose="020B0604020202020204" pitchFamily="34" charset="0"/>
              </a:rPr>
              <a:t>What is palliative care?</a:t>
            </a:r>
          </a:p>
        </p:txBody>
      </p:sp>
      <p:sp>
        <p:nvSpPr>
          <p:cNvPr id="4" name="Content Placeholder 3"/>
          <p:cNvSpPr>
            <a:spLocks noGrp="1"/>
          </p:cNvSpPr>
          <p:nvPr>
            <p:ph sz="half" idx="2"/>
          </p:nvPr>
        </p:nvSpPr>
        <p:spPr>
          <a:xfrm>
            <a:off x="3344562" y="1466334"/>
            <a:ext cx="5198076" cy="3056239"/>
          </a:xfrm>
        </p:spPr>
        <p:txBody>
          <a:bodyPr/>
          <a:lstStyle/>
          <a:p>
            <a:pPr marL="0" indent="0">
              <a:buNone/>
            </a:pPr>
            <a:r>
              <a:rPr lang="en-GB" i="1" dirty="0">
                <a:solidFill>
                  <a:schemeClr val="accent1"/>
                </a:solidFill>
                <a:latin typeface="Arial" panose="020B0604020202020204" pitchFamily="34" charset="0"/>
                <a:cs typeface="Arial" panose="020B0604020202020204" pitchFamily="34" charset="0"/>
              </a:rPr>
              <a:t>‘Palliative care is an approach that improves the quality of life of patients and their families who are facing problems associated with life-threatening illness. </a:t>
            </a:r>
          </a:p>
          <a:p>
            <a:pPr marL="0" indent="0">
              <a:buNone/>
            </a:pPr>
            <a:endParaRPr lang="en-GB" i="1" dirty="0">
              <a:solidFill>
                <a:schemeClr val="accent1"/>
              </a:solidFill>
              <a:latin typeface="Arial" panose="020B0604020202020204" pitchFamily="34" charset="0"/>
              <a:cs typeface="Arial" panose="020B0604020202020204" pitchFamily="34" charset="0"/>
            </a:endParaRPr>
          </a:p>
          <a:p>
            <a:pPr marL="0" indent="0">
              <a:buNone/>
            </a:pPr>
            <a:r>
              <a:rPr lang="en-GB" i="1" dirty="0">
                <a:solidFill>
                  <a:schemeClr val="accent1"/>
                </a:solidFill>
                <a:latin typeface="Arial" panose="020B0604020202020204" pitchFamily="34" charset="0"/>
                <a:cs typeface="Arial" panose="020B0604020202020204" pitchFamily="34" charset="0"/>
              </a:rPr>
              <a:t>It prevents and relieves suffering through the early identification, correct assessment and treatment of pain and other problems, whether physical, psychosocial or spiritual.’</a:t>
            </a:r>
          </a:p>
        </p:txBody>
      </p:sp>
      <p:pic>
        <p:nvPicPr>
          <p:cNvPr id="10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83807" y="1911287"/>
            <a:ext cx="2914173" cy="1639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81957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2679086"/>
            <a:ext cx="3116349" cy="202171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28650" y="273844"/>
            <a:ext cx="7886700" cy="772361"/>
          </a:xfrm>
        </p:spPr>
        <p:txBody>
          <a:bodyPr/>
          <a:lstStyle/>
          <a:p>
            <a:r>
              <a:rPr lang="en-GB" dirty="0">
                <a:solidFill>
                  <a:schemeClr val="accent1"/>
                </a:solidFill>
                <a:latin typeface="Arial" panose="020B0604020202020204" pitchFamily="34" charset="0"/>
                <a:cs typeface="Arial" panose="020B0604020202020204" pitchFamily="34" charset="0"/>
              </a:rPr>
              <a:t>Wirral palliative care services</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93" y="1490585"/>
            <a:ext cx="3875383" cy="164001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8351" y="1325042"/>
            <a:ext cx="2562610" cy="25626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03273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accent1"/>
                </a:solidFill>
                <a:latin typeface="Arial" panose="020B0604020202020204" pitchFamily="34" charset="0"/>
                <a:cs typeface="Arial" panose="020B0604020202020204" pitchFamily="34" charset="0"/>
              </a:rPr>
              <a:t>Palliative care in WUTH</a:t>
            </a:r>
          </a:p>
        </p:txBody>
      </p:sp>
      <p:sp>
        <p:nvSpPr>
          <p:cNvPr id="4" name="Content Placeholder 3"/>
          <p:cNvSpPr>
            <a:spLocks noGrp="1"/>
          </p:cNvSpPr>
          <p:nvPr>
            <p:ph sz="half" idx="1"/>
          </p:nvPr>
        </p:nvSpPr>
        <p:spPr>
          <a:xfrm>
            <a:off x="304800" y="1286230"/>
            <a:ext cx="3130377" cy="2536127"/>
          </a:xfrm>
        </p:spPr>
        <p:txBody>
          <a:bodyPr/>
          <a:lstStyle/>
          <a:p>
            <a:pPr marL="0" indent="0">
              <a:buNone/>
            </a:pPr>
            <a:r>
              <a:rPr lang="en-GB" sz="2000" b="1" u="sng" dirty="0">
                <a:solidFill>
                  <a:schemeClr val="accent1"/>
                </a:solidFill>
                <a:latin typeface="Arial" panose="020B0604020202020204" pitchFamily="34" charset="0"/>
                <a:cs typeface="Arial" panose="020B0604020202020204" pitchFamily="34" charset="0"/>
              </a:rPr>
              <a:t>Advisory Team</a:t>
            </a:r>
            <a:endParaRPr lang="en-GB" sz="2000" dirty="0">
              <a:solidFill>
                <a:schemeClr val="accent1"/>
              </a:solidFill>
              <a:latin typeface="Arial" panose="020B0604020202020204" pitchFamily="34" charset="0"/>
              <a:cs typeface="Arial" panose="020B0604020202020204" pitchFamily="34" charset="0"/>
            </a:endParaRPr>
          </a:p>
          <a:p>
            <a:r>
              <a:rPr lang="en-GB" sz="2000" dirty="0">
                <a:solidFill>
                  <a:schemeClr val="accent1"/>
                </a:solidFill>
                <a:latin typeface="Arial" panose="020B0604020202020204" pitchFamily="34" charset="0"/>
                <a:cs typeface="Arial" panose="020B0604020202020204" pitchFamily="34" charset="0"/>
              </a:rPr>
              <a:t>Provide specialist support alongside other teams &amp; wards </a:t>
            </a:r>
          </a:p>
          <a:p>
            <a:r>
              <a:rPr lang="en-GB" sz="2000" dirty="0">
                <a:solidFill>
                  <a:schemeClr val="accent1"/>
                </a:solidFill>
                <a:latin typeface="Arial" panose="020B0604020202020204" pitchFamily="34" charset="0"/>
                <a:cs typeface="Arial" panose="020B0604020202020204" pitchFamily="34" charset="0"/>
              </a:rPr>
              <a:t>Specialist nurses, physio, pharmacist, support worker &amp; doctors</a:t>
            </a:r>
          </a:p>
        </p:txBody>
      </p:sp>
      <p:sp>
        <p:nvSpPr>
          <p:cNvPr id="5" name="Content Placeholder 4"/>
          <p:cNvSpPr>
            <a:spLocks noGrp="1"/>
          </p:cNvSpPr>
          <p:nvPr>
            <p:ph sz="half" idx="2"/>
          </p:nvPr>
        </p:nvSpPr>
        <p:spPr>
          <a:xfrm>
            <a:off x="6153665" y="1352743"/>
            <a:ext cx="2858530" cy="2772740"/>
          </a:xfrm>
        </p:spPr>
        <p:txBody>
          <a:bodyPr/>
          <a:lstStyle/>
          <a:p>
            <a:pPr marL="0" indent="0">
              <a:buNone/>
            </a:pPr>
            <a:r>
              <a:rPr lang="en-GB" sz="2000" b="1" u="sng" dirty="0">
                <a:solidFill>
                  <a:schemeClr val="accent1"/>
                </a:solidFill>
                <a:latin typeface="Arial" panose="020B0604020202020204" pitchFamily="34" charset="0"/>
                <a:cs typeface="Arial" panose="020B0604020202020204" pitchFamily="34" charset="0"/>
              </a:rPr>
              <a:t>Supportive Care Unit</a:t>
            </a:r>
            <a:endParaRPr lang="en-GB" sz="2000" dirty="0">
              <a:solidFill>
                <a:schemeClr val="accent1"/>
              </a:solidFill>
              <a:latin typeface="Arial" panose="020B0604020202020204" pitchFamily="34" charset="0"/>
              <a:cs typeface="Arial" panose="020B0604020202020204" pitchFamily="34" charset="0"/>
            </a:endParaRPr>
          </a:p>
          <a:p>
            <a:r>
              <a:rPr lang="en-GB" sz="2000" dirty="0">
                <a:solidFill>
                  <a:schemeClr val="accent1"/>
                </a:solidFill>
                <a:latin typeface="Arial" panose="020B0604020202020204" pitchFamily="34" charset="0"/>
                <a:cs typeface="Arial" panose="020B0604020202020204" pitchFamily="34" charset="0"/>
              </a:rPr>
              <a:t>Inpatient beds on ward 30</a:t>
            </a:r>
          </a:p>
          <a:p>
            <a:r>
              <a:rPr lang="en-GB" sz="2000" dirty="0">
                <a:solidFill>
                  <a:schemeClr val="accent1"/>
                </a:solidFill>
                <a:latin typeface="Arial" panose="020B0604020202020204" pitchFamily="34" charset="0"/>
                <a:cs typeface="Arial" panose="020B0604020202020204" pitchFamily="34" charset="0"/>
              </a:rPr>
              <a:t>Providing palliative medicine delivered care &amp; support</a:t>
            </a:r>
          </a:p>
          <a:p>
            <a:endParaRPr lang="en-GB" dirty="0">
              <a:solidFill>
                <a:schemeClr val="accent1"/>
              </a:solidFill>
              <a:latin typeface="Arial" panose="020B0604020202020204" pitchFamily="34" charset="0"/>
              <a:cs typeface="Arial" panose="020B0604020202020204" pitchFamily="34" charset="0"/>
            </a:endParaRPr>
          </a:p>
        </p:txBody>
      </p:sp>
      <p:pic>
        <p:nvPicPr>
          <p:cNvPr id="9" name="Picture 8"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5222" y="1286231"/>
            <a:ext cx="2100648" cy="2664648"/>
          </a:xfrm>
          <a:prstGeom prst="rect">
            <a:avLst/>
          </a:prstGeom>
          <a:ln>
            <a:solidFill>
              <a:schemeClr val="accent1"/>
            </a:solidFill>
          </a:ln>
        </p:spPr>
      </p:pic>
      <p:sp>
        <p:nvSpPr>
          <p:cNvPr id="3" name="TextBox 2"/>
          <p:cNvSpPr txBox="1"/>
          <p:nvPr/>
        </p:nvSpPr>
        <p:spPr>
          <a:xfrm>
            <a:off x="1606378" y="4125483"/>
            <a:ext cx="6631459" cy="400110"/>
          </a:xfrm>
          <a:prstGeom prst="rect">
            <a:avLst/>
          </a:prstGeom>
          <a:noFill/>
          <a:ln w="38100">
            <a:solidFill>
              <a:schemeClr val="accent1"/>
            </a:solidFill>
          </a:ln>
        </p:spPr>
        <p:txBody>
          <a:bodyPr wrap="square" rtlCol="0">
            <a:spAutoFit/>
          </a:bodyPr>
          <a:lstStyle/>
          <a:p>
            <a:pPr algn="ctr"/>
            <a:r>
              <a:rPr lang="en-GB" sz="2000" b="1" dirty="0">
                <a:solidFill>
                  <a:schemeClr val="accent1"/>
                </a:solidFill>
                <a:latin typeface="Arial" panose="020B0604020202020204" pitchFamily="34" charset="0"/>
                <a:cs typeface="Arial" panose="020B0604020202020204" pitchFamily="34" charset="0"/>
              </a:rPr>
              <a:t>‘What matters most?’    &amp;    Palliative care education</a:t>
            </a:r>
          </a:p>
        </p:txBody>
      </p:sp>
    </p:spTree>
    <p:extLst>
      <p:ext uri="{BB962C8B-B14F-4D97-AF65-F5344CB8AC3E}">
        <p14:creationId xmlns:p14="http://schemas.microsoft.com/office/powerpoint/2010/main" val="214188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defTabSz="914400" fontAlgn="base">
              <a:lnSpc>
                <a:spcPct val="100000"/>
              </a:lnSpc>
              <a:spcAft>
                <a:spcPct val="0"/>
              </a:spcAft>
            </a:pPr>
            <a:r>
              <a:rPr lang="en-GB" altLang="en-US" sz="1400" b="1" dirty="0">
                <a:solidFill>
                  <a:prstClr val="black"/>
                </a:solidFill>
                <a:latin typeface="Arial" pitchFamily="34" charset="0"/>
                <a:ea typeface="Calibri" pitchFamily="34" charset="0"/>
                <a:cs typeface="Arial" pitchFamily="34" charset="0"/>
              </a:rPr>
              <a:t>18</a:t>
            </a:r>
            <a:r>
              <a:rPr lang="en-GB" altLang="en-US" sz="1400" b="1" baseline="30000" dirty="0">
                <a:solidFill>
                  <a:prstClr val="black"/>
                </a:solidFill>
                <a:latin typeface="Arial" pitchFamily="34" charset="0"/>
                <a:ea typeface="Calibri" pitchFamily="34" charset="0"/>
                <a:cs typeface="Arial" pitchFamily="34" charset="0"/>
              </a:rPr>
              <a:t>th</a:t>
            </a:r>
            <a:r>
              <a:rPr lang="en-GB" altLang="en-US" sz="1400" b="1" dirty="0">
                <a:solidFill>
                  <a:prstClr val="black"/>
                </a:solidFill>
                <a:latin typeface="Arial" pitchFamily="34" charset="0"/>
                <a:ea typeface="Calibri" pitchFamily="34" charset="0"/>
                <a:cs typeface="Arial" pitchFamily="34" charset="0"/>
              </a:rPr>
              <a:t> October 2021</a:t>
            </a:r>
            <a:br>
              <a:rPr lang="en-GB" altLang="en-US" sz="800" dirty="0">
                <a:solidFill>
                  <a:prstClr val="black"/>
                </a:solidFill>
                <a:latin typeface="Arial" pitchFamily="34" charset="0"/>
                <a:ea typeface="+mn-ea"/>
                <a:cs typeface="Arial" pitchFamily="34" charset="0"/>
              </a:rPr>
            </a:br>
            <a:r>
              <a:rPr lang="en-GB" altLang="en-US" sz="1400" b="1" dirty="0">
                <a:solidFill>
                  <a:prstClr val="black"/>
                </a:solidFill>
                <a:latin typeface="Arial" pitchFamily="34" charset="0"/>
                <a:ea typeface="Calibri" pitchFamily="34" charset="0"/>
                <a:cs typeface="Arial" pitchFamily="34" charset="0"/>
              </a:rPr>
              <a:t>Annual Members Meeting</a:t>
            </a:r>
            <a:br>
              <a:rPr lang="en-GB" altLang="en-US" sz="800" dirty="0">
                <a:solidFill>
                  <a:prstClr val="black"/>
                </a:solidFill>
                <a:latin typeface="Arial" pitchFamily="34" charset="0"/>
                <a:ea typeface="+mn-ea"/>
                <a:cs typeface="Arial" pitchFamily="34" charset="0"/>
              </a:rPr>
            </a:br>
            <a:r>
              <a:rPr lang="en-GB" altLang="en-US" sz="1400" b="1" dirty="0">
                <a:solidFill>
                  <a:prstClr val="black"/>
                </a:solidFill>
                <a:latin typeface="Arial" pitchFamily="34" charset="0"/>
                <a:ea typeface="Calibri" pitchFamily="34" charset="0"/>
                <a:cs typeface="Arial" pitchFamily="34" charset="0"/>
              </a:rPr>
              <a:t>Agenda </a:t>
            </a:r>
            <a:br>
              <a:rPr lang="en-GB" altLang="en-US" sz="800" dirty="0">
                <a:solidFill>
                  <a:prstClr val="black"/>
                </a:solidFill>
                <a:latin typeface="Arial" pitchFamily="34" charset="0"/>
                <a:ea typeface="+mn-ea"/>
                <a:cs typeface="Arial" pitchFamily="34" charset="0"/>
              </a:rPr>
            </a:br>
            <a:endParaRPr lang="en-GB"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998265311"/>
              </p:ext>
            </p:extLst>
          </p:nvPr>
        </p:nvGraphicFramePr>
        <p:xfrm>
          <a:off x="2352676" y="1152525"/>
          <a:ext cx="3897728" cy="3857625"/>
        </p:xfrm>
        <a:graphic>
          <a:graphicData uri="http://schemas.openxmlformats.org/drawingml/2006/table">
            <a:tbl>
              <a:tblPr firstRow="1" firstCol="1" bandRow="1"/>
              <a:tblGrid>
                <a:gridCol w="823351">
                  <a:extLst>
                    <a:ext uri="{9D8B030D-6E8A-4147-A177-3AD203B41FA5}">
                      <a16:colId xmlns:a16="http://schemas.microsoft.com/office/drawing/2014/main" val="20000"/>
                    </a:ext>
                  </a:extLst>
                </a:gridCol>
                <a:gridCol w="2046771">
                  <a:extLst>
                    <a:ext uri="{9D8B030D-6E8A-4147-A177-3AD203B41FA5}">
                      <a16:colId xmlns:a16="http://schemas.microsoft.com/office/drawing/2014/main" val="20001"/>
                    </a:ext>
                  </a:extLst>
                </a:gridCol>
                <a:gridCol w="1027606">
                  <a:extLst>
                    <a:ext uri="{9D8B030D-6E8A-4147-A177-3AD203B41FA5}">
                      <a16:colId xmlns:a16="http://schemas.microsoft.com/office/drawing/2014/main" val="20002"/>
                    </a:ext>
                  </a:extLst>
                </a:gridCol>
              </a:tblGrid>
              <a:tr h="318987">
                <a:tc>
                  <a:txBody>
                    <a:bodyPr/>
                    <a:lstStyle/>
                    <a:p>
                      <a:pPr>
                        <a:spcAft>
                          <a:spcPts val="0"/>
                        </a:spcAft>
                      </a:pPr>
                      <a:r>
                        <a:rPr lang="en-GB" sz="600" b="1">
                          <a:effectLst/>
                          <a:latin typeface="Arial"/>
                          <a:ea typeface="Calibri"/>
                          <a:cs typeface="Times New Roman"/>
                        </a:rPr>
                        <a:t>Time</a:t>
                      </a:r>
                      <a:endParaRPr lang="en-GB" sz="700">
                        <a:effectLst/>
                        <a:latin typeface="Calibri"/>
                        <a:ea typeface="Calibri"/>
                        <a:cs typeface="Times New Roman"/>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spcAft>
                          <a:spcPts val="0"/>
                        </a:spcAft>
                      </a:pPr>
                      <a:r>
                        <a:rPr lang="en-GB" sz="600" b="1">
                          <a:effectLst/>
                          <a:latin typeface="Arial"/>
                          <a:ea typeface="Calibri"/>
                          <a:cs typeface="Times New Roman"/>
                        </a:rPr>
                        <a:t>Corporate Governance </a:t>
                      </a:r>
                      <a:endParaRPr lang="en-GB" sz="700">
                        <a:effectLst/>
                        <a:latin typeface="Calibri"/>
                        <a:ea typeface="Calibri"/>
                        <a:cs typeface="Times New Roman"/>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spcAft>
                          <a:spcPts val="0"/>
                        </a:spcAft>
                      </a:pPr>
                      <a:r>
                        <a:rPr lang="en-GB" sz="600" b="1">
                          <a:effectLst/>
                          <a:latin typeface="Arial"/>
                          <a:ea typeface="Calibri"/>
                          <a:cs typeface="Times New Roman"/>
                        </a:rPr>
                        <a:t>Lead</a:t>
                      </a:r>
                      <a:endParaRPr lang="en-GB" sz="700">
                        <a:effectLst/>
                        <a:latin typeface="Calibri"/>
                        <a:ea typeface="Calibri"/>
                        <a:cs typeface="Times New Roman"/>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0000"/>
                  </a:ext>
                </a:extLst>
              </a:tr>
              <a:tr h="296156">
                <a:tc>
                  <a:txBody>
                    <a:bodyPr/>
                    <a:lstStyle/>
                    <a:p>
                      <a:pPr>
                        <a:spcAft>
                          <a:spcPts val="0"/>
                        </a:spcAft>
                      </a:pPr>
                      <a:r>
                        <a:rPr lang="en-GB" sz="600">
                          <a:effectLst/>
                          <a:latin typeface="Arial"/>
                          <a:ea typeface="Calibri"/>
                          <a:cs typeface="Times New Roman"/>
                        </a:rPr>
                        <a:t>17.00</a:t>
                      </a:r>
                      <a:endParaRPr lang="en-GB" sz="700">
                        <a:effectLst/>
                        <a:latin typeface="Calibri"/>
                        <a:ea typeface="Calibri"/>
                        <a:cs typeface="Times New Roman"/>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600">
                          <a:effectLst/>
                          <a:latin typeface="Arial"/>
                          <a:ea typeface="Calibri"/>
                          <a:cs typeface="Times New Roman"/>
                        </a:rPr>
                        <a:t>Welcome and Chair’s report</a:t>
                      </a:r>
                      <a:endParaRPr lang="en-GB" sz="700">
                        <a:effectLst/>
                        <a:latin typeface="Calibri"/>
                        <a:ea typeface="Calibri"/>
                        <a:cs typeface="Times New Roman"/>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600">
                          <a:effectLst/>
                          <a:latin typeface="Arial"/>
                          <a:ea typeface="Calibri"/>
                          <a:cs typeface="Times New Roman"/>
                        </a:rPr>
                        <a:t>Sir David Henshaw, Board Chair</a:t>
                      </a:r>
                      <a:endParaRPr lang="en-GB" sz="700">
                        <a:effectLst/>
                        <a:latin typeface="Calibri"/>
                        <a:ea typeface="Calibri"/>
                        <a:cs typeface="Times New Roman"/>
                      </a:endParaRPr>
                    </a:p>
                    <a:p>
                      <a:pPr>
                        <a:spcAft>
                          <a:spcPts val="0"/>
                        </a:spcAft>
                      </a:pPr>
                      <a:r>
                        <a:rPr lang="en-GB" sz="600">
                          <a:effectLst/>
                          <a:latin typeface="Arial"/>
                          <a:ea typeface="Calibri"/>
                          <a:cs typeface="Times New Roman"/>
                        </a:rPr>
                        <a:t> </a:t>
                      </a:r>
                      <a:endParaRPr lang="en-GB" sz="700">
                        <a:effectLst/>
                        <a:latin typeface="Calibri"/>
                        <a:ea typeface="Calibri"/>
                        <a:cs typeface="Times New Roman"/>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97437">
                <a:tc>
                  <a:txBody>
                    <a:bodyPr/>
                    <a:lstStyle/>
                    <a:p>
                      <a:pPr>
                        <a:spcAft>
                          <a:spcPts val="0"/>
                        </a:spcAft>
                      </a:pPr>
                      <a:r>
                        <a:rPr lang="en-GB" sz="600">
                          <a:effectLst/>
                          <a:latin typeface="Arial"/>
                          <a:ea typeface="Calibri"/>
                          <a:cs typeface="Times New Roman"/>
                        </a:rPr>
                        <a:t>17.05</a:t>
                      </a:r>
                      <a:endParaRPr lang="en-GB" sz="700">
                        <a:effectLst/>
                        <a:latin typeface="Calibri"/>
                        <a:ea typeface="Calibri"/>
                        <a:cs typeface="Times New Roman"/>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600">
                          <a:effectLst/>
                          <a:latin typeface="Arial"/>
                          <a:ea typeface="Calibri"/>
                          <a:cs typeface="Times New Roman"/>
                        </a:rPr>
                        <a:t>Chief Executive’s video report</a:t>
                      </a:r>
                      <a:endParaRPr lang="en-GB" sz="700">
                        <a:effectLst/>
                        <a:latin typeface="Calibri"/>
                        <a:ea typeface="Calibri"/>
                        <a:cs typeface="Times New Roman"/>
                      </a:endParaRPr>
                    </a:p>
                    <a:p>
                      <a:pPr>
                        <a:spcAft>
                          <a:spcPts val="0"/>
                        </a:spcAft>
                      </a:pPr>
                      <a:r>
                        <a:rPr lang="en-GB" sz="600">
                          <a:effectLst/>
                          <a:latin typeface="Arial"/>
                          <a:ea typeface="Calibri"/>
                          <a:cs typeface="Times New Roman"/>
                        </a:rPr>
                        <a:t> </a:t>
                      </a:r>
                      <a:endParaRPr lang="en-GB" sz="700">
                        <a:effectLst/>
                        <a:latin typeface="Calibri"/>
                        <a:ea typeface="Calibri"/>
                        <a:cs typeface="Times New Roman"/>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600">
                          <a:effectLst/>
                          <a:latin typeface="Arial"/>
                          <a:ea typeface="Calibri"/>
                          <a:cs typeface="Times New Roman"/>
                        </a:rPr>
                        <a:t>Janelle Holmes, Chief Executive</a:t>
                      </a:r>
                      <a:endParaRPr lang="en-GB" sz="700">
                        <a:effectLst/>
                        <a:latin typeface="Calibri"/>
                        <a:ea typeface="Calibri"/>
                        <a:cs typeface="Times New Roman"/>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97437">
                <a:tc>
                  <a:txBody>
                    <a:bodyPr/>
                    <a:lstStyle/>
                    <a:p>
                      <a:pPr>
                        <a:spcAft>
                          <a:spcPts val="0"/>
                        </a:spcAft>
                      </a:pPr>
                      <a:r>
                        <a:rPr lang="en-GB" sz="600">
                          <a:effectLst/>
                          <a:latin typeface="Arial"/>
                          <a:ea typeface="Calibri"/>
                          <a:cs typeface="Times New Roman"/>
                        </a:rPr>
                        <a:t>17.10</a:t>
                      </a:r>
                      <a:endParaRPr lang="en-GB" sz="700">
                        <a:effectLst/>
                        <a:latin typeface="Calibri"/>
                        <a:ea typeface="Calibri"/>
                        <a:cs typeface="Times New Roman"/>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600">
                          <a:effectLst/>
                          <a:latin typeface="Arial"/>
                          <a:ea typeface="Calibri"/>
                          <a:cs typeface="Times New Roman"/>
                        </a:rPr>
                        <a:t>Lead governor video presentation</a:t>
                      </a:r>
                      <a:endParaRPr lang="en-GB" sz="700">
                        <a:effectLst/>
                        <a:latin typeface="Calibri"/>
                        <a:ea typeface="Calibri"/>
                        <a:cs typeface="Times New Roman"/>
                      </a:endParaRPr>
                    </a:p>
                    <a:p>
                      <a:pPr>
                        <a:spcAft>
                          <a:spcPts val="0"/>
                        </a:spcAft>
                      </a:pPr>
                      <a:r>
                        <a:rPr lang="en-GB" sz="600">
                          <a:effectLst/>
                          <a:latin typeface="Arial"/>
                          <a:ea typeface="Calibri"/>
                          <a:cs typeface="Times New Roman"/>
                        </a:rPr>
                        <a:t> </a:t>
                      </a:r>
                      <a:endParaRPr lang="en-GB" sz="700">
                        <a:effectLst/>
                        <a:latin typeface="Calibri"/>
                        <a:ea typeface="Calibri"/>
                        <a:cs typeface="Times New Roman"/>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600">
                          <a:effectLst/>
                          <a:latin typeface="Arial"/>
                          <a:ea typeface="Calibri"/>
                          <a:cs typeface="Times New Roman"/>
                        </a:rPr>
                        <a:t>Lead Governor, Angela Tindall</a:t>
                      </a:r>
                      <a:endParaRPr lang="en-GB" sz="700">
                        <a:effectLst/>
                        <a:latin typeface="Calibri"/>
                        <a:ea typeface="Calibri"/>
                        <a:cs typeface="Times New Roman"/>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97437">
                <a:tc gridSpan="3">
                  <a:txBody>
                    <a:bodyPr/>
                    <a:lstStyle/>
                    <a:p>
                      <a:pPr>
                        <a:spcAft>
                          <a:spcPts val="0"/>
                        </a:spcAft>
                      </a:pPr>
                      <a:r>
                        <a:rPr lang="en-GB" sz="600">
                          <a:effectLst/>
                          <a:latin typeface="Arial"/>
                          <a:ea typeface="Calibri"/>
                          <a:cs typeface="Times New Roman"/>
                        </a:rPr>
                        <a:t>Clinical and Corporate Services presentations</a:t>
                      </a:r>
                      <a:endParaRPr lang="en-GB" sz="700">
                        <a:effectLst/>
                        <a:latin typeface="Calibri"/>
                        <a:ea typeface="Calibri"/>
                        <a:cs typeface="Times New Roman"/>
                      </a:endParaRPr>
                    </a:p>
                    <a:p>
                      <a:pPr>
                        <a:spcAft>
                          <a:spcPts val="0"/>
                        </a:spcAft>
                      </a:pPr>
                      <a:r>
                        <a:rPr lang="en-GB" sz="600">
                          <a:effectLst/>
                          <a:latin typeface="Arial"/>
                          <a:ea typeface="Calibri"/>
                          <a:cs typeface="Times New Roman"/>
                        </a:rPr>
                        <a:t>(Introduced by Medical Director Dr Nikki Stevenson)</a:t>
                      </a:r>
                      <a:endParaRPr lang="en-GB" sz="700">
                        <a:effectLst/>
                        <a:latin typeface="Calibri"/>
                        <a:ea typeface="Calibri"/>
                        <a:cs typeface="Times New Roman"/>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4"/>
                  </a:ext>
                </a:extLst>
              </a:tr>
              <a:tr h="1480778">
                <a:tc>
                  <a:txBody>
                    <a:bodyPr/>
                    <a:lstStyle/>
                    <a:p>
                      <a:pPr>
                        <a:spcAft>
                          <a:spcPts val="0"/>
                        </a:spcAft>
                      </a:pPr>
                      <a:r>
                        <a:rPr lang="en-GB" sz="600">
                          <a:effectLst/>
                          <a:latin typeface="Arial"/>
                          <a:ea typeface="Calibri"/>
                          <a:cs typeface="Times New Roman"/>
                        </a:rPr>
                        <a:t>17.15</a:t>
                      </a:r>
                      <a:endParaRPr lang="en-GB" sz="700">
                        <a:effectLst/>
                        <a:latin typeface="Calibri"/>
                        <a:ea typeface="Calibri"/>
                        <a:cs typeface="Times New Roman"/>
                      </a:endParaRPr>
                    </a:p>
                    <a:p>
                      <a:pPr>
                        <a:spcAft>
                          <a:spcPts val="0"/>
                        </a:spcAft>
                      </a:pPr>
                      <a:r>
                        <a:rPr lang="en-GB" sz="600">
                          <a:effectLst/>
                          <a:latin typeface="Arial"/>
                          <a:ea typeface="Calibri"/>
                          <a:cs typeface="Times New Roman"/>
                        </a:rPr>
                        <a:t> </a:t>
                      </a:r>
                      <a:endParaRPr lang="en-GB" sz="700">
                        <a:effectLst/>
                        <a:latin typeface="Calibri"/>
                        <a:ea typeface="Calibri"/>
                        <a:cs typeface="Times New Roman"/>
                      </a:endParaRPr>
                    </a:p>
                    <a:p>
                      <a:pPr>
                        <a:spcAft>
                          <a:spcPts val="0"/>
                        </a:spcAft>
                      </a:pPr>
                      <a:r>
                        <a:rPr lang="en-GB" sz="600">
                          <a:effectLst/>
                          <a:latin typeface="Arial"/>
                          <a:ea typeface="Calibri"/>
                          <a:cs typeface="Times New Roman"/>
                        </a:rPr>
                        <a:t> </a:t>
                      </a:r>
                      <a:endParaRPr lang="en-GB" sz="700">
                        <a:effectLst/>
                        <a:latin typeface="Calibri"/>
                        <a:ea typeface="Calibri"/>
                        <a:cs typeface="Times New Roman"/>
                      </a:endParaRPr>
                    </a:p>
                    <a:p>
                      <a:pPr>
                        <a:spcAft>
                          <a:spcPts val="0"/>
                        </a:spcAft>
                      </a:pPr>
                      <a:r>
                        <a:rPr lang="en-GB" sz="600">
                          <a:effectLst/>
                          <a:latin typeface="Arial"/>
                          <a:ea typeface="Calibri"/>
                          <a:cs typeface="Times New Roman"/>
                        </a:rPr>
                        <a:t> </a:t>
                      </a:r>
                      <a:endParaRPr lang="en-GB" sz="700">
                        <a:effectLst/>
                        <a:latin typeface="Calibri"/>
                        <a:ea typeface="Calibri"/>
                        <a:cs typeface="Times New Roman"/>
                      </a:endParaRPr>
                    </a:p>
                    <a:p>
                      <a:pPr>
                        <a:spcAft>
                          <a:spcPts val="0"/>
                        </a:spcAft>
                      </a:pPr>
                      <a:r>
                        <a:rPr lang="en-GB" sz="600">
                          <a:effectLst/>
                          <a:latin typeface="Arial"/>
                          <a:ea typeface="Calibri"/>
                          <a:cs typeface="Times New Roman"/>
                        </a:rPr>
                        <a:t> </a:t>
                      </a:r>
                      <a:endParaRPr lang="en-GB" sz="700">
                        <a:effectLst/>
                        <a:latin typeface="Calibri"/>
                        <a:ea typeface="Calibri"/>
                        <a:cs typeface="Times New Roman"/>
                      </a:endParaRPr>
                    </a:p>
                    <a:p>
                      <a:pPr>
                        <a:spcAft>
                          <a:spcPts val="0"/>
                        </a:spcAft>
                      </a:pPr>
                      <a:r>
                        <a:rPr lang="en-GB" sz="600">
                          <a:effectLst/>
                          <a:latin typeface="Arial"/>
                          <a:ea typeface="Calibri"/>
                          <a:cs typeface="Times New Roman"/>
                        </a:rPr>
                        <a:t> </a:t>
                      </a:r>
                      <a:endParaRPr lang="en-GB" sz="700">
                        <a:effectLst/>
                        <a:latin typeface="Calibri"/>
                        <a:ea typeface="Calibri"/>
                        <a:cs typeface="Times New Roman"/>
                      </a:endParaRPr>
                    </a:p>
                    <a:p>
                      <a:pPr>
                        <a:spcAft>
                          <a:spcPts val="0"/>
                        </a:spcAft>
                      </a:pPr>
                      <a:r>
                        <a:rPr lang="en-GB" sz="600">
                          <a:effectLst/>
                          <a:latin typeface="Arial"/>
                          <a:ea typeface="Calibri"/>
                          <a:cs typeface="Times New Roman"/>
                        </a:rPr>
                        <a:t> </a:t>
                      </a:r>
                      <a:endParaRPr lang="en-GB" sz="700">
                        <a:effectLst/>
                        <a:latin typeface="Calibri"/>
                        <a:ea typeface="Calibri"/>
                        <a:cs typeface="Times New Roman"/>
                      </a:endParaRPr>
                    </a:p>
                    <a:p>
                      <a:pPr>
                        <a:spcAft>
                          <a:spcPts val="0"/>
                        </a:spcAft>
                      </a:pPr>
                      <a:r>
                        <a:rPr lang="en-GB" sz="600">
                          <a:effectLst/>
                          <a:latin typeface="Arial"/>
                          <a:ea typeface="Calibri"/>
                          <a:cs typeface="Times New Roman"/>
                        </a:rPr>
                        <a:t>17.30</a:t>
                      </a:r>
                      <a:endParaRPr lang="en-GB" sz="700">
                        <a:effectLst/>
                        <a:latin typeface="Calibri"/>
                        <a:ea typeface="Calibri"/>
                        <a:cs typeface="Times New Roman"/>
                      </a:endParaRPr>
                    </a:p>
                    <a:p>
                      <a:pPr>
                        <a:spcAft>
                          <a:spcPts val="0"/>
                        </a:spcAft>
                      </a:pPr>
                      <a:r>
                        <a:rPr lang="en-GB" sz="600">
                          <a:effectLst/>
                          <a:latin typeface="Arial"/>
                          <a:ea typeface="Calibri"/>
                          <a:cs typeface="Times New Roman"/>
                        </a:rPr>
                        <a:t> </a:t>
                      </a:r>
                      <a:endParaRPr lang="en-GB" sz="700">
                        <a:effectLst/>
                        <a:latin typeface="Calibri"/>
                        <a:ea typeface="Calibri"/>
                        <a:cs typeface="Times New Roman"/>
                      </a:endParaRPr>
                    </a:p>
                    <a:p>
                      <a:pPr>
                        <a:spcAft>
                          <a:spcPts val="0"/>
                        </a:spcAft>
                      </a:pPr>
                      <a:r>
                        <a:rPr lang="en-GB" sz="600">
                          <a:effectLst/>
                          <a:latin typeface="Arial"/>
                          <a:ea typeface="Calibri"/>
                          <a:cs typeface="Times New Roman"/>
                        </a:rPr>
                        <a:t> </a:t>
                      </a:r>
                      <a:endParaRPr lang="en-GB" sz="700">
                        <a:effectLst/>
                        <a:latin typeface="Calibri"/>
                        <a:ea typeface="Calibri"/>
                        <a:cs typeface="Times New Roman"/>
                      </a:endParaRPr>
                    </a:p>
                    <a:p>
                      <a:pPr>
                        <a:spcAft>
                          <a:spcPts val="0"/>
                        </a:spcAft>
                      </a:pPr>
                      <a:r>
                        <a:rPr lang="en-GB" sz="600">
                          <a:effectLst/>
                          <a:latin typeface="Arial"/>
                          <a:ea typeface="Calibri"/>
                          <a:cs typeface="Times New Roman"/>
                        </a:rPr>
                        <a:t> </a:t>
                      </a:r>
                      <a:endParaRPr lang="en-GB" sz="700">
                        <a:effectLst/>
                        <a:latin typeface="Calibri"/>
                        <a:ea typeface="Calibri"/>
                        <a:cs typeface="Times New Roman"/>
                      </a:endParaRPr>
                    </a:p>
                    <a:p>
                      <a:pPr>
                        <a:spcAft>
                          <a:spcPts val="0"/>
                        </a:spcAft>
                      </a:pPr>
                      <a:r>
                        <a:rPr lang="en-GB" sz="600">
                          <a:effectLst/>
                          <a:latin typeface="Arial"/>
                          <a:ea typeface="Calibri"/>
                          <a:cs typeface="Times New Roman"/>
                        </a:rPr>
                        <a:t>17.45</a:t>
                      </a:r>
                      <a:endParaRPr lang="en-GB" sz="700">
                        <a:effectLst/>
                        <a:latin typeface="Calibri"/>
                        <a:ea typeface="Calibri"/>
                        <a:cs typeface="Times New Roman"/>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600">
                          <a:effectLst/>
                          <a:latin typeface="Arial"/>
                          <a:ea typeface="Calibri"/>
                          <a:cs typeface="Times New Roman"/>
                        </a:rPr>
                        <a:t>Respiratory Consultant</a:t>
                      </a:r>
                      <a:endParaRPr lang="en-GB" sz="700">
                        <a:effectLst/>
                        <a:latin typeface="Calibri"/>
                        <a:ea typeface="Calibri"/>
                        <a:cs typeface="Times New Roman"/>
                      </a:endParaRPr>
                    </a:p>
                    <a:p>
                      <a:pPr>
                        <a:spcAft>
                          <a:spcPts val="0"/>
                        </a:spcAft>
                      </a:pPr>
                      <a:r>
                        <a:rPr lang="en-GB" sz="600">
                          <a:effectLst/>
                          <a:latin typeface="Arial"/>
                          <a:ea typeface="Calibri"/>
                          <a:cs typeface="Times New Roman"/>
                        </a:rPr>
                        <a:t> </a:t>
                      </a:r>
                      <a:endParaRPr lang="en-GB" sz="700">
                        <a:effectLst/>
                        <a:latin typeface="Calibri"/>
                        <a:ea typeface="Calibri"/>
                        <a:cs typeface="Times New Roman"/>
                      </a:endParaRPr>
                    </a:p>
                    <a:p>
                      <a:pPr>
                        <a:spcAft>
                          <a:spcPts val="0"/>
                        </a:spcAft>
                      </a:pPr>
                      <a:r>
                        <a:rPr lang="en-GB" sz="600">
                          <a:effectLst/>
                          <a:latin typeface="Arial"/>
                          <a:ea typeface="Calibri"/>
                          <a:cs typeface="Times New Roman"/>
                        </a:rPr>
                        <a:t> </a:t>
                      </a:r>
                      <a:endParaRPr lang="en-GB" sz="700">
                        <a:effectLst/>
                        <a:latin typeface="Calibri"/>
                        <a:ea typeface="Calibri"/>
                        <a:cs typeface="Times New Roman"/>
                      </a:endParaRPr>
                    </a:p>
                    <a:p>
                      <a:pPr>
                        <a:spcAft>
                          <a:spcPts val="0"/>
                        </a:spcAft>
                      </a:pPr>
                      <a:r>
                        <a:rPr lang="en-GB" sz="600">
                          <a:effectLst/>
                          <a:latin typeface="Arial"/>
                          <a:ea typeface="Calibri"/>
                          <a:cs typeface="Times New Roman"/>
                        </a:rPr>
                        <a:t> </a:t>
                      </a:r>
                      <a:endParaRPr lang="en-GB" sz="700">
                        <a:effectLst/>
                        <a:latin typeface="Calibri"/>
                        <a:ea typeface="Calibri"/>
                        <a:cs typeface="Times New Roman"/>
                      </a:endParaRPr>
                    </a:p>
                    <a:p>
                      <a:pPr>
                        <a:spcAft>
                          <a:spcPts val="0"/>
                        </a:spcAft>
                      </a:pPr>
                      <a:r>
                        <a:rPr lang="en-GB" sz="600">
                          <a:effectLst/>
                          <a:latin typeface="Arial"/>
                          <a:ea typeface="Calibri"/>
                          <a:cs typeface="Times New Roman"/>
                        </a:rPr>
                        <a:t> </a:t>
                      </a:r>
                      <a:endParaRPr lang="en-GB" sz="700">
                        <a:effectLst/>
                        <a:latin typeface="Calibri"/>
                        <a:ea typeface="Calibri"/>
                        <a:cs typeface="Times New Roman"/>
                      </a:endParaRPr>
                    </a:p>
                    <a:p>
                      <a:pPr>
                        <a:spcAft>
                          <a:spcPts val="0"/>
                        </a:spcAft>
                      </a:pPr>
                      <a:r>
                        <a:rPr lang="en-GB" sz="600">
                          <a:effectLst/>
                          <a:latin typeface="Arial"/>
                          <a:ea typeface="Calibri"/>
                          <a:cs typeface="Times New Roman"/>
                        </a:rPr>
                        <a:t> </a:t>
                      </a:r>
                      <a:endParaRPr lang="en-GB" sz="700">
                        <a:effectLst/>
                        <a:latin typeface="Calibri"/>
                        <a:ea typeface="Calibri"/>
                        <a:cs typeface="Times New Roman"/>
                      </a:endParaRPr>
                    </a:p>
                    <a:p>
                      <a:pPr>
                        <a:spcAft>
                          <a:spcPts val="0"/>
                        </a:spcAft>
                      </a:pPr>
                      <a:r>
                        <a:rPr lang="en-GB" sz="600">
                          <a:effectLst/>
                          <a:latin typeface="Arial"/>
                          <a:ea typeface="Calibri"/>
                          <a:cs typeface="Times New Roman"/>
                        </a:rPr>
                        <a:t> </a:t>
                      </a:r>
                      <a:endParaRPr lang="en-GB" sz="700">
                        <a:effectLst/>
                        <a:latin typeface="Calibri"/>
                        <a:ea typeface="Calibri"/>
                        <a:cs typeface="Times New Roman"/>
                      </a:endParaRPr>
                    </a:p>
                    <a:p>
                      <a:pPr>
                        <a:spcAft>
                          <a:spcPts val="0"/>
                        </a:spcAft>
                      </a:pPr>
                      <a:r>
                        <a:rPr lang="en-GB" sz="600">
                          <a:effectLst/>
                          <a:latin typeface="Arial"/>
                          <a:ea typeface="Calibri"/>
                          <a:cs typeface="Times New Roman"/>
                        </a:rPr>
                        <a:t>Palliative Care Team</a:t>
                      </a:r>
                      <a:endParaRPr lang="en-GB" sz="700">
                        <a:effectLst/>
                        <a:latin typeface="Calibri"/>
                        <a:ea typeface="Calibri"/>
                        <a:cs typeface="Times New Roman"/>
                      </a:endParaRPr>
                    </a:p>
                    <a:p>
                      <a:pPr>
                        <a:spcAft>
                          <a:spcPts val="0"/>
                        </a:spcAft>
                      </a:pPr>
                      <a:r>
                        <a:rPr lang="en-GB" sz="600">
                          <a:effectLst/>
                          <a:latin typeface="Arial"/>
                          <a:ea typeface="Calibri"/>
                          <a:cs typeface="Times New Roman"/>
                        </a:rPr>
                        <a:t> </a:t>
                      </a:r>
                      <a:endParaRPr lang="en-GB" sz="700">
                        <a:effectLst/>
                        <a:latin typeface="Calibri"/>
                        <a:ea typeface="Calibri"/>
                        <a:cs typeface="Times New Roman"/>
                      </a:endParaRPr>
                    </a:p>
                    <a:p>
                      <a:pPr>
                        <a:spcAft>
                          <a:spcPts val="0"/>
                        </a:spcAft>
                      </a:pPr>
                      <a:r>
                        <a:rPr lang="en-GB" sz="600">
                          <a:effectLst/>
                          <a:latin typeface="Arial"/>
                          <a:ea typeface="Calibri"/>
                          <a:cs typeface="Times New Roman"/>
                        </a:rPr>
                        <a:t> </a:t>
                      </a:r>
                      <a:endParaRPr lang="en-GB" sz="700">
                        <a:effectLst/>
                        <a:latin typeface="Calibri"/>
                        <a:ea typeface="Calibri"/>
                        <a:cs typeface="Times New Roman"/>
                      </a:endParaRPr>
                    </a:p>
                    <a:p>
                      <a:pPr>
                        <a:spcAft>
                          <a:spcPts val="0"/>
                        </a:spcAft>
                      </a:pPr>
                      <a:r>
                        <a:rPr lang="en-GB" sz="600">
                          <a:effectLst/>
                          <a:latin typeface="Arial"/>
                          <a:ea typeface="Calibri"/>
                          <a:cs typeface="Times New Roman"/>
                        </a:rPr>
                        <a:t> </a:t>
                      </a:r>
                      <a:endParaRPr lang="en-GB" sz="700">
                        <a:effectLst/>
                        <a:latin typeface="Calibri"/>
                        <a:ea typeface="Calibri"/>
                        <a:cs typeface="Times New Roman"/>
                      </a:endParaRPr>
                    </a:p>
                    <a:p>
                      <a:pPr>
                        <a:spcAft>
                          <a:spcPts val="0"/>
                        </a:spcAft>
                      </a:pPr>
                      <a:r>
                        <a:rPr lang="en-GB" sz="600">
                          <a:effectLst/>
                          <a:latin typeface="Arial"/>
                          <a:ea typeface="Calibri"/>
                          <a:cs typeface="Times New Roman"/>
                        </a:rPr>
                        <a:t>Capital developments and estates investments</a:t>
                      </a:r>
                      <a:endParaRPr lang="en-GB" sz="700">
                        <a:effectLst/>
                        <a:latin typeface="Calibri"/>
                        <a:ea typeface="Calibri"/>
                        <a:cs typeface="Times New Roman"/>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600">
                          <a:effectLst/>
                          <a:latin typeface="Arial"/>
                          <a:ea typeface="Calibri"/>
                          <a:cs typeface="Times New Roman"/>
                        </a:rPr>
                        <a:t>Respiratory Consultant and Interim Clinical Lead for Respiratory Medicine,</a:t>
                      </a:r>
                      <a:endParaRPr lang="en-GB" sz="700">
                        <a:effectLst/>
                        <a:latin typeface="Calibri"/>
                        <a:ea typeface="Calibri"/>
                        <a:cs typeface="Times New Roman"/>
                      </a:endParaRPr>
                    </a:p>
                    <a:p>
                      <a:pPr>
                        <a:spcAft>
                          <a:spcPts val="0"/>
                        </a:spcAft>
                      </a:pPr>
                      <a:r>
                        <a:rPr lang="en-GB" sz="600">
                          <a:effectLst/>
                          <a:latin typeface="Arial"/>
                          <a:ea typeface="Calibri"/>
                          <a:cs typeface="Times New Roman"/>
                        </a:rPr>
                        <a:t>Dr Dave Tarpey </a:t>
                      </a:r>
                      <a:endParaRPr lang="en-GB" sz="700">
                        <a:effectLst/>
                        <a:latin typeface="Calibri"/>
                        <a:ea typeface="Calibri"/>
                        <a:cs typeface="Times New Roman"/>
                      </a:endParaRPr>
                    </a:p>
                    <a:p>
                      <a:pPr>
                        <a:spcAft>
                          <a:spcPts val="0"/>
                        </a:spcAft>
                      </a:pPr>
                      <a:r>
                        <a:rPr lang="en-GB" sz="600">
                          <a:effectLst/>
                          <a:latin typeface="Arial"/>
                          <a:ea typeface="Calibri"/>
                          <a:cs typeface="Times New Roman"/>
                        </a:rPr>
                        <a:t> </a:t>
                      </a:r>
                      <a:endParaRPr lang="en-GB" sz="700">
                        <a:effectLst/>
                        <a:latin typeface="Calibri"/>
                        <a:ea typeface="Calibri"/>
                        <a:cs typeface="Times New Roman"/>
                      </a:endParaRPr>
                    </a:p>
                    <a:p>
                      <a:pPr>
                        <a:spcAft>
                          <a:spcPts val="0"/>
                        </a:spcAft>
                      </a:pPr>
                      <a:r>
                        <a:rPr lang="en-GB" sz="600">
                          <a:effectLst/>
                          <a:latin typeface="Arial"/>
                          <a:ea typeface="Calibri"/>
                          <a:cs typeface="Times New Roman"/>
                        </a:rPr>
                        <a:t> </a:t>
                      </a:r>
                      <a:endParaRPr lang="en-GB" sz="700">
                        <a:effectLst/>
                        <a:latin typeface="Calibri"/>
                        <a:ea typeface="Calibri"/>
                        <a:cs typeface="Times New Roman"/>
                      </a:endParaRPr>
                    </a:p>
                    <a:p>
                      <a:pPr>
                        <a:spcAft>
                          <a:spcPts val="0"/>
                        </a:spcAft>
                      </a:pPr>
                      <a:r>
                        <a:rPr lang="en-GB" sz="600">
                          <a:effectLst/>
                          <a:latin typeface="Arial"/>
                          <a:ea typeface="Calibri"/>
                          <a:cs typeface="Times New Roman"/>
                        </a:rPr>
                        <a:t>Consultant, Dr Richard Latten</a:t>
                      </a:r>
                      <a:endParaRPr lang="en-GB" sz="700">
                        <a:effectLst/>
                        <a:latin typeface="Calibri"/>
                        <a:ea typeface="Calibri"/>
                        <a:cs typeface="Times New Roman"/>
                      </a:endParaRPr>
                    </a:p>
                    <a:p>
                      <a:pPr>
                        <a:spcAft>
                          <a:spcPts val="0"/>
                        </a:spcAft>
                      </a:pPr>
                      <a:r>
                        <a:rPr lang="en-GB" sz="600">
                          <a:effectLst/>
                          <a:latin typeface="Arial"/>
                          <a:ea typeface="Calibri"/>
                          <a:cs typeface="Times New Roman"/>
                        </a:rPr>
                        <a:t> </a:t>
                      </a:r>
                      <a:endParaRPr lang="en-GB" sz="700">
                        <a:effectLst/>
                        <a:latin typeface="Calibri"/>
                        <a:ea typeface="Calibri"/>
                        <a:cs typeface="Times New Roman"/>
                      </a:endParaRPr>
                    </a:p>
                    <a:p>
                      <a:pPr>
                        <a:spcAft>
                          <a:spcPts val="0"/>
                        </a:spcAft>
                      </a:pPr>
                      <a:r>
                        <a:rPr lang="en-GB" sz="600">
                          <a:effectLst/>
                          <a:latin typeface="Arial"/>
                          <a:ea typeface="Calibri"/>
                          <a:cs typeface="Times New Roman"/>
                        </a:rPr>
                        <a:t> </a:t>
                      </a:r>
                      <a:endParaRPr lang="en-GB" sz="700">
                        <a:effectLst/>
                        <a:latin typeface="Calibri"/>
                        <a:ea typeface="Calibri"/>
                        <a:cs typeface="Times New Roman"/>
                      </a:endParaRPr>
                    </a:p>
                    <a:p>
                      <a:pPr>
                        <a:spcAft>
                          <a:spcPts val="0"/>
                        </a:spcAft>
                      </a:pPr>
                      <a:r>
                        <a:rPr lang="en-GB" sz="600">
                          <a:effectLst/>
                          <a:latin typeface="Arial"/>
                          <a:ea typeface="Calibri"/>
                          <a:cs typeface="Times New Roman"/>
                        </a:rPr>
                        <a:t>Matthew Swanborough,Director of Strategy and Partnerships</a:t>
                      </a:r>
                      <a:endParaRPr lang="en-GB" sz="700">
                        <a:effectLst/>
                        <a:latin typeface="Calibri"/>
                        <a:ea typeface="Calibri"/>
                        <a:cs typeface="Times New Roman"/>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98718">
                <a:tc gridSpan="3">
                  <a:txBody>
                    <a:bodyPr/>
                    <a:lstStyle/>
                    <a:p>
                      <a:pPr>
                        <a:spcAft>
                          <a:spcPts val="0"/>
                        </a:spcAft>
                      </a:pPr>
                      <a:r>
                        <a:rPr lang="en-GB" sz="600">
                          <a:effectLst/>
                          <a:latin typeface="Arial"/>
                          <a:ea typeface="Calibri"/>
                          <a:cs typeface="Times New Roman"/>
                        </a:rPr>
                        <a:t>2020/21 Financial review and financial governance</a:t>
                      </a:r>
                      <a:endParaRPr lang="en-GB" sz="700">
                        <a:effectLst/>
                        <a:latin typeface="Calibri"/>
                        <a:ea typeface="Calibri"/>
                        <a:cs typeface="Times New Roman"/>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6"/>
                  </a:ext>
                </a:extLst>
              </a:tr>
              <a:tr h="197437">
                <a:tc>
                  <a:txBody>
                    <a:bodyPr/>
                    <a:lstStyle/>
                    <a:p>
                      <a:pPr>
                        <a:spcAft>
                          <a:spcPts val="0"/>
                        </a:spcAft>
                      </a:pPr>
                      <a:r>
                        <a:rPr lang="en-GB" sz="600">
                          <a:effectLst/>
                          <a:latin typeface="Arial"/>
                          <a:ea typeface="Calibri"/>
                          <a:cs typeface="Times New Roman"/>
                        </a:rPr>
                        <a:t>18.00</a:t>
                      </a:r>
                      <a:endParaRPr lang="en-GB" sz="700">
                        <a:effectLst/>
                        <a:latin typeface="Calibri"/>
                        <a:ea typeface="Calibri"/>
                        <a:cs typeface="Times New Roman"/>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600">
                          <a:effectLst/>
                          <a:latin typeface="Arial"/>
                          <a:ea typeface="Calibri"/>
                          <a:cs typeface="Times New Roman"/>
                        </a:rPr>
                        <a:t>2020/21 Financial review </a:t>
                      </a:r>
                      <a:endParaRPr lang="en-GB" sz="700">
                        <a:effectLst/>
                        <a:latin typeface="Calibri"/>
                        <a:ea typeface="Calibri"/>
                        <a:cs typeface="Times New Roman"/>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600">
                          <a:effectLst/>
                          <a:latin typeface="Arial"/>
                          <a:ea typeface="Calibri"/>
                          <a:cs typeface="Times New Roman"/>
                        </a:rPr>
                        <a:t>Claire Wilson, </a:t>
                      </a:r>
                      <a:endParaRPr lang="en-GB" sz="700">
                        <a:effectLst/>
                        <a:latin typeface="Calibri"/>
                        <a:ea typeface="Calibri"/>
                        <a:cs typeface="Times New Roman"/>
                      </a:endParaRPr>
                    </a:p>
                    <a:p>
                      <a:pPr>
                        <a:spcAft>
                          <a:spcPts val="0"/>
                        </a:spcAft>
                      </a:pPr>
                      <a:r>
                        <a:rPr lang="en-GB" sz="600">
                          <a:effectLst/>
                          <a:latin typeface="Arial"/>
                          <a:ea typeface="Calibri"/>
                          <a:cs typeface="Times New Roman"/>
                        </a:rPr>
                        <a:t>Chief Finance Officer</a:t>
                      </a:r>
                      <a:endParaRPr lang="en-GB" sz="700">
                        <a:effectLst/>
                        <a:latin typeface="Calibri"/>
                        <a:ea typeface="Calibri"/>
                        <a:cs typeface="Times New Roman"/>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97437">
                <a:tc>
                  <a:txBody>
                    <a:bodyPr/>
                    <a:lstStyle/>
                    <a:p>
                      <a:pPr>
                        <a:spcAft>
                          <a:spcPts val="0"/>
                        </a:spcAft>
                      </a:pPr>
                      <a:r>
                        <a:rPr lang="en-GB" sz="600">
                          <a:effectLst/>
                          <a:latin typeface="Arial"/>
                          <a:ea typeface="Calibri"/>
                          <a:cs typeface="Times New Roman"/>
                        </a:rPr>
                        <a:t>18.10</a:t>
                      </a:r>
                      <a:endParaRPr lang="en-GB" sz="700">
                        <a:effectLst/>
                        <a:latin typeface="Calibri"/>
                        <a:ea typeface="Calibri"/>
                        <a:cs typeface="Times New Roman"/>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600">
                          <a:effectLst/>
                          <a:latin typeface="Arial"/>
                          <a:ea typeface="Calibri"/>
                          <a:cs typeface="Times New Roman"/>
                        </a:rPr>
                        <a:t>2020/21 Auditor's Report</a:t>
                      </a:r>
                      <a:endParaRPr lang="en-GB" sz="700">
                        <a:effectLst/>
                        <a:latin typeface="Calibri"/>
                        <a:ea typeface="Calibri"/>
                        <a:cs typeface="Times New Roman"/>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600">
                          <a:effectLst/>
                          <a:latin typeface="Arial"/>
                          <a:ea typeface="Calibri"/>
                          <a:cs typeface="Times New Roman"/>
                        </a:rPr>
                        <a:t>Chris Brown, Partner Azets</a:t>
                      </a:r>
                      <a:endParaRPr lang="en-GB" sz="700">
                        <a:effectLst/>
                        <a:latin typeface="Calibri"/>
                        <a:ea typeface="Calibri"/>
                        <a:cs typeface="Times New Roman"/>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97437">
                <a:tc>
                  <a:txBody>
                    <a:bodyPr/>
                    <a:lstStyle/>
                    <a:p>
                      <a:pPr>
                        <a:spcAft>
                          <a:spcPts val="0"/>
                        </a:spcAft>
                      </a:pPr>
                      <a:r>
                        <a:rPr lang="en-GB" sz="600">
                          <a:effectLst/>
                          <a:latin typeface="Arial"/>
                          <a:ea typeface="Calibri"/>
                          <a:cs typeface="Times New Roman"/>
                        </a:rPr>
                        <a:t>18.25</a:t>
                      </a:r>
                      <a:endParaRPr lang="en-GB" sz="700">
                        <a:effectLst/>
                        <a:latin typeface="Calibri"/>
                        <a:ea typeface="Calibri"/>
                        <a:cs typeface="Times New Roman"/>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600">
                          <a:effectLst/>
                          <a:latin typeface="Arial"/>
                          <a:ea typeface="Calibri"/>
                          <a:cs typeface="Times New Roman"/>
                        </a:rPr>
                        <a:t>Questions from the public</a:t>
                      </a:r>
                      <a:endParaRPr lang="en-GB" sz="700">
                        <a:effectLst/>
                        <a:latin typeface="Calibri"/>
                        <a:ea typeface="Calibri"/>
                        <a:cs typeface="Times New Roman"/>
                      </a:endParaRPr>
                    </a:p>
                    <a:p>
                      <a:pPr>
                        <a:spcAft>
                          <a:spcPts val="0"/>
                        </a:spcAft>
                      </a:pPr>
                      <a:r>
                        <a:rPr lang="en-GB" sz="600">
                          <a:effectLst/>
                          <a:latin typeface="Arial"/>
                          <a:ea typeface="Calibri"/>
                          <a:cs typeface="Times New Roman"/>
                        </a:rPr>
                        <a:t> </a:t>
                      </a:r>
                      <a:endParaRPr lang="en-GB" sz="700">
                        <a:effectLst/>
                        <a:latin typeface="Calibri"/>
                        <a:ea typeface="Calibri"/>
                        <a:cs typeface="Times New Roman"/>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600">
                          <a:effectLst/>
                          <a:latin typeface="Arial"/>
                          <a:ea typeface="Calibri"/>
                          <a:cs typeface="Times New Roman"/>
                        </a:rPr>
                        <a:t>Sir David Henshaw, Board Chair</a:t>
                      </a:r>
                      <a:endParaRPr lang="en-GB" sz="700">
                        <a:effectLst/>
                        <a:latin typeface="Calibri"/>
                        <a:ea typeface="Calibri"/>
                        <a:cs typeface="Times New Roman"/>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478364">
                <a:tc>
                  <a:txBody>
                    <a:bodyPr/>
                    <a:lstStyle/>
                    <a:p>
                      <a:pPr>
                        <a:spcAft>
                          <a:spcPts val="0"/>
                        </a:spcAft>
                      </a:pPr>
                      <a:r>
                        <a:rPr lang="en-GB" sz="600">
                          <a:effectLst/>
                          <a:latin typeface="Arial"/>
                          <a:ea typeface="Calibri"/>
                          <a:cs typeface="Times New Roman"/>
                        </a:rPr>
                        <a:t>18.30</a:t>
                      </a:r>
                      <a:endParaRPr lang="en-GB" sz="700">
                        <a:effectLst/>
                        <a:latin typeface="Calibri"/>
                        <a:ea typeface="Calibri"/>
                        <a:cs typeface="Times New Roman"/>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600">
                          <a:effectLst/>
                          <a:latin typeface="Arial"/>
                          <a:ea typeface="Calibri"/>
                          <a:cs typeface="Times New Roman"/>
                        </a:rPr>
                        <a:t>Close of meeting</a:t>
                      </a:r>
                      <a:endParaRPr lang="en-GB" sz="700">
                        <a:effectLst/>
                        <a:latin typeface="Calibri"/>
                        <a:ea typeface="Calibri"/>
                        <a:cs typeface="Times New Roman"/>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600" dirty="0">
                          <a:effectLst/>
                          <a:latin typeface="Arial"/>
                          <a:ea typeface="Calibri"/>
                          <a:cs typeface="Times New Roman"/>
                        </a:rPr>
                        <a:t>Sir David Henshaw, Board Chairman</a:t>
                      </a:r>
                      <a:endParaRPr lang="en-GB" sz="700" dirty="0">
                        <a:effectLst/>
                        <a:latin typeface="Calibri"/>
                        <a:ea typeface="Calibri"/>
                        <a:cs typeface="Times New Roman"/>
                      </a:endParaRPr>
                    </a:p>
                  </a:txBody>
                  <a:tcPr marL="39252" marR="392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401744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995" y="183228"/>
            <a:ext cx="7886700" cy="994172"/>
          </a:xfrm>
        </p:spPr>
        <p:txBody>
          <a:bodyPr/>
          <a:lstStyle/>
          <a:p>
            <a:r>
              <a:rPr lang="en-GB" sz="3200" dirty="0">
                <a:solidFill>
                  <a:schemeClr val="accent1"/>
                </a:solidFill>
                <a:latin typeface="Arial" panose="020B0604020202020204" pitchFamily="34" charset="0"/>
                <a:cs typeface="Arial" panose="020B0604020202020204" pitchFamily="34" charset="0"/>
              </a:rPr>
              <a:t>The last 12 months:</a:t>
            </a:r>
            <a:br>
              <a:rPr lang="en-GB" dirty="0">
                <a:solidFill>
                  <a:schemeClr val="accent1"/>
                </a:solidFill>
                <a:latin typeface="Arial" panose="020B0604020202020204" pitchFamily="34" charset="0"/>
                <a:cs typeface="Arial" panose="020B0604020202020204" pitchFamily="34" charset="0"/>
              </a:rPr>
            </a:br>
            <a:r>
              <a:rPr lang="en-GB" dirty="0">
                <a:solidFill>
                  <a:schemeClr val="accent1"/>
                </a:solidFill>
                <a:latin typeface="Arial" panose="020B0604020202020204" pitchFamily="34" charset="0"/>
                <a:cs typeface="Arial" panose="020B0604020202020204" pitchFamily="34" charset="0"/>
              </a:rPr>
              <a:t>Supporting our patients &amp; their families</a:t>
            </a:r>
          </a:p>
        </p:txBody>
      </p:sp>
      <p:pic>
        <p:nvPicPr>
          <p:cNvPr id="10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837465" y="1728661"/>
            <a:ext cx="3188484" cy="2139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8"/>
          <p:cNvSpPr txBox="1">
            <a:spLocks noGrp="1"/>
          </p:cNvSpPr>
          <p:nvPr>
            <p:ph sz="half" idx="2"/>
          </p:nvPr>
        </p:nvSpPr>
        <p:spPr>
          <a:xfrm>
            <a:off x="4530296" y="1728661"/>
            <a:ext cx="3886200" cy="3263504"/>
          </a:xfrm>
          <a:prstGeom prst="rect">
            <a:avLst/>
          </a:prstGeom>
          <a:noFill/>
        </p:spPr>
        <p:txBody>
          <a:bodyPr wrap="square" rtlCol="0">
            <a:spAutoFit/>
          </a:bodyPr>
          <a:lstStyle/>
          <a:p>
            <a:pPr marL="285750" indent="-285750">
              <a:buFont typeface="Arial" panose="020B0604020202020204" pitchFamily="34" charset="0"/>
              <a:buChar char="•"/>
            </a:pPr>
            <a:r>
              <a:rPr lang="en-GB" sz="2000" dirty="0">
                <a:solidFill>
                  <a:schemeClr val="accent1"/>
                </a:solidFill>
                <a:latin typeface="Arial" panose="020B0604020202020204" pitchFamily="34" charset="0"/>
                <a:cs typeface="Arial" panose="020B0604020202020204" pitchFamily="34" charset="0"/>
              </a:rPr>
              <a:t>Service adaptation to clinical need</a:t>
            </a:r>
          </a:p>
          <a:p>
            <a:pPr marL="285750" indent="-285750">
              <a:buFont typeface="Arial" panose="020B0604020202020204" pitchFamily="34" charset="0"/>
              <a:buChar char="•"/>
            </a:pPr>
            <a:r>
              <a:rPr lang="en-GB" sz="2000" dirty="0">
                <a:solidFill>
                  <a:schemeClr val="accent1"/>
                </a:solidFill>
                <a:latin typeface="Arial" panose="020B0604020202020204" pitchFamily="34" charset="0"/>
                <a:cs typeface="Arial" panose="020B0604020202020204" pitchFamily="34" charset="0"/>
              </a:rPr>
              <a:t>Different ways of working</a:t>
            </a:r>
          </a:p>
          <a:p>
            <a:pPr marL="285750" indent="-285750">
              <a:buFont typeface="Arial" panose="020B0604020202020204" pitchFamily="34" charset="0"/>
              <a:buChar char="•"/>
            </a:pPr>
            <a:r>
              <a:rPr lang="en-GB" sz="2000" dirty="0">
                <a:solidFill>
                  <a:schemeClr val="accent1"/>
                </a:solidFill>
                <a:latin typeface="Arial" panose="020B0604020202020204" pitchFamily="34" charset="0"/>
                <a:cs typeface="Arial" panose="020B0604020202020204" pitchFamily="34" charset="0"/>
              </a:rPr>
              <a:t>Communication focus</a:t>
            </a:r>
          </a:p>
          <a:p>
            <a:pPr marL="285750" indent="-285750">
              <a:buFont typeface="Arial" panose="020B0604020202020204" pitchFamily="34" charset="0"/>
              <a:buChar char="•"/>
            </a:pPr>
            <a:r>
              <a:rPr lang="en-GB" sz="2000" dirty="0">
                <a:solidFill>
                  <a:schemeClr val="accent1"/>
                </a:solidFill>
                <a:latin typeface="Arial" panose="020B0604020202020204" pitchFamily="34" charset="0"/>
                <a:cs typeface="Arial" panose="020B0604020202020204" pitchFamily="34" charset="0"/>
              </a:rPr>
              <a:t>Complexity of direct &amp; indirect pandemic effect</a:t>
            </a:r>
          </a:p>
        </p:txBody>
      </p:sp>
    </p:spTree>
    <p:extLst>
      <p:ext uri="{BB962C8B-B14F-4D97-AF65-F5344CB8AC3E}">
        <p14:creationId xmlns:p14="http://schemas.microsoft.com/office/powerpoint/2010/main" val="15497050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181" y="164497"/>
            <a:ext cx="7886700" cy="994172"/>
          </a:xfrm>
        </p:spPr>
        <p:txBody>
          <a:bodyPr/>
          <a:lstStyle/>
          <a:p>
            <a:r>
              <a:rPr lang="en-GB" sz="3200" dirty="0">
                <a:solidFill>
                  <a:schemeClr val="accent1"/>
                </a:solidFill>
                <a:latin typeface="Arial" panose="020B0604020202020204" pitchFamily="34" charset="0"/>
                <a:cs typeface="Arial" panose="020B0604020202020204" pitchFamily="34" charset="0"/>
              </a:rPr>
              <a:t>The last 12 months:</a:t>
            </a:r>
            <a:br>
              <a:rPr lang="en-GB" dirty="0">
                <a:solidFill>
                  <a:schemeClr val="accent1"/>
                </a:solidFill>
                <a:latin typeface="Arial" panose="020B0604020202020204" pitchFamily="34" charset="0"/>
                <a:cs typeface="Arial" panose="020B0604020202020204" pitchFamily="34" charset="0"/>
              </a:rPr>
            </a:br>
            <a:r>
              <a:rPr lang="en-GB" dirty="0">
                <a:solidFill>
                  <a:schemeClr val="accent1"/>
                </a:solidFill>
                <a:latin typeface="Arial" panose="020B0604020202020204" pitchFamily="34" charset="0"/>
                <a:cs typeface="Arial" panose="020B0604020202020204" pitchFamily="34" charset="0"/>
              </a:rPr>
              <a:t>Supporting our colleagues</a:t>
            </a:r>
          </a:p>
        </p:txBody>
      </p:sp>
      <p:sp>
        <p:nvSpPr>
          <p:cNvPr id="9" name="TextBox 8"/>
          <p:cNvSpPr txBox="1"/>
          <p:nvPr/>
        </p:nvSpPr>
        <p:spPr>
          <a:xfrm>
            <a:off x="5527589" y="1433386"/>
            <a:ext cx="3262184" cy="1938992"/>
          </a:xfrm>
          <a:prstGeom prst="rect">
            <a:avLst/>
          </a:prstGeom>
          <a:noFill/>
        </p:spPr>
        <p:txBody>
          <a:bodyPr wrap="square" rtlCol="0">
            <a:spAutoFit/>
          </a:bodyPr>
          <a:lstStyle/>
          <a:p>
            <a:pPr marL="285750" indent="-285750">
              <a:buFont typeface="Arial" panose="020B0604020202020204" pitchFamily="34" charset="0"/>
              <a:buChar char="•"/>
            </a:pPr>
            <a:r>
              <a:rPr lang="en-GB" sz="2000" dirty="0">
                <a:solidFill>
                  <a:schemeClr val="accent1"/>
                </a:solidFill>
                <a:latin typeface="Arial" panose="020B0604020202020204" pitchFamily="34" charset="0"/>
                <a:cs typeface="Arial" panose="020B0604020202020204" pitchFamily="34" charset="0"/>
              </a:rPr>
              <a:t>Pandemic impact</a:t>
            </a:r>
          </a:p>
          <a:p>
            <a:pPr marL="285750" indent="-285750">
              <a:buFont typeface="Arial" panose="020B0604020202020204" pitchFamily="34" charset="0"/>
              <a:buChar char="•"/>
            </a:pPr>
            <a:r>
              <a:rPr lang="en-GB" sz="2000" dirty="0">
                <a:solidFill>
                  <a:schemeClr val="accent1"/>
                </a:solidFill>
                <a:latin typeface="Arial" panose="020B0604020202020204" pitchFamily="34" charset="0"/>
                <a:cs typeface="Arial" panose="020B0604020202020204" pitchFamily="34" charset="0"/>
              </a:rPr>
              <a:t>Working outside of comfort zone</a:t>
            </a:r>
          </a:p>
          <a:p>
            <a:pPr marL="285750" indent="-285750">
              <a:buFont typeface="Arial" panose="020B0604020202020204" pitchFamily="34" charset="0"/>
              <a:buChar char="•"/>
            </a:pPr>
            <a:r>
              <a:rPr lang="en-GB" sz="2000" dirty="0">
                <a:solidFill>
                  <a:schemeClr val="accent1"/>
                </a:solidFill>
                <a:latin typeface="Arial" panose="020B0604020202020204" pitchFamily="34" charset="0"/>
                <a:cs typeface="Arial" panose="020B0604020202020204" pitchFamily="34" charset="0"/>
              </a:rPr>
              <a:t>Less familiar with palliative care situations</a:t>
            </a:r>
          </a:p>
          <a:p>
            <a:pPr marL="285750" indent="-285750">
              <a:buFont typeface="Arial" panose="020B0604020202020204" pitchFamily="34" charset="0"/>
              <a:buChar char="•"/>
            </a:pPr>
            <a:endParaRPr lang="en-GB" sz="2000" dirty="0">
              <a:solidFill>
                <a:schemeClr val="accent1"/>
              </a:solidFill>
              <a:latin typeface="Arial" panose="020B0604020202020204" pitchFamily="34" charset="0"/>
              <a:cs typeface="Arial" panose="020B0604020202020204" pitchFamily="34" charset="0"/>
            </a:endParaRPr>
          </a:p>
        </p:txBody>
      </p:sp>
      <p:pic>
        <p:nvPicPr>
          <p:cNvPr id="7" name="Picture 6"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509" y="1433385"/>
            <a:ext cx="4579580" cy="1620931"/>
          </a:xfrm>
          <a:prstGeom prst="rect">
            <a:avLst/>
          </a:prstGeom>
          <a:ln>
            <a:solidFill>
              <a:schemeClr val="accent1"/>
            </a:solidFill>
          </a:ln>
        </p:spPr>
      </p:pic>
      <p:pic>
        <p:nvPicPr>
          <p:cNvPr id="6" name="Content Placeholder 5" descr="Screen Clipping"/>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457590" y="2746240"/>
            <a:ext cx="3284183" cy="2306595"/>
          </a:xfrm>
          <a:ln>
            <a:solidFill>
              <a:schemeClr val="accent1"/>
            </a:solidFill>
          </a:ln>
        </p:spPr>
      </p:pic>
    </p:spTree>
    <p:extLst>
      <p:ext uri="{BB962C8B-B14F-4D97-AF65-F5344CB8AC3E}">
        <p14:creationId xmlns:p14="http://schemas.microsoft.com/office/powerpoint/2010/main" val="2222333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29150" y="1369219"/>
            <a:ext cx="3886200" cy="2123985"/>
          </a:xfrm>
        </p:spPr>
        <p:txBody>
          <a:bodyPr/>
          <a:lstStyle/>
          <a:p>
            <a:r>
              <a:rPr lang="en-GB" dirty="0">
                <a:solidFill>
                  <a:schemeClr val="accent1"/>
                </a:solidFill>
                <a:latin typeface="Arial" panose="020B0604020202020204" pitchFamily="34" charset="0"/>
                <a:cs typeface="Arial" panose="020B0604020202020204" pitchFamily="34" charset="0"/>
              </a:rPr>
              <a:t>Clinical supervision sessions</a:t>
            </a:r>
          </a:p>
          <a:p>
            <a:r>
              <a:rPr lang="en-GB" dirty="0">
                <a:solidFill>
                  <a:schemeClr val="accent1"/>
                </a:solidFill>
                <a:latin typeface="Arial" panose="020B0604020202020204" pitchFamily="34" charset="0"/>
                <a:cs typeface="Arial" panose="020B0604020202020204" pitchFamily="34" charset="0"/>
              </a:rPr>
              <a:t>Fundraising:	</a:t>
            </a:r>
          </a:p>
          <a:p>
            <a:pPr lvl="1"/>
            <a:r>
              <a:rPr lang="en-GB" dirty="0">
                <a:solidFill>
                  <a:schemeClr val="accent1"/>
                </a:solidFill>
                <a:latin typeface="Arial" panose="020B0604020202020204" pitchFamily="34" charset="0"/>
                <a:cs typeface="Arial" panose="020B0604020202020204" pitchFamily="34" charset="0"/>
              </a:rPr>
              <a:t>Hospital abseil</a:t>
            </a:r>
          </a:p>
          <a:p>
            <a:pPr lvl="1"/>
            <a:r>
              <a:rPr lang="en-GB" dirty="0">
                <a:solidFill>
                  <a:schemeClr val="accent1"/>
                </a:solidFill>
                <a:latin typeface="Arial" panose="020B0604020202020204" pitchFamily="34" charset="0"/>
                <a:cs typeface="Arial" panose="020B0604020202020204" pitchFamily="34" charset="0"/>
              </a:rPr>
              <a:t>‘Active April’</a:t>
            </a:r>
          </a:p>
          <a:p>
            <a:r>
              <a:rPr lang="en-GB" dirty="0">
                <a:solidFill>
                  <a:schemeClr val="accent1"/>
                </a:solidFill>
                <a:latin typeface="Arial" panose="020B0604020202020204" pitchFamily="34" charset="0"/>
                <a:cs typeface="Arial" panose="020B0604020202020204" pitchFamily="34" charset="0"/>
              </a:rPr>
              <a:t>Tomato growing contest</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9135" y="3493204"/>
            <a:ext cx="2048218" cy="127877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351" y="1482637"/>
            <a:ext cx="4007094" cy="264995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a:spLocks noGrp="1"/>
          </p:cNvSpPr>
          <p:nvPr>
            <p:ph type="title"/>
          </p:nvPr>
        </p:nvSpPr>
        <p:spPr>
          <a:xfrm>
            <a:off x="241473" y="152270"/>
            <a:ext cx="7057252" cy="994172"/>
          </a:xfrm>
        </p:spPr>
        <p:txBody>
          <a:bodyPr/>
          <a:lstStyle/>
          <a:p>
            <a:r>
              <a:rPr lang="en-GB" sz="3200" dirty="0">
                <a:solidFill>
                  <a:schemeClr val="accent1"/>
                </a:solidFill>
                <a:latin typeface="Arial" panose="020B0604020202020204" pitchFamily="34" charset="0"/>
                <a:cs typeface="Arial" panose="020B0604020202020204" pitchFamily="34" charset="0"/>
              </a:rPr>
              <a:t>The last 12 months:</a:t>
            </a:r>
            <a:br>
              <a:rPr lang="en-GB" dirty="0">
                <a:solidFill>
                  <a:schemeClr val="accent1"/>
                </a:solidFill>
                <a:latin typeface="Arial" panose="020B0604020202020204" pitchFamily="34" charset="0"/>
                <a:cs typeface="Arial" panose="020B0604020202020204" pitchFamily="34" charset="0"/>
              </a:rPr>
            </a:br>
            <a:r>
              <a:rPr lang="en-GB" dirty="0">
                <a:solidFill>
                  <a:schemeClr val="accent1"/>
                </a:solidFill>
                <a:latin typeface="Arial" panose="020B0604020202020204" pitchFamily="34" charset="0"/>
                <a:cs typeface="Arial" panose="020B0604020202020204" pitchFamily="34" charset="0"/>
              </a:rPr>
              <a:t>Supporting each other</a:t>
            </a:r>
          </a:p>
        </p:txBody>
      </p:sp>
    </p:spTree>
    <p:extLst>
      <p:ext uri="{BB962C8B-B14F-4D97-AF65-F5344CB8AC3E}">
        <p14:creationId xmlns:p14="http://schemas.microsoft.com/office/powerpoint/2010/main" val="23618474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636" y="332070"/>
            <a:ext cx="6313012" cy="710193"/>
          </a:xfrm>
        </p:spPr>
        <p:txBody>
          <a:bodyPr/>
          <a:lstStyle/>
          <a:p>
            <a:r>
              <a:rPr lang="en-GB" dirty="0">
                <a:solidFill>
                  <a:schemeClr val="accent1"/>
                </a:solidFill>
                <a:latin typeface="Arial" panose="020B0604020202020204" pitchFamily="34" charset="0"/>
                <a:cs typeface="Arial" panose="020B0604020202020204" pitchFamily="34" charset="0"/>
              </a:rPr>
              <a:t>The next 12 months &amp; beyond…</a:t>
            </a:r>
          </a:p>
        </p:txBody>
      </p:sp>
      <p:pic>
        <p:nvPicPr>
          <p:cNvPr id="5" name="Picture 4"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869" y="1401745"/>
            <a:ext cx="3858234" cy="2709861"/>
          </a:xfrm>
          <a:prstGeom prst="rect">
            <a:avLst/>
          </a:prstGeom>
          <a:ln>
            <a:solidFill>
              <a:schemeClr val="accent1"/>
            </a:solidFill>
          </a:ln>
        </p:spPr>
      </p:pic>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19282" y="1937205"/>
            <a:ext cx="3845888" cy="2709861"/>
          </a:xfrm>
          <a:ln>
            <a:solidFill>
              <a:schemeClr val="accent1"/>
            </a:solidFill>
          </a:ln>
        </p:spPr>
      </p:pic>
    </p:spTree>
    <p:extLst>
      <p:ext uri="{BB962C8B-B14F-4D97-AF65-F5344CB8AC3E}">
        <p14:creationId xmlns:p14="http://schemas.microsoft.com/office/powerpoint/2010/main" val="8764539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78222" y="1645416"/>
            <a:ext cx="6626034" cy="584775"/>
          </a:xfrm>
          <a:prstGeom prst="rect">
            <a:avLst/>
          </a:prstGeom>
          <a:noFill/>
        </p:spPr>
        <p:txBody>
          <a:bodyPr wrap="square" rtlCol="0">
            <a:spAutoFit/>
          </a:bodyPr>
          <a:lstStyle/>
          <a:p>
            <a:r>
              <a:rPr lang="en-US" sz="3200" b="1" dirty="0">
                <a:solidFill>
                  <a:srgbClr val="1B69B0"/>
                </a:solidFill>
                <a:latin typeface="Arial" charset="0"/>
                <a:ea typeface="Arial" charset="0"/>
                <a:cs typeface="Arial" charset="0"/>
              </a:rPr>
              <a:t>Annual Members Meeting (AMM)</a:t>
            </a:r>
          </a:p>
        </p:txBody>
      </p:sp>
      <p:sp>
        <p:nvSpPr>
          <p:cNvPr id="9" name="TextBox 8"/>
          <p:cNvSpPr txBox="1"/>
          <p:nvPr/>
        </p:nvSpPr>
        <p:spPr>
          <a:xfrm>
            <a:off x="478222" y="2235612"/>
            <a:ext cx="6626034" cy="1200329"/>
          </a:xfrm>
          <a:prstGeom prst="rect">
            <a:avLst/>
          </a:prstGeom>
          <a:noFill/>
        </p:spPr>
        <p:txBody>
          <a:bodyPr wrap="square" rtlCol="0">
            <a:spAutoFit/>
          </a:bodyPr>
          <a:lstStyle/>
          <a:p>
            <a:r>
              <a:rPr lang="en-US" sz="1600" b="1" dirty="0">
                <a:solidFill>
                  <a:schemeClr val="tx1">
                    <a:lumMod val="75000"/>
                    <a:lumOff val="25000"/>
                  </a:schemeClr>
                </a:solidFill>
                <a:latin typeface="Arial" charset="0"/>
                <a:ea typeface="Arial" charset="0"/>
                <a:cs typeface="Arial" charset="0"/>
              </a:rPr>
              <a:t>Matthew Swanborough </a:t>
            </a:r>
          </a:p>
          <a:p>
            <a:r>
              <a:rPr lang="en-US" sz="1600" b="1" dirty="0">
                <a:solidFill>
                  <a:schemeClr val="tx1">
                    <a:lumMod val="75000"/>
                    <a:lumOff val="25000"/>
                  </a:schemeClr>
                </a:solidFill>
                <a:latin typeface="Arial" charset="0"/>
                <a:ea typeface="Arial" charset="0"/>
                <a:cs typeface="Arial" charset="0"/>
              </a:rPr>
              <a:t>Director of Strategy and Partnerships</a:t>
            </a:r>
          </a:p>
          <a:p>
            <a:r>
              <a:rPr lang="en-US" sz="1600" b="1" dirty="0">
                <a:solidFill>
                  <a:schemeClr val="tx1">
                    <a:lumMod val="75000"/>
                    <a:lumOff val="25000"/>
                  </a:schemeClr>
                </a:solidFill>
                <a:latin typeface="Arial" charset="0"/>
                <a:ea typeface="Arial" charset="0"/>
                <a:cs typeface="Arial" charset="0"/>
              </a:rPr>
              <a:t> </a:t>
            </a:r>
          </a:p>
          <a:p>
            <a:r>
              <a:rPr lang="en-US" sz="2400" b="1" dirty="0">
                <a:solidFill>
                  <a:schemeClr val="tx1">
                    <a:lumMod val="75000"/>
                    <a:lumOff val="25000"/>
                  </a:schemeClr>
                </a:solidFill>
                <a:latin typeface="Arial" charset="0"/>
                <a:ea typeface="Arial" charset="0"/>
                <a:cs typeface="Arial" charset="0"/>
              </a:rPr>
              <a:t>18</a:t>
            </a:r>
            <a:r>
              <a:rPr lang="en-US" sz="2400" b="1" baseline="30000" dirty="0">
                <a:solidFill>
                  <a:schemeClr val="tx1">
                    <a:lumMod val="75000"/>
                    <a:lumOff val="25000"/>
                  </a:schemeClr>
                </a:solidFill>
                <a:latin typeface="Arial" charset="0"/>
                <a:ea typeface="Arial" charset="0"/>
                <a:cs typeface="Arial" charset="0"/>
              </a:rPr>
              <a:t>th</a:t>
            </a:r>
            <a:r>
              <a:rPr lang="en-US" sz="2400" b="1" dirty="0">
                <a:solidFill>
                  <a:schemeClr val="tx1">
                    <a:lumMod val="75000"/>
                    <a:lumOff val="25000"/>
                  </a:schemeClr>
                </a:solidFill>
                <a:latin typeface="Arial" charset="0"/>
                <a:ea typeface="Arial" charset="0"/>
                <a:cs typeface="Arial" charset="0"/>
              </a:rPr>
              <a:t> October 2021</a:t>
            </a:r>
          </a:p>
        </p:txBody>
      </p:sp>
      <p:pic>
        <p:nvPicPr>
          <p:cNvPr id="5122" name="Picture 5">
            <a:extLst>
              <a:ext uri="{FF2B5EF4-FFF2-40B4-BE49-F238E27FC236}">
                <a16:creationId xmlns:a16="http://schemas.microsoft.com/office/drawing/2014/main" id="{FE3E3BE4-B974-4904-B3E4-3617CD6461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0275" y="3435941"/>
            <a:ext cx="6862445" cy="12091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75513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0156F5F-A0CC-484B-831B-F5E6FE9DC5D4}"/>
              </a:ext>
            </a:extLst>
          </p:cNvPr>
          <p:cNvPicPr/>
          <p:nvPr/>
        </p:nvPicPr>
        <p:blipFill rotWithShape="1">
          <a:blip r:embed="rId2"/>
          <a:srcRect l="31977" r="12407" b="-1"/>
          <a:stretch/>
        </p:blipFill>
        <p:spPr>
          <a:xfrm>
            <a:off x="2763076" y="10"/>
            <a:ext cx="6501384" cy="5143490"/>
          </a:xfrm>
          <a:prstGeom prst="rect">
            <a:avLst/>
          </a:prstGeom>
        </p:spPr>
      </p:pic>
      <p:sp>
        <p:nvSpPr>
          <p:cNvPr id="16" name="Rectangle 15">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51435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96919" y="454343"/>
            <a:ext cx="54864"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1832610"/>
            <a:ext cx="2475738" cy="6858"/>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DCDC234-7863-45CB-BF6B-3404959FA691}"/>
              </a:ext>
            </a:extLst>
          </p:cNvPr>
          <p:cNvSpPr txBox="1"/>
          <p:nvPr/>
        </p:nvSpPr>
        <p:spPr>
          <a:xfrm>
            <a:off x="278320" y="457200"/>
            <a:ext cx="656400" cy="413766"/>
          </a:xfrm>
          <a:prstGeom prst="rect">
            <a:avLst/>
          </a:prstGeom>
          <a:solidFill>
            <a:schemeClr val="bg1"/>
          </a:solidFill>
        </p:spPr>
        <p:txBody>
          <a:bodyPr wrap="square" rtlCol="0">
            <a:spAutoFit/>
          </a:bodyPr>
          <a:lstStyle/>
          <a:p>
            <a:endParaRPr lang="en-GB" dirty="0"/>
          </a:p>
        </p:txBody>
      </p:sp>
      <p:sp>
        <p:nvSpPr>
          <p:cNvPr id="3" name="TextBox 2">
            <a:extLst>
              <a:ext uri="{FF2B5EF4-FFF2-40B4-BE49-F238E27FC236}">
                <a16:creationId xmlns:a16="http://schemas.microsoft.com/office/drawing/2014/main" id="{CE43220E-12CE-4B11-AC39-F9CB62B42D94}"/>
              </a:ext>
            </a:extLst>
          </p:cNvPr>
          <p:cNvSpPr txBox="1"/>
          <p:nvPr/>
        </p:nvSpPr>
        <p:spPr>
          <a:xfrm>
            <a:off x="132080" y="1701641"/>
            <a:ext cx="2905760" cy="413766"/>
          </a:xfrm>
          <a:prstGeom prst="rect">
            <a:avLst/>
          </a:prstGeom>
          <a:solidFill>
            <a:schemeClr val="bg1"/>
          </a:solidFill>
        </p:spPr>
        <p:txBody>
          <a:bodyPr wrap="square" rtlCol="0">
            <a:spAutoFit/>
          </a:bodyPr>
          <a:lstStyle/>
          <a:p>
            <a:endParaRPr lang="en-GB" dirty="0"/>
          </a:p>
        </p:txBody>
      </p:sp>
      <p:sp>
        <p:nvSpPr>
          <p:cNvPr id="9" name="TextBox 8"/>
          <p:cNvSpPr txBox="1"/>
          <p:nvPr/>
        </p:nvSpPr>
        <p:spPr>
          <a:xfrm>
            <a:off x="25446" y="838739"/>
            <a:ext cx="8021274" cy="2405444"/>
          </a:xfrm>
          <a:prstGeom prst="rect">
            <a:avLst/>
          </a:prstGeom>
        </p:spPr>
        <p:txBody>
          <a:bodyPr vert="horz" lIns="91440" tIns="45720" rIns="91440" bIns="45720" rtlCol="0" anchor="t">
            <a:noAutofit/>
          </a:bodyPr>
          <a:lstStyle/>
          <a:p>
            <a:pPr marL="114300" defTabSz="914400">
              <a:lnSpc>
                <a:spcPct val="90000"/>
              </a:lnSpc>
              <a:spcAft>
                <a:spcPts val="38"/>
              </a:spcAft>
            </a:pPr>
            <a:endParaRPr lang="en-US" dirty="0">
              <a:latin typeface="Arial" panose="020B0604020202020204" pitchFamily="34" charset="0"/>
              <a:cs typeface="Arial" panose="020B0604020202020204" pitchFamily="34" charset="0"/>
            </a:endParaRPr>
          </a:p>
          <a:p>
            <a:pPr marL="342900" indent="-228600" defTabSz="914400">
              <a:lnSpc>
                <a:spcPct val="90000"/>
              </a:lnSpc>
              <a:spcAft>
                <a:spcPts val="38"/>
              </a:spcAft>
              <a:buFont typeface="Arial" panose="020B0604020202020204" pitchFamily="34" charset="0"/>
              <a:buChar char="•"/>
            </a:pPr>
            <a:r>
              <a:rPr lang="en-US" dirty="0">
                <a:latin typeface="Arial" panose="020B0604020202020204" pitchFamily="34" charset="0"/>
                <a:cs typeface="Arial" panose="020B0604020202020204" pitchFamily="34" charset="0"/>
              </a:rPr>
              <a:t>Recurrent Annual Capital Investment 2019-2022</a:t>
            </a:r>
          </a:p>
          <a:p>
            <a:pPr marL="114300" defTabSz="914400">
              <a:lnSpc>
                <a:spcPct val="90000"/>
              </a:lnSpc>
              <a:spcAft>
                <a:spcPts val="38"/>
              </a:spcAft>
            </a:pPr>
            <a:endParaRPr lang="en-US" dirty="0">
              <a:latin typeface="Arial" panose="020B0604020202020204" pitchFamily="34" charset="0"/>
              <a:cs typeface="Arial" panose="020B0604020202020204" pitchFamily="34" charset="0"/>
            </a:endParaRPr>
          </a:p>
          <a:p>
            <a:pPr marL="342900" indent="-228600" defTabSz="914400">
              <a:lnSpc>
                <a:spcPct val="90000"/>
              </a:lnSpc>
              <a:spcAft>
                <a:spcPts val="38"/>
              </a:spcAft>
              <a:buFont typeface="Arial" panose="020B0604020202020204" pitchFamily="34" charset="0"/>
              <a:buChar char="•"/>
            </a:pPr>
            <a:r>
              <a:rPr lang="en-US" dirty="0">
                <a:latin typeface="Arial" panose="020B0604020202020204" pitchFamily="34" charset="0"/>
                <a:cs typeface="Arial" panose="020B0604020202020204" pitchFamily="34" charset="0"/>
              </a:rPr>
              <a:t>The Approach to Portfolio &amp; Capital Management</a:t>
            </a:r>
          </a:p>
          <a:p>
            <a:pPr marL="342900" indent="-228600" defTabSz="914400">
              <a:lnSpc>
                <a:spcPct val="90000"/>
              </a:lnSpc>
              <a:spcAft>
                <a:spcPts val="38"/>
              </a:spcAft>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228600" defTabSz="914400">
              <a:lnSpc>
                <a:spcPct val="90000"/>
              </a:lnSpc>
              <a:spcAft>
                <a:spcPts val="38"/>
              </a:spcAft>
              <a:buFont typeface="Arial" panose="020B0604020202020204" pitchFamily="34" charset="0"/>
              <a:buChar char="•"/>
            </a:pPr>
            <a:r>
              <a:rPr lang="en-US" dirty="0">
                <a:latin typeface="Arial" panose="020B0604020202020204" pitchFamily="34" charset="0"/>
                <a:cs typeface="Arial" panose="020B0604020202020204" pitchFamily="34" charset="0"/>
              </a:rPr>
              <a:t>Capital Schemes Delivered</a:t>
            </a:r>
          </a:p>
          <a:p>
            <a:pPr marL="114300" defTabSz="914400">
              <a:lnSpc>
                <a:spcPct val="90000"/>
              </a:lnSpc>
              <a:spcAft>
                <a:spcPts val="38"/>
              </a:spcAft>
            </a:pPr>
            <a:endParaRPr lang="en-US" dirty="0">
              <a:latin typeface="Arial" panose="020B0604020202020204" pitchFamily="34" charset="0"/>
              <a:cs typeface="Arial" panose="020B0604020202020204" pitchFamily="34" charset="0"/>
            </a:endParaRPr>
          </a:p>
          <a:p>
            <a:pPr marL="342900" indent="-228600" defTabSz="914400">
              <a:lnSpc>
                <a:spcPct val="90000"/>
              </a:lnSpc>
              <a:spcAft>
                <a:spcPts val="38"/>
              </a:spcAft>
              <a:buFont typeface="Arial" panose="020B0604020202020204" pitchFamily="34" charset="0"/>
              <a:buChar char="•"/>
            </a:pPr>
            <a:r>
              <a:rPr lang="en-US" dirty="0">
                <a:latin typeface="Arial" panose="020B0604020202020204" pitchFamily="34" charset="0"/>
                <a:cs typeface="Arial" panose="020B0604020202020204" pitchFamily="34" charset="0"/>
              </a:rPr>
              <a:t>Staff Well Being Initiatives</a:t>
            </a:r>
          </a:p>
          <a:p>
            <a:pPr marL="114300" defTabSz="914400">
              <a:lnSpc>
                <a:spcPct val="90000"/>
              </a:lnSpc>
              <a:spcAft>
                <a:spcPts val="38"/>
              </a:spcAft>
            </a:pPr>
            <a:endParaRPr lang="en-US" dirty="0">
              <a:latin typeface="Arial" panose="020B0604020202020204" pitchFamily="34" charset="0"/>
              <a:cs typeface="Arial" panose="020B0604020202020204" pitchFamily="34" charset="0"/>
            </a:endParaRPr>
          </a:p>
          <a:p>
            <a:pPr marL="342900" indent="-228600" defTabSz="914400">
              <a:lnSpc>
                <a:spcPct val="90000"/>
              </a:lnSpc>
              <a:spcAft>
                <a:spcPts val="38"/>
              </a:spcAft>
              <a:buFont typeface="Arial" panose="020B0604020202020204" pitchFamily="34" charset="0"/>
              <a:buChar char="•"/>
            </a:pPr>
            <a:r>
              <a:rPr lang="en-US" dirty="0">
                <a:latin typeface="Arial" panose="020B0604020202020204" pitchFamily="34" charset="0"/>
                <a:cs typeface="Arial" panose="020B0604020202020204" pitchFamily="34" charset="0"/>
              </a:rPr>
              <a:t>Improving our Wards</a:t>
            </a:r>
          </a:p>
          <a:p>
            <a:pPr marL="114300" defTabSz="914400">
              <a:lnSpc>
                <a:spcPct val="90000"/>
              </a:lnSpc>
              <a:spcAft>
                <a:spcPts val="38"/>
              </a:spcAft>
            </a:pPr>
            <a:endParaRPr lang="en-US" dirty="0">
              <a:latin typeface="Arial" panose="020B0604020202020204" pitchFamily="34" charset="0"/>
              <a:cs typeface="Arial" panose="020B0604020202020204" pitchFamily="34" charset="0"/>
            </a:endParaRPr>
          </a:p>
          <a:p>
            <a:pPr marL="342900" indent="-228600" defTabSz="914400">
              <a:lnSpc>
                <a:spcPct val="90000"/>
              </a:lnSpc>
              <a:spcAft>
                <a:spcPts val="38"/>
              </a:spcAft>
              <a:buFont typeface="Arial" panose="020B0604020202020204" pitchFamily="34" charset="0"/>
              <a:buChar char="•"/>
            </a:pPr>
            <a:r>
              <a:rPr lang="en-US" dirty="0">
                <a:latin typeface="Arial" panose="020B0604020202020204" pitchFamily="34" charset="0"/>
                <a:cs typeface="Arial" panose="020B0604020202020204" pitchFamily="34" charset="0"/>
              </a:rPr>
              <a:t>Urgent Emergency Care Upgrade Programme</a:t>
            </a:r>
          </a:p>
          <a:p>
            <a:pPr marL="114300" defTabSz="914400">
              <a:lnSpc>
                <a:spcPct val="90000"/>
              </a:lnSpc>
              <a:spcAft>
                <a:spcPts val="38"/>
              </a:spcAft>
            </a:pPr>
            <a:endParaRPr lang="en-US" dirty="0">
              <a:latin typeface="Arial" panose="020B0604020202020204" pitchFamily="34" charset="0"/>
              <a:cs typeface="Arial" panose="020B0604020202020204" pitchFamily="34" charset="0"/>
            </a:endParaRPr>
          </a:p>
          <a:p>
            <a:pPr marL="342900" indent="-228600" defTabSz="914400">
              <a:lnSpc>
                <a:spcPct val="90000"/>
              </a:lnSpc>
              <a:spcAft>
                <a:spcPts val="38"/>
              </a:spcAft>
              <a:buFont typeface="Arial" panose="020B0604020202020204" pitchFamily="34" charset="0"/>
              <a:buChar char="•"/>
            </a:pPr>
            <a:r>
              <a:rPr lang="en-US" dirty="0">
                <a:latin typeface="Arial" panose="020B0604020202020204" pitchFamily="34" charset="0"/>
                <a:cs typeface="Arial" panose="020B0604020202020204" pitchFamily="34" charset="0"/>
              </a:rPr>
              <a:t>Campus Master Planning</a:t>
            </a:r>
          </a:p>
          <a:p>
            <a:pPr marL="114300" defTabSz="914400">
              <a:lnSpc>
                <a:spcPct val="90000"/>
              </a:lnSpc>
              <a:spcAft>
                <a:spcPts val="38"/>
              </a:spcAft>
            </a:pPr>
            <a:endParaRPr lang="en-US" dirty="0">
              <a:latin typeface="Arial" panose="020B0604020202020204" pitchFamily="34" charset="0"/>
              <a:cs typeface="Arial" panose="020B0604020202020204" pitchFamily="34" charset="0"/>
            </a:endParaRPr>
          </a:p>
          <a:p>
            <a:pPr marL="342900" indent="-228600" defTabSz="914400">
              <a:lnSpc>
                <a:spcPct val="90000"/>
              </a:lnSpc>
              <a:spcAft>
                <a:spcPts val="38"/>
              </a:spcAft>
              <a:buFont typeface="Arial" panose="020B0604020202020204" pitchFamily="34" charset="0"/>
              <a:buChar char="•"/>
            </a:pPr>
            <a:r>
              <a:rPr lang="en-US" dirty="0">
                <a:latin typeface="Arial" panose="020B0604020202020204" pitchFamily="34" charset="0"/>
                <a:cs typeface="Arial" panose="020B0604020202020204" pitchFamily="34" charset="0"/>
              </a:rPr>
              <a:t>Questions</a:t>
            </a:r>
          </a:p>
          <a:p>
            <a:pPr marL="342900" indent="-228600" defTabSz="914400">
              <a:lnSpc>
                <a:spcPct val="90000"/>
              </a:lnSpc>
              <a:spcAft>
                <a:spcPts val="38"/>
              </a:spcAft>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228600" defTabSz="914400">
              <a:lnSpc>
                <a:spcPct val="90000"/>
              </a:lnSpc>
              <a:spcAft>
                <a:spcPts val="38"/>
              </a:spcAft>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228600" defTabSz="914400">
              <a:lnSpc>
                <a:spcPct val="90000"/>
              </a:lnSpc>
              <a:spcAft>
                <a:spcPts val="38"/>
              </a:spcAft>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228600" defTabSz="914400">
              <a:lnSpc>
                <a:spcPct val="90000"/>
              </a:lnSpc>
              <a:spcAft>
                <a:spcPts val="38"/>
              </a:spcAft>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8" name="TextBox 7"/>
          <p:cNvSpPr txBox="1"/>
          <p:nvPr/>
        </p:nvSpPr>
        <p:spPr>
          <a:xfrm>
            <a:off x="64008" y="-117635"/>
            <a:ext cx="2578608" cy="843534"/>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3200" b="1" dirty="0">
                <a:solidFill>
                  <a:srgbClr val="1B69B0"/>
                </a:solidFill>
                <a:latin typeface="Arial" panose="020B0604020202020204" pitchFamily="34" charset="0"/>
                <a:ea typeface="+mj-ea"/>
                <a:cs typeface="Arial" panose="020B0604020202020204" pitchFamily="34" charset="0"/>
              </a:rPr>
              <a:t>Content</a:t>
            </a:r>
          </a:p>
        </p:txBody>
      </p:sp>
    </p:spTree>
    <p:extLst>
      <p:ext uri="{BB962C8B-B14F-4D97-AF65-F5344CB8AC3E}">
        <p14:creationId xmlns:p14="http://schemas.microsoft.com/office/powerpoint/2010/main" val="6702718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09915"/>
            <a:ext cx="7518400" cy="1077218"/>
          </a:xfrm>
          <a:prstGeom prst="rect">
            <a:avLst/>
          </a:prstGeom>
          <a:noFill/>
        </p:spPr>
        <p:txBody>
          <a:bodyPr wrap="square" rtlCol="0">
            <a:spAutoFit/>
          </a:bodyPr>
          <a:lstStyle/>
          <a:p>
            <a:r>
              <a:rPr lang="en-US" sz="3200" b="1" dirty="0">
                <a:solidFill>
                  <a:srgbClr val="1B69B0"/>
                </a:solidFill>
                <a:latin typeface="Arial" charset="0"/>
                <a:ea typeface="Arial" charset="0"/>
                <a:cs typeface="Arial" charset="0"/>
              </a:rPr>
              <a:t>Recurrent Annual Capital (Infrastructure) Investment</a:t>
            </a:r>
          </a:p>
        </p:txBody>
      </p:sp>
      <p:pic>
        <p:nvPicPr>
          <p:cNvPr id="6" name="Picture 5">
            <a:extLst>
              <a:ext uri="{FF2B5EF4-FFF2-40B4-BE49-F238E27FC236}">
                <a16:creationId xmlns:a16="http://schemas.microsoft.com/office/drawing/2014/main" id="{6226B032-CB63-4C5C-BB1B-1380C585C3CF}"/>
              </a:ext>
            </a:extLst>
          </p:cNvPr>
          <p:cNvPicPr>
            <a:picLocks noChangeAspect="1"/>
          </p:cNvPicPr>
          <p:nvPr/>
        </p:nvPicPr>
        <p:blipFill>
          <a:blip r:embed="rId2"/>
          <a:stretch>
            <a:fillRect/>
          </a:stretch>
        </p:blipFill>
        <p:spPr>
          <a:xfrm>
            <a:off x="940700" y="1589404"/>
            <a:ext cx="7404839" cy="2949258"/>
          </a:xfrm>
          <a:prstGeom prst="rect">
            <a:avLst/>
          </a:prstGeom>
        </p:spPr>
      </p:pic>
    </p:spTree>
    <p:extLst>
      <p:ext uri="{BB962C8B-B14F-4D97-AF65-F5344CB8AC3E}">
        <p14:creationId xmlns:p14="http://schemas.microsoft.com/office/powerpoint/2010/main" val="18280357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6446D1-3412-42B9-BF00-6BC3E268E835}"/>
              </a:ext>
            </a:extLst>
          </p:cNvPr>
          <p:cNvPicPr>
            <a:picLocks noChangeAspect="1"/>
          </p:cNvPicPr>
          <p:nvPr/>
        </p:nvPicPr>
        <p:blipFill rotWithShape="1">
          <a:blip r:embed="rId2"/>
          <a:srcRect t="24088"/>
          <a:stretch/>
        </p:blipFill>
        <p:spPr>
          <a:xfrm>
            <a:off x="19263" y="1169247"/>
            <a:ext cx="9133204" cy="4287520"/>
          </a:xfrm>
          <a:prstGeom prst="rect">
            <a:avLst/>
          </a:prstGeom>
        </p:spPr>
      </p:pic>
      <p:sp>
        <p:nvSpPr>
          <p:cNvPr id="8" name="TextBox 7"/>
          <p:cNvSpPr txBox="1"/>
          <p:nvPr/>
        </p:nvSpPr>
        <p:spPr>
          <a:xfrm>
            <a:off x="10796" y="20234"/>
            <a:ext cx="6105524" cy="1077218"/>
          </a:xfrm>
          <a:prstGeom prst="rect">
            <a:avLst/>
          </a:prstGeom>
          <a:noFill/>
        </p:spPr>
        <p:txBody>
          <a:bodyPr wrap="square" rtlCol="0">
            <a:spAutoFit/>
          </a:bodyPr>
          <a:lstStyle/>
          <a:p>
            <a:r>
              <a:rPr lang="en-US" sz="3200" b="1" dirty="0">
                <a:solidFill>
                  <a:srgbClr val="1B69B0"/>
                </a:solidFill>
                <a:latin typeface="Arial" charset="0"/>
                <a:ea typeface="Arial" charset="0"/>
                <a:cs typeface="Arial" charset="0"/>
              </a:rPr>
              <a:t>The Approach to Portfolio &amp; Capital Management</a:t>
            </a:r>
          </a:p>
        </p:txBody>
      </p:sp>
      <p:pic>
        <p:nvPicPr>
          <p:cNvPr id="7" name="Picture 6">
            <a:extLst>
              <a:ext uri="{FF2B5EF4-FFF2-40B4-BE49-F238E27FC236}">
                <a16:creationId xmlns:a16="http://schemas.microsoft.com/office/drawing/2014/main" id="{F47E7E72-77E3-4783-A3FF-01D3F6E89915}"/>
              </a:ext>
            </a:extLst>
          </p:cNvPr>
          <p:cNvPicPr>
            <a:picLocks noChangeAspect="1"/>
          </p:cNvPicPr>
          <p:nvPr/>
        </p:nvPicPr>
        <p:blipFill>
          <a:blip r:embed="rId3"/>
          <a:stretch>
            <a:fillRect/>
          </a:stretch>
        </p:blipFill>
        <p:spPr>
          <a:xfrm>
            <a:off x="3127558" y="1778000"/>
            <a:ext cx="1302202" cy="1117600"/>
          </a:xfrm>
          <a:prstGeom prst="ellipse">
            <a:avLst/>
          </a:prstGeom>
          <a:ln>
            <a:noFill/>
          </a:ln>
          <a:effectLst>
            <a:softEdge rad="112500"/>
          </a:effectLst>
        </p:spPr>
      </p:pic>
      <p:pic>
        <p:nvPicPr>
          <p:cNvPr id="11" name="Picture 10">
            <a:extLst>
              <a:ext uri="{FF2B5EF4-FFF2-40B4-BE49-F238E27FC236}">
                <a16:creationId xmlns:a16="http://schemas.microsoft.com/office/drawing/2014/main" id="{E2C5BFE6-CCD0-4487-8DCE-DAAD5967BCC1}"/>
              </a:ext>
            </a:extLst>
          </p:cNvPr>
          <p:cNvPicPr>
            <a:picLocks noChangeAspect="1"/>
          </p:cNvPicPr>
          <p:nvPr/>
        </p:nvPicPr>
        <p:blipFill>
          <a:blip r:embed="rId4"/>
          <a:stretch>
            <a:fillRect/>
          </a:stretch>
        </p:blipFill>
        <p:spPr>
          <a:xfrm>
            <a:off x="6040290" y="1777999"/>
            <a:ext cx="1396830" cy="1214425"/>
          </a:xfrm>
          <a:prstGeom prst="ellipse">
            <a:avLst/>
          </a:prstGeom>
          <a:ln>
            <a:noFill/>
          </a:ln>
          <a:effectLst>
            <a:softEdge rad="112500"/>
          </a:effectLst>
        </p:spPr>
      </p:pic>
      <p:pic>
        <p:nvPicPr>
          <p:cNvPr id="15" name="Picture 14">
            <a:extLst>
              <a:ext uri="{FF2B5EF4-FFF2-40B4-BE49-F238E27FC236}">
                <a16:creationId xmlns:a16="http://schemas.microsoft.com/office/drawing/2014/main" id="{B7ED6E96-48CD-4C27-8AB7-C736B95C025B}"/>
              </a:ext>
            </a:extLst>
          </p:cNvPr>
          <p:cNvPicPr>
            <a:picLocks noChangeAspect="1"/>
          </p:cNvPicPr>
          <p:nvPr/>
        </p:nvPicPr>
        <p:blipFill>
          <a:blip r:embed="rId5"/>
          <a:stretch>
            <a:fillRect/>
          </a:stretch>
        </p:blipFill>
        <p:spPr>
          <a:xfrm>
            <a:off x="4521200" y="1778001"/>
            <a:ext cx="1519090" cy="1315851"/>
          </a:xfrm>
          <a:prstGeom prst="ellipse">
            <a:avLst/>
          </a:prstGeom>
          <a:ln>
            <a:noFill/>
          </a:ln>
          <a:effectLst>
            <a:softEdge rad="112500"/>
          </a:effectLst>
        </p:spPr>
      </p:pic>
    </p:spTree>
    <p:extLst>
      <p:ext uri="{BB962C8B-B14F-4D97-AF65-F5344CB8AC3E}">
        <p14:creationId xmlns:p14="http://schemas.microsoft.com/office/powerpoint/2010/main" val="36964508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wall, indoor&#10;&#10;Description automatically generated">
            <a:extLst>
              <a:ext uri="{FF2B5EF4-FFF2-40B4-BE49-F238E27FC236}">
                <a16:creationId xmlns:a16="http://schemas.microsoft.com/office/drawing/2014/main" id="{93C93116-0818-4694-9D20-E5AE42AA4CE8}"/>
              </a:ext>
            </a:extLst>
          </p:cNvPr>
          <p:cNvPicPr>
            <a:picLocks noChangeAspect="1"/>
          </p:cNvPicPr>
          <p:nvPr/>
        </p:nvPicPr>
        <p:blipFill>
          <a:blip r:embed="rId2"/>
          <a:stretch>
            <a:fillRect/>
          </a:stretch>
        </p:blipFill>
        <p:spPr>
          <a:xfrm>
            <a:off x="6350001" y="2221654"/>
            <a:ext cx="2508899" cy="1804438"/>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0B94D552-C687-466D-AD71-4937FC1E9B70}"/>
              </a:ext>
            </a:extLst>
          </p:cNvPr>
          <p:cNvSpPr>
            <a:spLocks noGrp="1"/>
          </p:cNvSpPr>
          <p:nvPr>
            <p:ph type="sldNum" sz="quarter" idx="4294967295"/>
          </p:nvPr>
        </p:nvSpPr>
        <p:spPr bwMode="auto">
          <a:xfrm>
            <a:off x="7099300" y="6245225"/>
            <a:ext cx="23114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3C4BC937-B5AC-4352-A594-3FBD1EB25136}" type="slidenum">
              <a:rPr lang="en-GB" smtClean="0"/>
              <a:pPr>
                <a:defRPr/>
              </a:pPr>
              <a:t>48</a:t>
            </a:fld>
            <a:endParaRPr lang="en-GB" dirty="0"/>
          </a:p>
        </p:txBody>
      </p:sp>
      <p:sp>
        <p:nvSpPr>
          <p:cNvPr id="3" name="Title 2">
            <a:extLst>
              <a:ext uri="{FF2B5EF4-FFF2-40B4-BE49-F238E27FC236}">
                <a16:creationId xmlns:a16="http://schemas.microsoft.com/office/drawing/2014/main" id="{2C2CC154-B5D4-42B2-9C4A-28774AACE900}"/>
              </a:ext>
            </a:extLst>
          </p:cNvPr>
          <p:cNvSpPr>
            <a:spLocks noGrp="1"/>
          </p:cNvSpPr>
          <p:nvPr>
            <p:ph type="title"/>
          </p:nvPr>
        </p:nvSpPr>
        <p:spPr>
          <a:xfrm>
            <a:off x="46026" y="648601"/>
            <a:ext cx="6686550" cy="357188"/>
          </a:xfrm>
        </p:spPr>
        <p:txBody>
          <a:bodyPr/>
          <a:lstStyle/>
          <a:p>
            <a:pPr algn="l"/>
            <a:r>
              <a:rPr lang="en-GB" sz="3200" b="1" dirty="0">
                <a:solidFill>
                  <a:srgbClr val="1B69B0"/>
                </a:solidFill>
                <a:latin typeface="Arial" panose="020B0604020202020204" pitchFamily="34" charset="0"/>
                <a:cs typeface="Arial" panose="020B0604020202020204" pitchFamily="34" charset="0"/>
              </a:rPr>
              <a:t>Capital Schemes Delivered 20/21</a:t>
            </a:r>
          </a:p>
        </p:txBody>
      </p:sp>
      <p:sp>
        <p:nvSpPr>
          <p:cNvPr id="11" name="TextBox 10">
            <a:extLst>
              <a:ext uri="{FF2B5EF4-FFF2-40B4-BE49-F238E27FC236}">
                <a16:creationId xmlns:a16="http://schemas.microsoft.com/office/drawing/2014/main" id="{D03ADDF1-A438-4C0E-95F5-A6ECC1409CB9}"/>
              </a:ext>
            </a:extLst>
          </p:cNvPr>
          <p:cNvSpPr txBox="1"/>
          <p:nvPr/>
        </p:nvSpPr>
        <p:spPr>
          <a:xfrm>
            <a:off x="192741" y="1382963"/>
            <a:ext cx="3672407" cy="1677382"/>
          </a:xfrm>
          <a:prstGeom prst="rect">
            <a:avLst/>
          </a:prstGeom>
          <a:noFill/>
        </p:spPr>
        <p:txBody>
          <a:bodyPr wrap="square" rtlCol="0">
            <a:spAutoFit/>
          </a:bodyPr>
          <a:lstStyle/>
          <a:p>
            <a:r>
              <a:rPr lang="en-GB" sz="1200" b="1" dirty="0">
                <a:solidFill>
                  <a:srgbClr val="1B69B0"/>
                </a:solidFill>
                <a:latin typeface="Arial" panose="020B0604020202020204" pitchFamily="34" charset="0"/>
                <a:cs typeface="Arial" panose="020B0604020202020204" pitchFamily="34" charset="0"/>
              </a:rPr>
              <a:t>Emergency Department Upgrade</a:t>
            </a:r>
          </a:p>
          <a:p>
            <a:pPr algn="just"/>
            <a:r>
              <a:rPr lang="en-GB" sz="900" dirty="0">
                <a:effectLst/>
                <a:latin typeface="Arial" panose="020B0604020202020204" pitchFamily="34" charset="0"/>
                <a:ea typeface="Times New Roman" panose="02020603050405020304" pitchFamily="18" charset="0"/>
                <a:cs typeface="Arial" panose="020B0604020202020204" pitchFamily="34" charset="0"/>
              </a:rPr>
              <a:t>During winter, the Trust opened a brand-new area within its Emergency Department after it was awarded Government funding, which was aimed at improving emergency care for patients. The upgrade provided eight side rooms, offering greater infection prevention and control measures and enhanced patient safety in response to the COVID-19 pandemic.</a:t>
            </a:r>
            <a:endParaRPr lang="en-GB" sz="900" dirty="0">
              <a:effectLst/>
              <a:latin typeface="Arial" panose="020B0604020202020204" pitchFamily="34" charset="0"/>
              <a:ea typeface="Calibri" panose="020F050202020403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Project completed March 2021.</a:t>
            </a:r>
          </a:p>
          <a:p>
            <a:endParaRPr lang="en-GB" sz="900" dirty="0">
              <a:latin typeface="Arial" panose="020B0604020202020204" pitchFamily="34" charset="0"/>
              <a:cs typeface="Arial" panose="020B0604020202020204" pitchFamily="34" charset="0"/>
            </a:endParaRPr>
          </a:p>
          <a:p>
            <a:r>
              <a:rPr lang="en-GB" sz="1000" b="1" dirty="0">
                <a:latin typeface="Arial" panose="020B0604020202020204" pitchFamily="34" charset="0"/>
                <a:cs typeface="Arial" panose="020B0604020202020204" pitchFamily="34" charset="0"/>
              </a:rPr>
              <a:t>Cost £1m</a:t>
            </a:r>
          </a:p>
        </p:txBody>
      </p:sp>
      <p:sp>
        <p:nvSpPr>
          <p:cNvPr id="9" name="TextBox 8">
            <a:extLst>
              <a:ext uri="{FF2B5EF4-FFF2-40B4-BE49-F238E27FC236}">
                <a16:creationId xmlns:a16="http://schemas.microsoft.com/office/drawing/2014/main" id="{D3ABC63A-DB49-4569-AA39-F0D2AF5FEFFF}"/>
              </a:ext>
            </a:extLst>
          </p:cNvPr>
          <p:cNvSpPr txBox="1"/>
          <p:nvPr/>
        </p:nvSpPr>
        <p:spPr>
          <a:xfrm>
            <a:off x="4604665" y="1429611"/>
            <a:ext cx="4255822" cy="1392689"/>
          </a:xfrm>
          <a:prstGeom prst="rect">
            <a:avLst/>
          </a:prstGeom>
          <a:noFill/>
        </p:spPr>
        <p:txBody>
          <a:bodyPr wrap="square" rtlCol="0">
            <a:spAutoFit/>
          </a:bodyPr>
          <a:lstStyle/>
          <a:p>
            <a:r>
              <a:rPr lang="en-GB" sz="1100" b="1" dirty="0">
                <a:solidFill>
                  <a:srgbClr val="1B69B0"/>
                </a:solidFill>
                <a:latin typeface="Arial" panose="020B0604020202020204" pitchFamily="34" charset="0"/>
                <a:cs typeface="Arial" panose="020B0604020202020204" pitchFamily="34" charset="0"/>
              </a:rPr>
              <a:t>Cath Lab</a:t>
            </a:r>
          </a:p>
          <a:p>
            <a:pPr algn="just"/>
            <a:r>
              <a:rPr lang="en-GB" sz="900" dirty="0">
                <a:effectLst/>
                <a:latin typeface="Arial" panose="020B0604020202020204" pitchFamily="34" charset="0"/>
                <a:ea typeface="Times New Roman" panose="02020603050405020304" pitchFamily="18" charset="0"/>
                <a:cs typeface="Arial" panose="020B0604020202020204" pitchFamily="34" charset="0"/>
              </a:rPr>
              <a:t>In March this year, the Trust also opened a new state-of-the-art Cardiac Catheter Lab for heart patients. Around 1000 procedures, such as implantation of pacemakers, are carried out in the Cardiac Catheter Lab at Arrowe Park Hospital each year.</a:t>
            </a:r>
            <a:endParaRPr lang="en-GB" sz="900" dirty="0">
              <a:effectLst/>
              <a:latin typeface="Arial" panose="020B0604020202020204" pitchFamily="34" charset="0"/>
              <a:ea typeface="Calibri" panose="020F0502020204030204" pitchFamily="34" charset="0"/>
              <a:cs typeface="Arial" panose="020B0604020202020204" pitchFamily="34" charset="0"/>
            </a:endParaRPr>
          </a:p>
          <a:p>
            <a:pPr algn="just"/>
            <a:endParaRPr lang="en-GB" sz="900" dirty="0">
              <a:latin typeface="Arial" panose="020B0604020202020204" pitchFamily="34" charset="0"/>
              <a:cs typeface="Arial" panose="020B0604020202020204" pitchFamily="34" charset="0"/>
            </a:endParaRPr>
          </a:p>
          <a:p>
            <a:pPr algn="just"/>
            <a:r>
              <a:rPr lang="en-GB" sz="900" dirty="0">
                <a:latin typeface="Arial" panose="020B0604020202020204" pitchFamily="34" charset="0"/>
                <a:cs typeface="Arial" panose="020B0604020202020204" pitchFamily="34" charset="0"/>
              </a:rPr>
              <a:t>Project Complete March 2021.</a:t>
            </a:r>
          </a:p>
          <a:p>
            <a:endParaRPr lang="en-GB" sz="900" dirty="0">
              <a:latin typeface="Arial" panose="020B0604020202020204" pitchFamily="34" charset="0"/>
              <a:cs typeface="Arial" panose="020B0604020202020204" pitchFamily="34" charset="0"/>
            </a:endParaRPr>
          </a:p>
          <a:p>
            <a:r>
              <a:rPr lang="en-GB" sz="1050" b="1" dirty="0">
                <a:latin typeface="Arial" panose="020B0604020202020204" pitchFamily="34" charset="0"/>
                <a:cs typeface="Arial" panose="020B0604020202020204" pitchFamily="34" charset="0"/>
              </a:rPr>
              <a:t>Cost:  £1.2m</a:t>
            </a:r>
          </a:p>
        </p:txBody>
      </p:sp>
      <p:pic>
        <p:nvPicPr>
          <p:cNvPr id="13" name="Picture 12">
            <a:extLst>
              <a:ext uri="{FF2B5EF4-FFF2-40B4-BE49-F238E27FC236}">
                <a16:creationId xmlns:a16="http://schemas.microsoft.com/office/drawing/2014/main" id="{9F611439-B5AF-451F-90FC-44D5305731C8}"/>
              </a:ext>
            </a:extLst>
          </p:cNvPr>
          <p:cNvPicPr>
            <a:picLocks noChangeAspect="1"/>
          </p:cNvPicPr>
          <p:nvPr/>
        </p:nvPicPr>
        <p:blipFill>
          <a:blip r:embed="rId3"/>
          <a:stretch>
            <a:fillRect/>
          </a:stretch>
        </p:blipFill>
        <p:spPr>
          <a:xfrm>
            <a:off x="4760351" y="3095567"/>
            <a:ext cx="2508899" cy="1672599"/>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F9F84713-8B91-4D0D-B346-CCEBBF8E19ED}"/>
              </a:ext>
            </a:extLst>
          </p:cNvPr>
          <p:cNvPicPr>
            <a:picLocks noChangeAspect="1"/>
          </p:cNvPicPr>
          <p:nvPr/>
        </p:nvPicPr>
        <p:blipFill>
          <a:blip r:embed="rId4"/>
          <a:stretch>
            <a:fillRect/>
          </a:stretch>
        </p:blipFill>
        <p:spPr>
          <a:xfrm>
            <a:off x="980296" y="2803790"/>
            <a:ext cx="2704125" cy="1616689"/>
          </a:xfrm>
          <a:prstGeom prst="rect">
            <a:avLst/>
          </a:prstGeom>
          <a:ln>
            <a:noFill/>
          </a:ln>
          <a:effectLst>
            <a:outerShdw blurRad="292100" dist="139700" dir="2700000" algn="tl" rotWithShape="0">
              <a:srgbClr val="333333">
                <a:alpha val="65000"/>
              </a:srgbClr>
            </a:outerShdw>
          </a:effectLst>
        </p:spPr>
      </p:pic>
      <p:pic>
        <p:nvPicPr>
          <p:cNvPr id="7" name="Picture 6" descr="A picture containing indoor, floor, ceiling&#10;&#10;Description automatically generated">
            <a:extLst>
              <a:ext uri="{FF2B5EF4-FFF2-40B4-BE49-F238E27FC236}">
                <a16:creationId xmlns:a16="http://schemas.microsoft.com/office/drawing/2014/main" id="{E6A5C3B1-64DE-4848-9241-7FEC2A26497F}"/>
              </a:ext>
            </a:extLst>
          </p:cNvPr>
          <p:cNvPicPr>
            <a:picLocks noChangeAspect="1"/>
          </p:cNvPicPr>
          <p:nvPr/>
        </p:nvPicPr>
        <p:blipFill>
          <a:blip r:embed="rId5"/>
          <a:stretch>
            <a:fillRect/>
          </a:stretch>
        </p:blipFill>
        <p:spPr>
          <a:xfrm>
            <a:off x="2332358" y="3489198"/>
            <a:ext cx="1937107" cy="12910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241721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B94D552-C687-466D-AD71-4937FC1E9B70}"/>
              </a:ext>
            </a:extLst>
          </p:cNvPr>
          <p:cNvSpPr>
            <a:spLocks noGrp="1"/>
          </p:cNvSpPr>
          <p:nvPr>
            <p:ph type="sldNum" sz="quarter" idx="4294967295"/>
          </p:nvPr>
        </p:nvSpPr>
        <p:spPr bwMode="auto">
          <a:xfrm>
            <a:off x="7099300" y="6245225"/>
            <a:ext cx="23114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3C4BC937-B5AC-4352-A594-3FBD1EB25136}" type="slidenum">
              <a:rPr lang="en-GB" smtClean="0"/>
              <a:pPr>
                <a:defRPr/>
              </a:pPr>
              <a:t>49</a:t>
            </a:fld>
            <a:endParaRPr lang="en-GB" dirty="0"/>
          </a:p>
        </p:txBody>
      </p:sp>
      <p:sp>
        <p:nvSpPr>
          <p:cNvPr id="3" name="Title 2">
            <a:extLst>
              <a:ext uri="{FF2B5EF4-FFF2-40B4-BE49-F238E27FC236}">
                <a16:creationId xmlns:a16="http://schemas.microsoft.com/office/drawing/2014/main" id="{2C2CC154-B5D4-42B2-9C4A-28774AACE900}"/>
              </a:ext>
            </a:extLst>
          </p:cNvPr>
          <p:cNvSpPr>
            <a:spLocks noGrp="1"/>
          </p:cNvSpPr>
          <p:nvPr>
            <p:ph type="title"/>
          </p:nvPr>
        </p:nvSpPr>
        <p:spPr>
          <a:xfrm>
            <a:off x="46026" y="648601"/>
            <a:ext cx="6686550" cy="357188"/>
          </a:xfrm>
        </p:spPr>
        <p:txBody>
          <a:bodyPr/>
          <a:lstStyle/>
          <a:p>
            <a:pPr algn="l"/>
            <a:r>
              <a:rPr lang="en-GB" sz="3200" b="1" dirty="0">
                <a:solidFill>
                  <a:srgbClr val="1B69B0"/>
                </a:solidFill>
                <a:latin typeface="Arial" panose="020B0604020202020204" pitchFamily="34" charset="0"/>
                <a:cs typeface="Arial" panose="020B0604020202020204" pitchFamily="34" charset="0"/>
              </a:rPr>
              <a:t>Capital Schemes Delivered 20/21</a:t>
            </a:r>
          </a:p>
        </p:txBody>
      </p:sp>
      <p:pic>
        <p:nvPicPr>
          <p:cNvPr id="44" name="Picture 43" descr="A picture containing text, indoor, wall, floor&#10;&#10;Description automatically generated">
            <a:extLst>
              <a:ext uri="{FF2B5EF4-FFF2-40B4-BE49-F238E27FC236}">
                <a16:creationId xmlns:a16="http://schemas.microsoft.com/office/drawing/2014/main" id="{5BDE4C63-7D47-4D1E-B513-55E00617C42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674"/>
          <a:stretch/>
        </p:blipFill>
        <p:spPr>
          <a:xfrm>
            <a:off x="1334924" y="2799217"/>
            <a:ext cx="2251555" cy="1695682"/>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D03ADDF1-A438-4C0E-95F5-A6ECC1409CB9}"/>
              </a:ext>
            </a:extLst>
          </p:cNvPr>
          <p:cNvSpPr txBox="1"/>
          <p:nvPr/>
        </p:nvSpPr>
        <p:spPr>
          <a:xfrm>
            <a:off x="192741" y="1382963"/>
            <a:ext cx="3672407" cy="1677382"/>
          </a:xfrm>
          <a:prstGeom prst="rect">
            <a:avLst/>
          </a:prstGeom>
          <a:noFill/>
        </p:spPr>
        <p:txBody>
          <a:bodyPr wrap="square" rtlCol="0">
            <a:spAutoFit/>
          </a:bodyPr>
          <a:lstStyle/>
          <a:p>
            <a:r>
              <a:rPr lang="en-GB" sz="1200" b="1" dirty="0">
                <a:solidFill>
                  <a:srgbClr val="1B69B0"/>
                </a:solidFill>
                <a:latin typeface="Arial" panose="020B0604020202020204" pitchFamily="34" charset="0"/>
                <a:cs typeface="Arial" panose="020B0604020202020204" pitchFamily="34" charset="0"/>
              </a:rPr>
              <a:t>Theatre Stores</a:t>
            </a:r>
          </a:p>
          <a:p>
            <a:r>
              <a:rPr lang="en-GB" sz="900" dirty="0">
                <a:latin typeface="Arial" panose="020B0604020202020204" pitchFamily="34" charset="0"/>
                <a:cs typeface="Arial" panose="020B0604020202020204" pitchFamily="34" charset="0"/>
              </a:rPr>
              <a:t>To comply with IPC requirements, the main Theatre store was refurbished.    As a result stock control is more controlled and staff feel more engaged.</a:t>
            </a:r>
          </a:p>
          <a:p>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Significant logistical challenges had to be managed to keep delivery flowing whilst works took place.</a:t>
            </a:r>
          </a:p>
          <a:p>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Project completed July 2021.</a:t>
            </a:r>
          </a:p>
          <a:p>
            <a:endParaRPr lang="en-GB" sz="900" dirty="0">
              <a:latin typeface="Arial" panose="020B0604020202020204" pitchFamily="34" charset="0"/>
              <a:cs typeface="Arial" panose="020B0604020202020204" pitchFamily="34" charset="0"/>
            </a:endParaRPr>
          </a:p>
          <a:p>
            <a:r>
              <a:rPr lang="en-GB" sz="1000" b="1" dirty="0">
                <a:latin typeface="Arial" panose="020B0604020202020204" pitchFamily="34" charset="0"/>
                <a:cs typeface="Arial" panose="020B0604020202020204" pitchFamily="34" charset="0"/>
              </a:rPr>
              <a:t>Cost £222,000</a:t>
            </a:r>
          </a:p>
        </p:txBody>
      </p:sp>
      <p:pic>
        <p:nvPicPr>
          <p:cNvPr id="42" name="Picture 41" descr="A picture containing wall, indoor, ceiling, floor&#10;&#10;Description automatically generated">
            <a:extLst>
              <a:ext uri="{FF2B5EF4-FFF2-40B4-BE49-F238E27FC236}">
                <a16:creationId xmlns:a16="http://schemas.microsoft.com/office/drawing/2014/main" id="{947B0C91-0686-442F-8467-29FEB18A46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7935" y="3654348"/>
            <a:ext cx="1582732" cy="1187049"/>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D3ABC63A-DB49-4569-AA39-F0D2AF5FEFFF}"/>
              </a:ext>
            </a:extLst>
          </p:cNvPr>
          <p:cNvSpPr txBox="1"/>
          <p:nvPr/>
        </p:nvSpPr>
        <p:spPr>
          <a:xfrm>
            <a:off x="4434956" y="1382963"/>
            <a:ext cx="4255822" cy="1408078"/>
          </a:xfrm>
          <a:prstGeom prst="rect">
            <a:avLst/>
          </a:prstGeom>
          <a:noFill/>
        </p:spPr>
        <p:txBody>
          <a:bodyPr wrap="square" rtlCol="0">
            <a:spAutoFit/>
          </a:bodyPr>
          <a:lstStyle/>
          <a:p>
            <a:r>
              <a:rPr lang="en-GB" sz="1200" b="1" dirty="0">
                <a:solidFill>
                  <a:srgbClr val="1B69B0"/>
                </a:solidFill>
                <a:latin typeface="Arial" panose="020B0604020202020204" pitchFamily="34" charset="0"/>
                <a:cs typeface="Arial" panose="020B0604020202020204" pitchFamily="34" charset="0"/>
              </a:rPr>
              <a:t>HDU Contingency Suite (old gym)</a:t>
            </a:r>
          </a:p>
          <a:p>
            <a:pPr algn="just"/>
            <a:r>
              <a:rPr lang="en-GB" sz="900" dirty="0">
                <a:latin typeface="Arial" panose="020B0604020202020204" pitchFamily="34" charset="0"/>
                <a:cs typeface="Arial" panose="020B0604020202020204" pitchFamily="34" charset="0"/>
              </a:rPr>
              <a:t>The existing Physiotherapy Gym was converted into a Contingency HDU within 8weeks  .  This was to enable a full refurbishment of the existing HDU.</a:t>
            </a:r>
          </a:p>
          <a:p>
            <a:pPr algn="just"/>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New WUTH standard materiality adopted.</a:t>
            </a:r>
          </a:p>
          <a:p>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Complete late April 2021.</a:t>
            </a:r>
          </a:p>
          <a:p>
            <a:endParaRPr lang="en-GB" sz="900" dirty="0">
              <a:latin typeface="Arial" panose="020B0604020202020204" pitchFamily="34" charset="0"/>
              <a:cs typeface="Arial" panose="020B0604020202020204" pitchFamily="34" charset="0"/>
            </a:endParaRPr>
          </a:p>
          <a:p>
            <a:r>
              <a:rPr lang="en-GB" sz="1050" b="1" dirty="0">
                <a:latin typeface="Arial" panose="020B0604020202020204" pitchFamily="34" charset="0"/>
                <a:cs typeface="Arial" panose="020B0604020202020204" pitchFamily="34" charset="0"/>
              </a:rPr>
              <a:t>Cost:  £330,000</a:t>
            </a:r>
          </a:p>
        </p:txBody>
      </p:sp>
      <p:pic>
        <p:nvPicPr>
          <p:cNvPr id="12" name="Picture 11" descr="A picture containing ceiling, indoor, several&#10;&#10;Description automatically generated">
            <a:extLst>
              <a:ext uri="{FF2B5EF4-FFF2-40B4-BE49-F238E27FC236}">
                <a16:creationId xmlns:a16="http://schemas.microsoft.com/office/drawing/2014/main" id="{96FB7DC3-03EA-400E-A8F2-9EF2A4B43E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1001" y="2265680"/>
            <a:ext cx="2646440" cy="2355122"/>
          </a:xfrm>
          <a:prstGeom prst="rect">
            <a:avLst/>
          </a:prstGeom>
          <a:ln>
            <a:noFill/>
          </a:ln>
          <a:effectLst>
            <a:outerShdw blurRad="292100" dist="139700" dir="2700000" algn="tl" rotWithShape="0">
              <a:srgbClr val="333333">
                <a:alpha val="65000"/>
              </a:srgbClr>
            </a:outerShdw>
          </a:effectLst>
        </p:spPr>
      </p:pic>
      <p:pic>
        <p:nvPicPr>
          <p:cNvPr id="10" name="Picture 9" descr="A bathroom with sinks and mirrors&#10;&#10;Description automatically generated with medium confidence">
            <a:extLst>
              <a:ext uri="{FF2B5EF4-FFF2-40B4-BE49-F238E27FC236}">
                <a16:creationId xmlns:a16="http://schemas.microsoft.com/office/drawing/2014/main" id="{89836717-065F-44A5-AF02-151B5A7C74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51139" y="3372121"/>
            <a:ext cx="1811728" cy="15665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21479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2901" y="377028"/>
            <a:ext cx="6105524" cy="584775"/>
          </a:xfrm>
          <a:prstGeom prst="rect">
            <a:avLst/>
          </a:prstGeom>
          <a:noFill/>
        </p:spPr>
        <p:txBody>
          <a:bodyPr wrap="square" rtlCol="0">
            <a:spAutoFit/>
          </a:bodyPr>
          <a:lstStyle/>
          <a:p>
            <a:r>
              <a:rPr lang="en-US" sz="3200" b="1" dirty="0">
                <a:solidFill>
                  <a:srgbClr val="1B69B0"/>
                </a:solidFill>
                <a:latin typeface="Arial" charset="0"/>
                <a:ea typeface="Arial" charset="0"/>
                <a:cs typeface="Arial" charset="0"/>
              </a:rPr>
              <a:t>Who we are</a:t>
            </a:r>
          </a:p>
        </p:txBody>
      </p:sp>
      <p:grpSp>
        <p:nvGrpSpPr>
          <p:cNvPr id="13" name="Group 12"/>
          <p:cNvGrpSpPr/>
          <p:nvPr/>
        </p:nvGrpSpPr>
        <p:grpSpPr>
          <a:xfrm>
            <a:off x="322858" y="1209876"/>
            <a:ext cx="8480638" cy="1090103"/>
            <a:chOff x="322858" y="1209876"/>
            <a:chExt cx="8480638" cy="1090103"/>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2350" y="1210580"/>
              <a:ext cx="1371140" cy="108939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2993" y="1209876"/>
              <a:ext cx="1180503" cy="1066354"/>
            </a:xfrm>
            <a:prstGeom prst="rect">
              <a:avLst/>
            </a:prstGeom>
          </p:spPr>
        </p:pic>
        <p:sp>
          <p:nvSpPr>
            <p:cNvPr id="4" name="Rectangle 3"/>
            <p:cNvSpPr/>
            <p:nvPr/>
          </p:nvSpPr>
          <p:spPr>
            <a:xfrm>
              <a:off x="342900" y="1210580"/>
              <a:ext cx="5419955" cy="569387"/>
            </a:xfrm>
            <a:prstGeom prst="rect">
              <a:avLst/>
            </a:prstGeom>
          </p:spPr>
          <p:txBody>
            <a:bodyPr wrap="square">
              <a:spAutoFit/>
            </a:bodyPr>
            <a:lstStyle/>
            <a:p>
              <a:pPr marL="285750" lvl="0" indent="-285750">
                <a:buFont typeface="Arial" panose="020B0604020202020204" pitchFamily="34" charset="0"/>
                <a:buChar char="•"/>
              </a:pPr>
              <a:r>
                <a:rPr lang="en-GB" sz="1550" dirty="0">
                  <a:latin typeface="Arial" panose="020B0604020202020204" pitchFamily="34" charset="0"/>
                  <a:cs typeface="Arial" panose="020B0604020202020204" pitchFamily="34" charset="0"/>
                </a:rPr>
                <a:t>One of the largest employers in Wirral and  one of the largest and busiest Acute Trusts in the North of England.</a:t>
              </a:r>
            </a:p>
          </p:txBody>
        </p:sp>
        <p:sp>
          <p:nvSpPr>
            <p:cNvPr id="6" name="Rectangle 5"/>
            <p:cNvSpPr/>
            <p:nvPr/>
          </p:nvSpPr>
          <p:spPr>
            <a:xfrm>
              <a:off x="322858" y="1943306"/>
              <a:ext cx="5406728" cy="330860"/>
            </a:xfrm>
            <a:prstGeom prst="rect">
              <a:avLst/>
            </a:prstGeom>
          </p:spPr>
          <p:txBody>
            <a:bodyPr wrap="square">
              <a:spAutoFit/>
            </a:bodyPr>
            <a:lstStyle/>
            <a:p>
              <a:pPr marL="285750" lvl="0" indent="-285750">
                <a:buFont typeface="Arial" panose="020B0604020202020204" pitchFamily="34" charset="0"/>
                <a:buChar char="•"/>
              </a:pPr>
              <a:r>
                <a:rPr lang="en-GB" sz="1550" dirty="0">
                  <a:latin typeface="Arial" panose="020B0604020202020204" pitchFamily="34" charset="0"/>
                  <a:cs typeface="Arial" panose="020B0604020202020204" pitchFamily="34" charset="0"/>
                </a:rPr>
                <a:t>Provide a comprehensive range of high quality services</a:t>
              </a:r>
            </a:p>
          </p:txBody>
        </p:sp>
      </p:grpSp>
      <p:grpSp>
        <p:nvGrpSpPr>
          <p:cNvPr id="14" name="Group 13"/>
          <p:cNvGrpSpPr/>
          <p:nvPr/>
        </p:nvGrpSpPr>
        <p:grpSpPr>
          <a:xfrm>
            <a:off x="321635" y="2372553"/>
            <a:ext cx="8420683" cy="988166"/>
            <a:chOff x="330102" y="2372553"/>
            <a:chExt cx="8420683" cy="988166"/>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9995" y="2385432"/>
              <a:ext cx="1185160" cy="97528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9978" y="2372553"/>
              <a:ext cx="1200807" cy="988164"/>
            </a:xfrm>
            <a:prstGeom prst="rect">
              <a:avLst/>
            </a:prstGeom>
          </p:spPr>
        </p:pic>
        <p:sp>
          <p:nvSpPr>
            <p:cNvPr id="9" name="Rectangle 8"/>
            <p:cNvSpPr/>
            <p:nvPr/>
          </p:nvSpPr>
          <p:spPr>
            <a:xfrm>
              <a:off x="330102" y="2528081"/>
              <a:ext cx="3062057" cy="330860"/>
            </a:xfrm>
            <a:prstGeom prst="rect">
              <a:avLst/>
            </a:prstGeom>
          </p:spPr>
          <p:txBody>
            <a:bodyPr wrap="none">
              <a:spAutoFit/>
            </a:bodyPr>
            <a:lstStyle/>
            <a:p>
              <a:pPr marL="285750" lvl="0" indent="-285750">
                <a:buFont typeface="Arial" panose="020B0604020202020204" pitchFamily="34" charset="0"/>
                <a:buChar char="•"/>
              </a:pPr>
              <a:r>
                <a:rPr lang="en-GB" sz="1550" dirty="0">
                  <a:latin typeface="Arial" panose="020B0604020202020204" pitchFamily="34" charset="0"/>
                  <a:cs typeface="Arial" panose="020B0604020202020204" pitchFamily="34" charset="0"/>
                </a:rPr>
                <a:t>Operate from two main sites  </a:t>
              </a:r>
            </a:p>
          </p:txBody>
        </p:sp>
      </p:grpSp>
      <p:grpSp>
        <p:nvGrpSpPr>
          <p:cNvPr id="15" name="Group 14"/>
          <p:cNvGrpSpPr/>
          <p:nvPr/>
        </p:nvGrpSpPr>
        <p:grpSpPr>
          <a:xfrm>
            <a:off x="322859" y="3004531"/>
            <a:ext cx="7553893" cy="1660353"/>
            <a:chOff x="331326" y="3050831"/>
            <a:chExt cx="7553893" cy="1660353"/>
          </a:xfrm>
        </p:grpSpPr>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4012" y="3519977"/>
              <a:ext cx="1191207" cy="1191207"/>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331326" y="3050831"/>
              <a:ext cx="5406727" cy="569387"/>
            </a:xfrm>
            <a:prstGeom prst="rect">
              <a:avLst/>
            </a:prstGeom>
          </p:spPr>
          <p:txBody>
            <a:bodyPr wrap="square">
              <a:spAutoFit/>
            </a:bodyPr>
            <a:lstStyle/>
            <a:p>
              <a:pPr marL="285750" lvl="0" indent="-285750">
                <a:buFont typeface="Arial" panose="020B0604020202020204" pitchFamily="34" charset="0"/>
                <a:buChar char="•"/>
              </a:pPr>
              <a:r>
                <a:rPr lang="en-GB" sz="1550" dirty="0">
                  <a:latin typeface="Arial" panose="020B0604020202020204" pitchFamily="34" charset="0"/>
                  <a:cs typeface="Arial" panose="020B0604020202020204" pitchFamily="34" charset="0"/>
                </a:rPr>
                <a:t>Serve a population of 400,000 across Wirral, Ellesmere Port, North Wales and the wider North West footprint</a:t>
              </a:r>
            </a:p>
          </p:txBody>
        </p:sp>
        <p:sp>
          <p:nvSpPr>
            <p:cNvPr id="12" name="Rectangle 11"/>
            <p:cNvSpPr/>
            <p:nvPr/>
          </p:nvSpPr>
          <p:spPr>
            <a:xfrm>
              <a:off x="339793" y="3703487"/>
              <a:ext cx="5398260" cy="807913"/>
            </a:xfrm>
            <a:prstGeom prst="rect">
              <a:avLst/>
            </a:prstGeom>
          </p:spPr>
          <p:txBody>
            <a:bodyPr wrap="square">
              <a:spAutoFit/>
            </a:bodyPr>
            <a:lstStyle/>
            <a:p>
              <a:pPr marL="285750" lvl="0" indent="-285750">
                <a:buFont typeface="Arial" panose="020B0604020202020204" pitchFamily="34" charset="0"/>
                <a:buChar char="•"/>
              </a:pPr>
              <a:r>
                <a:rPr lang="en-US" sz="1550" dirty="0">
                  <a:latin typeface="Arial" panose="020B0604020202020204" pitchFamily="34" charset="0"/>
                  <a:cs typeface="Arial" panose="020B0604020202020204" pitchFamily="34" charset="0"/>
                </a:rPr>
                <a:t>Provide specialist services such as Robotic Surgery / Level 3 Neonatology &amp; Intestinal Failure  to a wider population in Merseyside, Cheshire and Wales. </a:t>
              </a:r>
              <a:endParaRPr lang="en-GB" sz="155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8524986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4168E9C-C716-4540-BDFC-DC92AA6C0277}"/>
              </a:ext>
            </a:extLst>
          </p:cNvPr>
          <p:cNvSpPr>
            <a:spLocks noGrp="1"/>
          </p:cNvSpPr>
          <p:nvPr>
            <p:ph type="sldNum" sz="quarter" idx="4294967295"/>
          </p:nvPr>
        </p:nvSpPr>
        <p:spPr bwMode="auto">
          <a:xfrm>
            <a:off x="7099300" y="6245225"/>
            <a:ext cx="23114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3C4BC937-B5AC-4352-A594-3FBD1EB25136}" type="slidenum">
              <a:rPr lang="en-GB" smtClean="0"/>
              <a:pPr>
                <a:defRPr/>
              </a:pPr>
              <a:t>50</a:t>
            </a:fld>
            <a:endParaRPr lang="en-GB" dirty="0"/>
          </a:p>
        </p:txBody>
      </p:sp>
      <p:sp>
        <p:nvSpPr>
          <p:cNvPr id="11" name="TextBox 10">
            <a:extLst>
              <a:ext uri="{FF2B5EF4-FFF2-40B4-BE49-F238E27FC236}">
                <a16:creationId xmlns:a16="http://schemas.microsoft.com/office/drawing/2014/main" id="{72D68358-65E0-47A2-AB15-92E1FA629D8D}"/>
              </a:ext>
            </a:extLst>
          </p:cNvPr>
          <p:cNvSpPr txBox="1"/>
          <p:nvPr/>
        </p:nvSpPr>
        <p:spPr>
          <a:xfrm>
            <a:off x="140441" y="3166856"/>
            <a:ext cx="2328439" cy="300082"/>
          </a:xfrm>
          <a:prstGeom prst="rect">
            <a:avLst/>
          </a:prstGeom>
          <a:noFill/>
        </p:spPr>
        <p:txBody>
          <a:bodyPr wrap="square">
            <a:spAutoFit/>
          </a:bodyPr>
          <a:lstStyle/>
          <a:p>
            <a:r>
              <a:rPr lang="en-GB" sz="1350" dirty="0">
                <a:hlinkClick r:id="rId2" action="ppaction://hlinkfile"/>
              </a:rPr>
              <a:t>APH HDU Walk Through Video</a:t>
            </a:r>
            <a:endParaRPr lang="en-GB" sz="1350" dirty="0"/>
          </a:p>
        </p:txBody>
      </p:sp>
      <p:sp>
        <p:nvSpPr>
          <p:cNvPr id="12" name="Title 2">
            <a:extLst>
              <a:ext uri="{FF2B5EF4-FFF2-40B4-BE49-F238E27FC236}">
                <a16:creationId xmlns:a16="http://schemas.microsoft.com/office/drawing/2014/main" id="{3D4FF5F5-B741-4DD4-8785-B24EC5836033}"/>
              </a:ext>
            </a:extLst>
          </p:cNvPr>
          <p:cNvSpPr>
            <a:spLocks noGrp="1"/>
          </p:cNvSpPr>
          <p:nvPr>
            <p:ph type="title"/>
          </p:nvPr>
        </p:nvSpPr>
        <p:spPr>
          <a:xfrm>
            <a:off x="0" y="203410"/>
            <a:ext cx="6964261" cy="672491"/>
          </a:xfrm>
        </p:spPr>
        <p:txBody>
          <a:bodyPr/>
          <a:lstStyle/>
          <a:p>
            <a:pPr algn="l"/>
            <a:r>
              <a:rPr lang="en-GB" sz="2800" b="1" dirty="0">
                <a:solidFill>
                  <a:srgbClr val="1B69B0"/>
                </a:solidFill>
                <a:latin typeface="Arial" panose="020B0604020202020204" pitchFamily="34" charset="0"/>
                <a:cs typeface="Arial" panose="020B0604020202020204" pitchFamily="34" charset="0"/>
              </a:rPr>
              <a:t>2021/22 HDU Upgrade Programme</a:t>
            </a:r>
          </a:p>
        </p:txBody>
      </p:sp>
      <p:pic>
        <p:nvPicPr>
          <p:cNvPr id="13" name="Picture 12">
            <a:extLst>
              <a:ext uri="{FF2B5EF4-FFF2-40B4-BE49-F238E27FC236}">
                <a16:creationId xmlns:a16="http://schemas.microsoft.com/office/drawing/2014/main" id="{1927AD13-77AF-4D1A-8806-51D1C9C25E7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750560" y="1370442"/>
            <a:ext cx="3062340" cy="2100580"/>
          </a:xfrm>
          <a:prstGeom prst="rect">
            <a:avLst/>
          </a:prstGeom>
          <a:ln>
            <a:noFill/>
          </a:ln>
          <a:effectLst>
            <a:outerShdw blurRad="292100" dist="139700" dir="2700000" algn="tl" rotWithShape="0">
              <a:srgbClr val="333333">
                <a:alpha val="65000"/>
              </a:srgbClr>
            </a:outerShdw>
          </a:effectLst>
        </p:spPr>
      </p:pic>
      <p:pic>
        <p:nvPicPr>
          <p:cNvPr id="3" name="Picture 2" descr="A picture containing indoor, wall, floor, ceiling&#10;&#10;Description automatically generated">
            <a:extLst>
              <a:ext uri="{FF2B5EF4-FFF2-40B4-BE49-F238E27FC236}">
                <a16:creationId xmlns:a16="http://schemas.microsoft.com/office/drawing/2014/main" id="{D4186298-532B-4028-AB53-5D875BC74CF6}"/>
              </a:ext>
            </a:extLst>
          </p:cNvPr>
          <p:cNvPicPr>
            <a:picLocks noChangeAspect="1"/>
          </p:cNvPicPr>
          <p:nvPr/>
        </p:nvPicPr>
        <p:blipFill>
          <a:blip r:embed="rId4"/>
          <a:stretch>
            <a:fillRect/>
          </a:stretch>
        </p:blipFill>
        <p:spPr>
          <a:xfrm>
            <a:off x="5075723" y="2793118"/>
            <a:ext cx="2490197" cy="1949671"/>
          </a:xfrm>
          <a:prstGeom prst="rect">
            <a:avLst/>
          </a:prstGeom>
          <a:ln>
            <a:no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id="{EB9FD20E-9A31-40EE-A0A9-C6FC330EA055}"/>
              </a:ext>
            </a:extLst>
          </p:cNvPr>
          <p:cNvSpPr txBox="1"/>
          <p:nvPr/>
        </p:nvSpPr>
        <p:spPr>
          <a:xfrm>
            <a:off x="140441" y="1286944"/>
            <a:ext cx="4790440" cy="2877711"/>
          </a:xfrm>
          <a:prstGeom prst="rect">
            <a:avLst/>
          </a:prstGeom>
          <a:solidFill>
            <a:schemeClr val="bg1"/>
          </a:solidFill>
        </p:spPr>
        <p:txBody>
          <a:bodyPr wrap="square">
            <a:spAutoFit/>
          </a:bodyPr>
          <a:lstStyle/>
          <a:p>
            <a:pPr algn="just"/>
            <a:r>
              <a:rPr lang="en-GB" sz="900" dirty="0">
                <a:effectLst/>
                <a:latin typeface="Arial" panose="020B0604020202020204" pitchFamily="34" charset="0"/>
                <a:ea typeface="Times New Roman" panose="02020603050405020304" pitchFamily="18" charset="0"/>
                <a:cs typeface="Arial" panose="020B0604020202020204" pitchFamily="34" charset="0"/>
              </a:rPr>
              <a:t>The Trust unveiled a new £1.2million upgraded High Dependency Unit which has opened at Wirral University Teaching Hospital to enhance care for some of the our most poorly patients. </a:t>
            </a:r>
            <a:endParaRPr lang="en-GB" sz="900" dirty="0">
              <a:effectLst/>
              <a:latin typeface="Arial" panose="020B0604020202020204" pitchFamily="34" charset="0"/>
              <a:ea typeface="Calibri" panose="020F0502020204030204" pitchFamily="34" charset="0"/>
              <a:cs typeface="Arial" panose="020B0604020202020204" pitchFamily="34" charset="0"/>
            </a:endParaRPr>
          </a:p>
          <a:p>
            <a:pPr algn="just"/>
            <a:r>
              <a:rPr lang="en-GB" sz="900" dirty="0">
                <a:effectLst/>
                <a:latin typeface="Arial" panose="020B0604020202020204" pitchFamily="34" charset="0"/>
                <a:ea typeface="Times New Roman" panose="02020603050405020304" pitchFamily="18" charset="0"/>
                <a:cs typeface="Arial" panose="020B0604020202020204" pitchFamily="34" charset="0"/>
              </a:rPr>
              <a:t> </a:t>
            </a:r>
            <a:endParaRPr lang="en-GB" sz="900" dirty="0">
              <a:effectLst/>
              <a:latin typeface="Arial" panose="020B0604020202020204" pitchFamily="34" charset="0"/>
              <a:ea typeface="Calibri" panose="020F0502020204030204" pitchFamily="34" charset="0"/>
              <a:cs typeface="Arial" panose="020B0604020202020204" pitchFamily="34" charset="0"/>
            </a:endParaRPr>
          </a:p>
          <a:p>
            <a:pPr algn="just"/>
            <a:r>
              <a:rPr lang="en-GB" sz="900" dirty="0">
                <a:effectLst/>
                <a:latin typeface="Arial" panose="020B0604020202020204" pitchFamily="34" charset="0"/>
                <a:ea typeface="Times New Roman" panose="02020603050405020304" pitchFamily="18" charset="0"/>
                <a:cs typeface="Arial" panose="020B0604020202020204" pitchFamily="34" charset="0"/>
              </a:rPr>
              <a:t>The High Dependency Unit (HDU) based at the Arrowe Park Hospital site, cares for patients who have been stepped down from intensive care but who require more extensive care than in a ward area.</a:t>
            </a:r>
            <a:endParaRPr lang="en-GB" sz="900" dirty="0">
              <a:effectLst/>
              <a:latin typeface="Arial" panose="020B0604020202020204" pitchFamily="34" charset="0"/>
              <a:ea typeface="Calibri" panose="020F0502020204030204" pitchFamily="34" charset="0"/>
              <a:cs typeface="Arial" panose="020B0604020202020204" pitchFamily="34" charset="0"/>
            </a:endParaRPr>
          </a:p>
          <a:p>
            <a:pPr algn="just"/>
            <a:r>
              <a:rPr lang="en-GB" sz="900" dirty="0">
                <a:effectLst/>
                <a:latin typeface="Arial" panose="020B0604020202020204" pitchFamily="34" charset="0"/>
                <a:ea typeface="Times New Roman" panose="02020603050405020304" pitchFamily="18" charset="0"/>
                <a:cs typeface="Arial" panose="020B0604020202020204" pitchFamily="34" charset="0"/>
              </a:rPr>
              <a:t> </a:t>
            </a:r>
            <a:endParaRPr lang="en-GB" sz="900" dirty="0">
              <a:effectLst/>
              <a:latin typeface="Arial" panose="020B0604020202020204" pitchFamily="34" charset="0"/>
              <a:ea typeface="Calibri" panose="020F0502020204030204" pitchFamily="34" charset="0"/>
              <a:cs typeface="Arial" panose="020B0604020202020204" pitchFamily="34" charset="0"/>
            </a:endParaRPr>
          </a:p>
          <a:p>
            <a:pPr algn="just"/>
            <a:r>
              <a:rPr lang="en-GB" sz="900" dirty="0">
                <a:effectLst/>
                <a:latin typeface="Arial" panose="020B0604020202020204" pitchFamily="34" charset="0"/>
                <a:ea typeface="Times New Roman" panose="02020603050405020304" pitchFamily="18" charset="0"/>
                <a:cs typeface="Arial" panose="020B0604020202020204" pitchFamily="34" charset="0"/>
              </a:rPr>
              <a:t>Following a 12-week refurbishment, the new HDU has opened and will provide enhanced care for patients. The facility includes six specialist side rooms, improved infection prevention and control measures, as well as a new ventilation system allowing even better care, especially catering for the needs of patients with COVID-19.</a:t>
            </a:r>
          </a:p>
          <a:p>
            <a:pPr algn="just"/>
            <a:endParaRPr lang="en-GB" sz="900" dirty="0">
              <a:latin typeface="Arial" panose="020B0604020202020204" pitchFamily="34" charset="0"/>
              <a:ea typeface="Calibri" panose="020F0502020204030204" pitchFamily="34" charset="0"/>
              <a:cs typeface="Arial" panose="020B0604020202020204" pitchFamily="34" charset="0"/>
            </a:endParaRPr>
          </a:p>
          <a:p>
            <a:pPr algn="just"/>
            <a:endParaRPr lang="en-GB" sz="900" dirty="0">
              <a:effectLst/>
              <a:latin typeface="Arial" panose="020B0604020202020204" pitchFamily="34" charset="0"/>
              <a:ea typeface="Calibri" panose="020F0502020204030204" pitchFamily="34" charset="0"/>
              <a:cs typeface="Arial" panose="020B0604020202020204" pitchFamily="34" charset="0"/>
            </a:endParaRPr>
          </a:p>
          <a:p>
            <a:pPr algn="just"/>
            <a:endParaRPr lang="en-GB" sz="900" dirty="0">
              <a:effectLst/>
              <a:latin typeface="Arial" panose="020B0604020202020204" pitchFamily="34" charset="0"/>
              <a:ea typeface="Calibri" panose="020F0502020204030204" pitchFamily="34" charset="0"/>
              <a:cs typeface="Arial" panose="020B0604020202020204" pitchFamily="34" charset="0"/>
            </a:endParaRPr>
          </a:p>
          <a:p>
            <a:pPr algn="just"/>
            <a:endParaRPr lang="en-GB" sz="900" dirty="0">
              <a:latin typeface="Arial" panose="020B0604020202020204" pitchFamily="34" charset="0"/>
              <a:ea typeface="Calibri" panose="020F050202020403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Project completed </a:t>
            </a:r>
            <a:r>
              <a:rPr lang="en-GB" sz="900" dirty="0">
                <a:highlight>
                  <a:srgbClr val="FFFF00"/>
                </a:highlight>
                <a:latin typeface="Arial" panose="020B0604020202020204" pitchFamily="34" charset="0"/>
                <a:cs typeface="Arial" panose="020B0604020202020204" pitchFamily="34" charset="0"/>
              </a:rPr>
              <a:t>Sep 2021</a:t>
            </a:r>
            <a:r>
              <a:rPr lang="en-GB" sz="900" dirty="0">
                <a:latin typeface="Arial" panose="020B0604020202020204" pitchFamily="34" charset="0"/>
                <a:cs typeface="Arial" panose="020B0604020202020204" pitchFamily="34" charset="0"/>
              </a:rPr>
              <a:t>.</a:t>
            </a:r>
          </a:p>
          <a:p>
            <a:endParaRPr lang="en-GB" sz="900" dirty="0">
              <a:latin typeface="Arial" panose="020B0604020202020204" pitchFamily="34" charset="0"/>
              <a:cs typeface="Arial" panose="020B0604020202020204" pitchFamily="34" charset="0"/>
            </a:endParaRPr>
          </a:p>
          <a:p>
            <a:r>
              <a:rPr lang="en-GB" sz="1000" b="1" dirty="0">
                <a:latin typeface="Arial" panose="020B0604020202020204" pitchFamily="34" charset="0"/>
                <a:cs typeface="Arial" panose="020B0604020202020204" pitchFamily="34" charset="0"/>
              </a:rPr>
              <a:t>Cost £1.2m</a:t>
            </a:r>
          </a:p>
          <a:p>
            <a:pPr algn="just"/>
            <a:endParaRPr lang="en-GB" sz="9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710692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B94D552-C687-466D-AD71-4937FC1E9B70}"/>
              </a:ext>
            </a:extLst>
          </p:cNvPr>
          <p:cNvSpPr>
            <a:spLocks noGrp="1"/>
          </p:cNvSpPr>
          <p:nvPr>
            <p:ph type="sldNum" sz="quarter" idx="4294967295"/>
          </p:nvPr>
        </p:nvSpPr>
        <p:spPr bwMode="auto">
          <a:xfrm>
            <a:off x="7099300" y="6439366"/>
            <a:ext cx="23114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3C4BC937-B5AC-4352-A594-3FBD1EB25136}" type="slidenum">
              <a:rPr lang="en-GB" smtClean="0"/>
              <a:pPr>
                <a:defRPr/>
              </a:pPr>
              <a:t>51</a:t>
            </a:fld>
            <a:endParaRPr lang="en-GB" dirty="0"/>
          </a:p>
        </p:txBody>
      </p:sp>
      <p:sp>
        <p:nvSpPr>
          <p:cNvPr id="3" name="Title 2">
            <a:extLst>
              <a:ext uri="{FF2B5EF4-FFF2-40B4-BE49-F238E27FC236}">
                <a16:creationId xmlns:a16="http://schemas.microsoft.com/office/drawing/2014/main" id="{2C2CC154-B5D4-42B2-9C4A-28774AACE900}"/>
              </a:ext>
            </a:extLst>
          </p:cNvPr>
          <p:cNvSpPr>
            <a:spLocks noGrp="1"/>
          </p:cNvSpPr>
          <p:nvPr>
            <p:ph type="title"/>
          </p:nvPr>
        </p:nvSpPr>
        <p:spPr>
          <a:xfrm>
            <a:off x="0" y="534573"/>
            <a:ext cx="7477019" cy="672491"/>
          </a:xfrm>
        </p:spPr>
        <p:txBody>
          <a:bodyPr/>
          <a:lstStyle/>
          <a:p>
            <a:pPr algn="l"/>
            <a:r>
              <a:rPr lang="en-GB" sz="2800" b="1" dirty="0">
                <a:solidFill>
                  <a:srgbClr val="1B69B0"/>
                </a:solidFill>
                <a:latin typeface="Arial" panose="020B0604020202020204" pitchFamily="34" charset="0"/>
                <a:cs typeface="Arial" panose="020B0604020202020204" pitchFamily="34" charset="0"/>
              </a:rPr>
              <a:t>21/22 Backlog Schemes &amp; Improvements</a:t>
            </a:r>
          </a:p>
        </p:txBody>
      </p:sp>
      <p:sp>
        <p:nvSpPr>
          <p:cNvPr id="2" name="Rectangle 2">
            <a:extLst>
              <a:ext uri="{FF2B5EF4-FFF2-40B4-BE49-F238E27FC236}">
                <a16:creationId xmlns:a16="http://schemas.microsoft.com/office/drawing/2014/main" id="{C6441CB1-8202-482F-AD08-97D986A24C5C}"/>
              </a:ext>
            </a:extLst>
          </p:cNvPr>
          <p:cNvSpPr>
            <a:spLocks noChangeArrowheads="1"/>
          </p:cNvSpPr>
          <p:nvPr/>
        </p:nvSpPr>
        <p:spPr bwMode="auto">
          <a:xfrm>
            <a:off x="857251" y="-13849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GB" sz="1350"/>
          </a:p>
        </p:txBody>
      </p:sp>
      <p:sp>
        <p:nvSpPr>
          <p:cNvPr id="6" name="Rectangle 4">
            <a:extLst>
              <a:ext uri="{FF2B5EF4-FFF2-40B4-BE49-F238E27FC236}">
                <a16:creationId xmlns:a16="http://schemas.microsoft.com/office/drawing/2014/main" id="{3F730CBC-BF55-458E-A1F2-000F3F141F4B}"/>
              </a:ext>
            </a:extLst>
          </p:cNvPr>
          <p:cNvSpPr>
            <a:spLocks noChangeArrowheads="1"/>
          </p:cNvSpPr>
          <p:nvPr/>
        </p:nvSpPr>
        <p:spPr bwMode="auto">
          <a:xfrm>
            <a:off x="971551" y="-2419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GB" sz="1350"/>
          </a:p>
        </p:txBody>
      </p:sp>
      <p:sp>
        <p:nvSpPr>
          <p:cNvPr id="7" name="Rectangle 6">
            <a:extLst>
              <a:ext uri="{FF2B5EF4-FFF2-40B4-BE49-F238E27FC236}">
                <a16:creationId xmlns:a16="http://schemas.microsoft.com/office/drawing/2014/main" id="{6ADD7081-FCBB-40D4-A0D0-6117E3B00FBA}"/>
              </a:ext>
            </a:extLst>
          </p:cNvPr>
          <p:cNvSpPr>
            <a:spLocks noChangeArrowheads="1"/>
          </p:cNvSpPr>
          <p:nvPr/>
        </p:nvSpPr>
        <p:spPr bwMode="auto">
          <a:xfrm>
            <a:off x="1085851" y="901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GB" sz="1350"/>
          </a:p>
        </p:txBody>
      </p:sp>
      <p:sp>
        <p:nvSpPr>
          <p:cNvPr id="8" name="Rectangle 8">
            <a:extLst>
              <a:ext uri="{FF2B5EF4-FFF2-40B4-BE49-F238E27FC236}">
                <a16:creationId xmlns:a16="http://schemas.microsoft.com/office/drawing/2014/main" id="{28773588-B8C2-44CB-AEFF-3314ABA3988B}"/>
              </a:ext>
            </a:extLst>
          </p:cNvPr>
          <p:cNvSpPr>
            <a:spLocks noChangeArrowheads="1"/>
          </p:cNvSpPr>
          <p:nvPr/>
        </p:nvSpPr>
        <p:spPr bwMode="auto">
          <a:xfrm>
            <a:off x="1200151" y="2044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GB" sz="1350"/>
          </a:p>
        </p:txBody>
      </p:sp>
      <p:sp>
        <p:nvSpPr>
          <p:cNvPr id="10" name="Rectangle 12">
            <a:extLst>
              <a:ext uri="{FF2B5EF4-FFF2-40B4-BE49-F238E27FC236}">
                <a16:creationId xmlns:a16="http://schemas.microsoft.com/office/drawing/2014/main" id="{F490FDA9-0767-4267-9152-FAF1D664FE05}"/>
              </a:ext>
            </a:extLst>
          </p:cNvPr>
          <p:cNvSpPr>
            <a:spLocks noChangeArrowheads="1"/>
          </p:cNvSpPr>
          <p:nvPr/>
        </p:nvSpPr>
        <p:spPr bwMode="auto">
          <a:xfrm>
            <a:off x="857251" y="-138499"/>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GB" sz="1350"/>
          </a:p>
        </p:txBody>
      </p:sp>
      <p:sp>
        <p:nvSpPr>
          <p:cNvPr id="14" name="Rectangle 20">
            <a:extLst>
              <a:ext uri="{FF2B5EF4-FFF2-40B4-BE49-F238E27FC236}">
                <a16:creationId xmlns:a16="http://schemas.microsoft.com/office/drawing/2014/main" id="{22F0E5B8-95F9-4E98-A807-CF3B589E1DC8}"/>
              </a:ext>
            </a:extLst>
          </p:cNvPr>
          <p:cNvSpPr>
            <a:spLocks noChangeArrowheads="1"/>
          </p:cNvSpPr>
          <p:nvPr/>
        </p:nvSpPr>
        <p:spPr bwMode="auto">
          <a:xfrm flipV="1">
            <a:off x="3759905" y="418247"/>
            <a:ext cx="421246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GB" sz="1350"/>
          </a:p>
        </p:txBody>
      </p:sp>
      <p:sp>
        <p:nvSpPr>
          <p:cNvPr id="9" name="TextBox 8">
            <a:extLst>
              <a:ext uri="{FF2B5EF4-FFF2-40B4-BE49-F238E27FC236}">
                <a16:creationId xmlns:a16="http://schemas.microsoft.com/office/drawing/2014/main" id="{7BFA0973-2EEA-4863-B4F3-A37EDE804374}"/>
              </a:ext>
            </a:extLst>
          </p:cNvPr>
          <p:cNvSpPr txBox="1"/>
          <p:nvPr/>
        </p:nvSpPr>
        <p:spPr>
          <a:xfrm>
            <a:off x="175174" y="1348561"/>
            <a:ext cx="4109017" cy="3170099"/>
          </a:xfrm>
          <a:prstGeom prst="rect">
            <a:avLst/>
          </a:prstGeom>
          <a:noFill/>
        </p:spPr>
        <p:txBody>
          <a:bodyPr wrap="square" rtlCol="0">
            <a:spAutoFit/>
          </a:bodyPr>
          <a:lstStyle/>
          <a:p>
            <a:r>
              <a:rPr lang="en-GB" sz="1000" b="1" dirty="0">
                <a:solidFill>
                  <a:srgbClr val="1B69B0"/>
                </a:solidFill>
                <a:latin typeface="Arial" panose="020B0604020202020204" pitchFamily="34" charset="0"/>
                <a:cs typeface="Arial" panose="020B0604020202020204" pitchFamily="34" charset="0"/>
              </a:rPr>
              <a:t>Projects Completed this last Quarter:</a:t>
            </a:r>
          </a:p>
          <a:p>
            <a:endParaRPr lang="en-GB" sz="1000" b="1" dirty="0"/>
          </a:p>
          <a:p>
            <a:pPr marL="214313" indent="-214313">
              <a:buFont typeface="Arial" panose="020B0604020202020204" pitchFamily="34" charset="0"/>
              <a:buChar char="•"/>
            </a:pPr>
            <a:r>
              <a:rPr lang="en-GB" sz="1000" dirty="0">
                <a:latin typeface="Arial" panose="020B0604020202020204" pitchFamily="34" charset="0"/>
                <a:cs typeface="Arial" panose="020B0604020202020204" pitchFamily="34" charset="0"/>
              </a:rPr>
              <a:t>Fire Alarm upgrade – July 2021 </a:t>
            </a:r>
          </a:p>
          <a:p>
            <a:pPr marL="214313" indent="-214313">
              <a:buFont typeface="Arial" panose="020B0604020202020204" pitchFamily="34" charset="0"/>
              <a:buChar char="•"/>
            </a:pPr>
            <a:r>
              <a:rPr lang="en-GB" sz="1000" dirty="0">
                <a:latin typeface="Arial" panose="020B0604020202020204" pitchFamily="34" charset="0"/>
                <a:cs typeface="Arial" panose="020B0604020202020204" pitchFamily="34" charset="0"/>
              </a:rPr>
              <a:t>CCTV Upgrade – July 2021</a:t>
            </a:r>
          </a:p>
          <a:p>
            <a:pPr marL="214313" indent="-214313">
              <a:buFont typeface="Arial" panose="020B0604020202020204" pitchFamily="34" charset="0"/>
              <a:buChar char="•"/>
            </a:pPr>
            <a:r>
              <a:rPr lang="en-GB" sz="1000" dirty="0">
                <a:latin typeface="Arial" panose="020B0604020202020204" pitchFamily="34" charset="0"/>
                <a:cs typeface="Arial" panose="020B0604020202020204" pitchFamily="34" charset="0"/>
              </a:rPr>
              <a:t>Anaesthetics and OPAU roof refurbishment – July 20121</a:t>
            </a:r>
          </a:p>
          <a:p>
            <a:pPr marL="214313" indent="-214313">
              <a:buFont typeface="Arial" panose="020B0604020202020204" pitchFamily="34" charset="0"/>
              <a:buChar char="•"/>
            </a:pPr>
            <a:r>
              <a:rPr lang="en-GB" sz="1000" dirty="0">
                <a:latin typeface="Arial" panose="020B0604020202020204" pitchFamily="34" charset="0"/>
                <a:cs typeface="Arial" panose="020B0604020202020204" pitchFamily="34" charset="0"/>
              </a:rPr>
              <a:t>Clatterbridge Theatres Refurbishment June 2021</a:t>
            </a:r>
          </a:p>
          <a:p>
            <a:pPr marL="214313" indent="-214313">
              <a:buFont typeface="Arial" panose="020B0604020202020204" pitchFamily="34" charset="0"/>
              <a:buChar char="•"/>
            </a:pPr>
            <a:r>
              <a:rPr lang="en-GB" sz="1000" dirty="0">
                <a:latin typeface="Arial" panose="020B0604020202020204" pitchFamily="34" charset="0"/>
                <a:cs typeface="Arial" panose="020B0604020202020204" pitchFamily="34" charset="0"/>
              </a:rPr>
              <a:t>Arrowe Park Theatre Refurbishments – May 2021</a:t>
            </a:r>
          </a:p>
          <a:p>
            <a:pPr marL="214313" indent="-214313">
              <a:buFont typeface="Arial" panose="020B0604020202020204" pitchFamily="34" charset="0"/>
              <a:buChar char="•"/>
            </a:pPr>
            <a:endParaRPr lang="en-GB" sz="1000" dirty="0">
              <a:latin typeface="Arial" panose="020B0604020202020204" pitchFamily="34" charset="0"/>
              <a:cs typeface="Arial" panose="020B0604020202020204" pitchFamily="34" charset="0"/>
            </a:endParaRPr>
          </a:p>
          <a:p>
            <a:r>
              <a:rPr lang="en-GB" sz="1000" b="1" dirty="0">
                <a:solidFill>
                  <a:srgbClr val="1B69B0"/>
                </a:solidFill>
                <a:latin typeface="Arial" panose="020B0604020202020204" pitchFamily="34" charset="0"/>
                <a:cs typeface="Arial" panose="020B0604020202020204" pitchFamily="34" charset="0"/>
              </a:rPr>
              <a:t>Additional  Projects:</a:t>
            </a:r>
          </a:p>
          <a:p>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There is an increasing demand on the Capital team </a:t>
            </a:r>
          </a:p>
          <a:p>
            <a:r>
              <a:rPr lang="en-GB" sz="1000" dirty="0">
                <a:latin typeface="Arial" panose="020B0604020202020204" pitchFamily="34" charset="0"/>
                <a:cs typeface="Arial" panose="020B0604020202020204" pitchFamily="34" charset="0"/>
              </a:rPr>
              <a:t>to support divisional funded schemes circa 50 significant projects.  </a:t>
            </a:r>
          </a:p>
          <a:p>
            <a:r>
              <a:rPr lang="en-GB" sz="1000" dirty="0">
                <a:latin typeface="Arial" panose="020B0604020202020204" pitchFamily="34" charset="0"/>
                <a:cs typeface="Arial" panose="020B0604020202020204" pitchFamily="34" charset="0"/>
              </a:rPr>
              <a:t>Examples include:</a:t>
            </a:r>
          </a:p>
          <a:p>
            <a:r>
              <a:rPr lang="en-GB" sz="1000" dirty="0">
                <a:latin typeface="Arial" panose="020B0604020202020204" pitchFamily="34" charset="0"/>
                <a:cs typeface="Arial" panose="020B0604020202020204" pitchFamily="34" charset="0"/>
              </a:rPr>
              <a:t> </a:t>
            </a:r>
          </a:p>
          <a:p>
            <a:pPr marL="471488" lvl="1" indent="-128588">
              <a:buFont typeface="Arial" panose="020B0604020202020204" pitchFamily="34" charset="0"/>
              <a:buChar char="•"/>
            </a:pPr>
            <a:r>
              <a:rPr lang="en-GB" sz="1000" dirty="0">
                <a:latin typeface="Arial" panose="020B0604020202020204" pitchFamily="34" charset="0"/>
                <a:cs typeface="Arial" panose="020B0604020202020204" pitchFamily="34" charset="0"/>
              </a:rPr>
              <a:t>Ward 12 urgent reconfiguration, COVID-19 related.</a:t>
            </a:r>
          </a:p>
          <a:p>
            <a:pPr marL="471488" lvl="1" indent="-128588">
              <a:buFont typeface="Arial" panose="020B0604020202020204" pitchFamily="34" charset="0"/>
              <a:buChar char="•"/>
            </a:pPr>
            <a:r>
              <a:rPr lang="en-GB" sz="1000" dirty="0">
                <a:latin typeface="Arial" panose="020B0604020202020204" pitchFamily="34" charset="0"/>
                <a:cs typeface="Arial" panose="020B0604020202020204" pitchFamily="34" charset="0"/>
              </a:rPr>
              <a:t>Clatterbridge Diagnostic Hub – Target </a:t>
            </a:r>
          </a:p>
          <a:p>
            <a:pPr marL="471488" lvl="1" indent="-128588">
              <a:buFont typeface="Arial" panose="020B0604020202020204" pitchFamily="34" charset="0"/>
              <a:buChar char="•"/>
            </a:pPr>
            <a:r>
              <a:rPr lang="en-GB" sz="1000" dirty="0">
                <a:latin typeface="Arial" panose="020B0604020202020204" pitchFamily="34" charset="0"/>
                <a:cs typeface="Arial" panose="020B0604020202020204" pitchFamily="34" charset="0"/>
              </a:rPr>
              <a:t>Library screening for training purposes</a:t>
            </a:r>
          </a:p>
          <a:p>
            <a:pPr marL="471488" lvl="1" indent="-128588">
              <a:buFont typeface="Arial" panose="020B0604020202020204" pitchFamily="34" charset="0"/>
              <a:buChar char="•"/>
            </a:pPr>
            <a:r>
              <a:rPr lang="en-GB" sz="1000" dirty="0">
                <a:latin typeface="Arial" panose="020B0604020202020204" pitchFamily="34" charset="0"/>
                <a:cs typeface="Arial" panose="020B0604020202020204" pitchFamily="34" charset="0"/>
              </a:rPr>
              <a:t>Education Centre modifications </a:t>
            </a:r>
          </a:p>
          <a:p>
            <a:pPr marL="214313" indent="-214313">
              <a:buFont typeface="Arial" panose="020B0604020202020204" pitchFamily="34" charset="0"/>
              <a:buChar char="•"/>
            </a:pPr>
            <a:endParaRPr lang="en-GB" sz="1000" dirty="0"/>
          </a:p>
          <a:p>
            <a:endParaRPr lang="en-GB" sz="1000" dirty="0"/>
          </a:p>
        </p:txBody>
      </p:sp>
      <p:sp>
        <p:nvSpPr>
          <p:cNvPr id="16" name="Content Placeholder 2">
            <a:extLst>
              <a:ext uri="{FF2B5EF4-FFF2-40B4-BE49-F238E27FC236}">
                <a16:creationId xmlns:a16="http://schemas.microsoft.com/office/drawing/2014/main" id="{86C42598-F5A1-482C-9FD2-D9762A7F2748}"/>
              </a:ext>
            </a:extLst>
          </p:cNvPr>
          <p:cNvSpPr>
            <a:spLocks noGrp="1"/>
          </p:cNvSpPr>
          <p:nvPr>
            <p:ph idx="1"/>
          </p:nvPr>
        </p:nvSpPr>
        <p:spPr>
          <a:xfrm>
            <a:off x="4615933" y="1296310"/>
            <a:ext cx="4212468" cy="1611588"/>
          </a:xfrm>
        </p:spPr>
        <p:txBody>
          <a:bodyPr/>
          <a:lstStyle/>
          <a:p>
            <a:pPr marL="0" indent="0">
              <a:buNone/>
            </a:pPr>
            <a:r>
              <a:rPr lang="en-GB" sz="1400" b="1" dirty="0">
                <a:solidFill>
                  <a:srgbClr val="1B69B0"/>
                </a:solidFill>
                <a:latin typeface="Arial" panose="020B0604020202020204" pitchFamily="34" charset="0"/>
                <a:cs typeface="Arial" panose="020B0604020202020204" pitchFamily="34" charset="0"/>
              </a:rPr>
              <a:t>Capital Improvements</a:t>
            </a:r>
          </a:p>
          <a:p>
            <a:r>
              <a:rPr lang="en-GB" sz="1000" dirty="0">
                <a:latin typeface="Arial" panose="020B0604020202020204" pitchFamily="34" charset="0"/>
                <a:cs typeface="Arial" panose="020B0604020202020204" pitchFamily="34" charset="0"/>
              </a:rPr>
              <a:t>Principals Guide standards being developed and deployed.</a:t>
            </a:r>
          </a:p>
          <a:p>
            <a:r>
              <a:rPr lang="en-GB" sz="1000" dirty="0">
                <a:latin typeface="Arial" panose="020B0604020202020204" pitchFamily="34" charset="0"/>
                <a:cs typeface="Arial" panose="020B0604020202020204" pitchFamily="34" charset="0"/>
              </a:rPr>
              <a:t>Policy and Project Management Procedure updated. </a:t>
            </a:r>
          </a:p>
          <a:p>
            <a:r>
              <a:rPr lang="en-GB" sz="1000" dirty="0">
                <a:latin typeface="Arial" panose="020B0604020202020204" pitchFamily="34" charset="0"/>
                <a:cs typeface="Arial" panose="020B0604020202020204" pitchFamily="34" charset="0"/>
              </a:rPr>
              <a:t>3D walk through technology used on major schemes.</a:t>
            </a:r>
          </a:p>
          <a:p>
            <a:r>
              <a:rPr lang="en-GB" sz="1000" dirty="0">
                <a:latin typeface="Arial" panose="020B0604020202020204" pitchFamily="34" charset="0"/>
                <a:cs typeface="Arial" panose="020B0604020202020204" pitchFamily="34" charset="0"/>
              </a:rPr>
              <a:t>Multivista 360 degree technology for record keeping. </a:t>
            </a:r>
          </a:p>
          <a:p>
            <a:r>
              <a:rPr lang="en-GB" sz="1000" dirty="0">
                <a:latin typeface="Arial" panose="020B0604020202020204" pitchFamily="34" charset="0"/>
                <a:cs typeface="Arial" panose="020B0604020202020204" pitchFamily="34" charset="0"/>
              </a:rPr>
              <a:t>Control of contractors policy and procedures under review.</a:t>
            </a:r>
          </a:p>
          <a:p>
            <a:pPr marL="0" indent="0">
              <a:buNone/>
            </a:pPr>
            <a:endParaRPr lang="en-GB" sz="2400" dirty="0"/>
          </a:p>
        </p:txBody>
      </p:sp>
      <p:pic>
        <p:nvPicPr>
          <p:cNvPr id="18" name="Picture 17">
            <a:extLst>
              <a:ext uri="{FF2B5EF4-FFF2-40B4-BE49-F238E27FC236}">
                <a16:creationId xmlns:a16="http://schemas.microsoft.com/office/drawing/2014/main" id="{467B6F2E-BBB4-4D7E-9DE0-7B3AB468A752}"/>
              </a:ext>
            </a:extLst>
          </p:cNvPr>
          <p:cNvPicPr>
            <a:picLocks noChangeAspect="1"/>
          </p:cNvPicPr>
          <p:nvPr/>
        </p:nvPicPr>
        <p:blipFill>
          <a:blip r:embed="rId2"/>
          <a:stretch>
            <a:fillRect/>
          </a:stretch>
        </p:blipFill>
        <p:spPr>
          <a:xfrm>
            <a:off x="3724547" y="3402111"/>
            <a:ext cx="1990453" cy="1602615"/>
          </a:xfrm>
          <a:prstGeom prst="rect">
            <a:avLst/>
          </a:prstGeom>
          <a:ln>
            <a:solidFill>
              <a:schemeClr val="accent1">
                <a:lumMod val="20000"/>
                <a:lumOff val="80000"/>
              </a:schemeClr>
            </a:solidFill>
          </a:ln>
          <a:effectLst>
            <a:outerShdw blurRad="292100" dist="139700" dir="2700000" algn="tl" rotWithShape="0">
              <a:srgbClr val="333333">
                <a:alpha val="65000"/>
              </a:srgbClr>
            </a:outerShdw>
          </a:effectLst>
        </p:spPr>
      </p:pic>
      <p:pic>
        <p:nvPicPr>
          <p:cNvPr id="19" name="Picture 18" descr="A picture containing indoor, ceiling, door&#10;&#10;Description automatically generated">
            <a:extLst>
              <a:ext uri="{FF2B5EF4-FFF2-40B4-BE49-F238E27FC236}">
                <a16:creationId xmlns:a16="http://schemas.microsoft.com/office/drawing/2014/main" id="{189A173C-6DEC-442F-991E-F1489E6E2B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5213" y="3677310"/>
            <a:ext cx="2983613" cy="13274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452988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45B84-4038-4151-989B-41F6CCA75B83}"/>
              </a:ext>
            </a:extLst>
          </p:cNvPr>
          <p:cNvSpPr>
            <a:spLocks noGrp="1"/>
          </p:cNvSpPr>
          <p:nvPr>
            <p:ph type="title"/>
          </p:nvPr>
        </p:nvSpPr>
        <p:spPr>
          <a:xfrm>
            <a:off x="159027" y="1353894"/>
            <a:ext cx="6686550" cy="342899"/>
          </a:xfrm>
        </p:spPr>
        <p:txBody>
          <a:bodyPr/>
          <a:lstStyle/>
          <a:p>
            <a:pPr algn="l"/>
            <a:r>
              <a:rPr lang="en-GB" sz="1200" b="1" dirty="0">
                <a:solidFill>
                  <a:srgbClr val="1B69B0"/>
                </a:solidFill>
                <a:latin typeface="Arial" panose="020B0604020202020204" pitchFamily="34" charset="0"/>
                <a:cs typeface="Arial" panose="020B0604020202020204" pitchFamily="34" charset="0"/>
              </a:rPr>
              <a:t>Arrowe Park- Bowmans Restaurant &amp; staff changing facilities refurbishment</a:t>
            </a:r>
            <a:br>
              <a:rPr lang="en-GB" sz="1350" b="1" dirty="0"/>
            </a:br>
            <a:endParaRPr lang="en-GB" sz="1350" b="1" dirty="0"/>
          </a:p>
        </p:txBody>
      </p:sp>
      <p:sp>
        <p:nvSpPr>
          <p:cNvPr id="4" name="Slide Number Placeholder 3">
            <a:extLst>
              <a:ext uri="{FF2B5EF4-FFF2-40B4-BE49-F238E27FC236}">
                <a16:creationId xmlns:a16="http://schemas.microsoft.com/office/drawing/2014/main" id="{0B94D552-C687-466D-AD71-4937FC1E9B70}"/>
              </a:ext>
            </a:extLst>
          </p:cNvPr>
          <p:cNvSpPr>
            <a:spLocks noGrp="1"/>
          </p:cNvSpPr>
          <p:nvPr>
            <p:ph type="sldNum" sz="quarter" idx="4294967295"/>
          </p:nvPr>
        </p:nvSpPr>
        <p:spPr bwMode="auto">
          <a:xfrm>
            <a:off x="7099300" y="6245225"/>
            <a:ext cx="23114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3C4BC937-B5AC-4352-A594-3FBD1EB25136}" type="slidenum">
              <a:rPr lang="en-GB" smtClean="0"/>
              <a:pPr>
                <a:defRPr/>
              </a:pPr>
              <a:t>52</a:t>
            </a:fld>
            <a:endParaRPr lang="en-GB" dirty="0"/>
          </a:p>
        </p:txBody>
      </p:sp>
      <p:sp>
        <p:nvSpPr>
          <p:cNvPr id="3" name="TextBox 2">
            <a:extLst>
              <a:ext uri="{FF2B5EF4-FFF2-40B4-BE49-F238E27FC236}">
                <a16:creationId xmlns:a16="http://schemas.microsoft.com/office/drawing/2014/main" id="{512E273C-185B-4999-9DC4-8CF77176EC32}"/>
              </a:ext>
            </a:extLst>
          </p:cNvPr>
          <p:cNvSpPr txBox="1"/>
          <p:nvPr/>
        </p:nvSpPr>
        <p:spPr>
          <a:xfrm>
            <a:off x="172405" y="1681902"/>
            <a:ext cx="6686550" cy="923330"/>
          </a:xfrm>
          <a:prstGeom prst="rect">
            <a:avLst/>
          </a:prstGeom>
          <a:noFill/>
        </p:spPr>
        <p:txBody>
          <a:bodyPr wrap="square" rtlCol="0">
            <a:spAutoFit/>
          </a:bodyPr>
          <a:lstStyle/>
          <a:p>
            <a:pPr algn="just"/>
            <a:r>
              <a:rPr lang="en-GB" sz="1000" dirty="0">
                <a:latin typeface="Arial" panose="020B0604020202020204" pitchFamily="34" charset="0"/>
                <a:cs typeface="Arial" panose="020B0604020202020204" pitchFamily="34" charset="0"/>
              </a:rPr>
              <a:t>The main staff restaurant and staff changing facilities are being updated, the restaurant being  part funded with charity provided finance.  The design philosophy is around providing stress free and functional space where staff can relax and comfortable.  </a:t>
            </a:r>
          </a:p>
          <a:p>
            <a:pPr algn="just"/>
            <a:r>
              <a:rPr lang="en-GB" sz="1000" dirty="0">
                <a:latin typeface="Arial" panose="020B0604020202020204" pitchFamily="34" charset="0"/>
                <a:cs typeface="Arial" panose="020B0604020202020204" pitchFamily="34" charset="0"/>
              </a:rPr>
              <a:t>An environment where wellbeing is the theme and real focus of scheme.</a:t>
            </a:r>
          </a:p>
          <a:p>
            <a:pPr algn="just"/>
            <a:endParaRPr lang="en-GB" sz="14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05D6A9E3-7472-47E0-9B09-AA700CE2F81A}"/>
              </a:ext>
            </a:extLst>
          </p:cNvPr>
          <p:cNvSpPr txBox="1"/>
          <p:nvPr/>
        </p:nvSpPr>
        <p:spPr>
          <a:xfrm>
            <a:off x="159027" y="3002931"/>
            <a:ext cx="2406373" cy="553998"/>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The servery is also being modernised to allow a better distribution flow, supporting footfall at busy times.</a:t>
            </a:r>
          </a:p>
        </p:txBody>
      </p:sp>
      <p:pic>
        <p:nvPicPr>
          <p:cNvPr id="8" name="Picture 7" descr="A room with tables and chairs&#10;&#10;Description automatically generated with low confidence">
            <a:extLst>
              <a:ext uri="{FF2B5EF4-FFF2-40B4-BE49-F238E27FC236}">
                <a16:creationId xmlns:a16="http://schemas.microsoft.com/office/drawing/2014/main" id="{95B626C6-09EA-4A88-A09F-14334E41A4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4770" y="2705259"/>
            <a:ext cx="3161341" cy="1998223"/>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1FF2B4DA-046D-4D8F-AFB5-3FADC5E6F5A8}"/>
              </a:ext>
            </a:extLst>
          </p:cNvPr>
          <p:cNvSpPr txBox="1"/>
          <p:nvPr/>
        </p:nvSpPr>
        <p:spPr>
          <a:xfrm>
            <a:off x="159027" y="2401330"/>
            <a:ext cx="3724274" cy="407804"/>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This facility is due to be completed in 21/22</a:t>
            </a:r>
          </a:p>
          <a:p>
            <a:endParaRPr lang="en-GB" sz="1050" b="1" dirty="0">
              <a:latin typeface="Arial" panose="020B0604020202020204" pitchFamily="34" charset="0"/>
              <a:cs typeface="Arial" panose="020B0604020202020204" pitchFamily="34" charset="0"/>
            </a:endParaRPr>
          </a:p>
        </p:txBody>
      </p:sp>
      <p:pic>
        <p:nvPicPr>
          <p:cNvPr id="5" name="Picture 4" descr="A picture containing ground, indoor, floor, building&#10;&#10;Description automatically generated">
            <a:extLst>
              <a:ext uri="{FF2B5EF4-FFF2-40B4-BE49-F238E27FC236}">
                <a16:creationId xmlns:a16="http://schemas.microsoft.com/office/drawing/2014/main" id="{C007492D-620D-454E-8F16-7808C82A48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8321" y="2084422"/>
            <a:ext cx="3046028" cy="2150481"/>
          </a:xfrm>
          <a:prstGeom prst="rect">
            <a:avLst/>
          </a:prstGeom>
          <a:ln>
            <a:noFill/>
          </a:ln>
          <a:effectLst>
            <a:outerShdw blurRad="292100" dist="139700" dir="2700000" algn="tl" rotWithShape="0">
              <a:srgbClr val="333333">
                <a:alpha val="65000"/>
              </a:srgbClr>
            </a:outerShdw>
          </a:effectLst>
        </p:spPr>
      </p:pic>
      <p:sp>
        <p:nvSpPr>
          <p:cNvPr id="15" name="Title 2">
            <a:extLst>
              <a:ext uri="{FF2B5EF4-FFF2-40B4-BE49-F238E27FC236}">
                <a16:creationId xmlns:a16="http://schemas.microsoft.com/office/drawing/2014/main" id="{663CB9C8-D653-4E7E-B49A-AEFE65CD67EE}"/>
              </a:ext>
            </a:extLst>
          </p:cNvPr>
          <p:cNvSpPr txBox="1">
            <a:spLocks/>
          </p:cNvSpPr>
          <p:nvPr/>
        </p:nvSpPr>
        <p:spPr>
          <a:xfrm>
            <a:off x="0" y="592484"/>
            <a:ext cx="6964261" cy="672491"/>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3200" b="1" dirty="0">
                <a:solidFill>
                  <a:srgbClr val="1B69B0"/>
                </a:solidFill>
                <a:latin typeface="Arial" panose="020B0604020202020204" pitchFamily="34" charset="0"/>
                <a:cs typeface="Arial" panose="020B0604020202020204" pitchFamily="34" charset="0"/>
              </a:rPr>
              <a:t>Staff Wellbeing Initiatives</a:t>
            </a:r>
          </a:p>
        </p:txBody>
      </p:sp>
      <p:sp>
        <p:nvSpPr>
          <p:cNvPr id="7" name="TextBox 6">
            <a:extLst>
              <a:ext uri="{FF2B5EF4-FFF2-40B4-BE49-F238E27FC236}">
                <a16:creationId xmlns:a16="http://schemas.microsoft.com/office/drawing/2014/main" id="{BD7E571A-3117-4A67-AB3B-A1A2CA0ED392}"/>
              </a:ext>
            </a:extLst>
          </p:cNvPr>
          <p:cNvSpPr txBox="1"/>
          <p:nvPr/>
        </p:nvSpPr>
        <p:spPr>
          <a:xfrm>
            <a:off x="4987110" y="4334150"/>
            <a:ext cx="1645920" cy="369332"/>
          </a:xfrm>
          <a:prstGeom prst="rect">
            <a:avLst/>
          </a:prstGeom>
          <a:noFill/>
        </p:spPr>
        <p:txBody>
          <a:bodyPr wrap="square" rtlCol="0">
            <a:spAutoFit/>
          </a:bodyPr>
          <a:lstStyle/>
          <a:p>
            <a:r>
              <a:rPr lang="en-GB" dirty="0">
                <a:solidFill>
                  <a:schemeClr val="bg1"/>
                </a:solidFill>
              </a:rPr>
              <a:t>Staff Change</a:t>
            </a:r>
          </a:p>
        </p:txBody>
      </p:sp>
      <p:sp>
        <p:nvSpPr>
          <p:cNvPr id="16" name="TextBox 15">
            <a:extLst>
              <a:ext uri="{FF2B5EF4-FFF2-40B4-BE49-F238E27FC236}">
                <a16:creationId xmlns:a16="http://schemas.microsoft.com/office/drawing/2014/main" id="{071E1A67-6188-499B-892D-B0082B55E291}"/>
              </a:ext>
            </a:extLst>
          </p:cNvPr>
          <p:cNvSpPr txBox="1"/>
          <p:nvPr/>
        </p:nvSpPr>
        <p:spPr>
          <a:xfrm>
            <a:off x="7096971" y="3877086"/>
            <a:ext cx="2223075" cy="369332"/>
          </a:xfrm>
          <a:prstGeom prst="rect">
            <a:avLst/>
          </a:prstGeom>
          <a:noFill/>
        </p:spPr>
        <p:txBody>
          <a:bodyPr wrap="square" rtlCol="0">
            <a:spAutoFit/>
          </a:bodyPr>
          <a:lstStyle/>
          <a:p>
            <a:r>
              <a:rPr lang="en-GB" dirty="0">
                <a:solidFill>
                  <a:schemeClr val="bg1"/>
                </a:solidFill>
              </a:rPr>
              <a:t>Staff Restaurant</a:t>
            </a:r>
          </a:p>
        </p:txBody>
      </p:sp>
    </p:spTree>
    <p:extLst>
      <p:ext uri="{BB962C8B-B14F-4D97-AF65-F5344CB8AC3E}">
        <p14:creationId xmlns:p14="http://schemas.microsoft.com/office/powerpoint/2010/main" val="37317871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45B84-4038-4151-989B-41F6CCA75B83}"/>
              </a:ext>
            </a:extLst>
          </p:cNvPr>
          <p:cNvSpPr>
            <a:spLocks noGrp="1"/>
          </p:cNvSpPr>
          <p:nvPr>
            <p:ph type="title"/>
          </p:nvPr>
        </p:nvSpPr>
        <p:spPr>
          <a:xfrm>
            <a:off x="116697" y="1319758"/>
            <a:ext cx="4095009" cy="479323"/>
          </a:xfrm>
        </p:spPr>
        <p:txBody>
          <a:bodyPr/>
          <a:lstStyle/>
          <a:p>
            <a:pPr algn="l"/>
            <a:r>
              <a:rPr lang="en-GB" sz="1200" b="1" dirty="0">
                <a:solidFill>
                  <a:srgbClr val="1B69B0"/>
                </a:solidFill>
                <a:latin typeface="Arial" panose="020B0604020202020204" pitchFamily="34" charset="0"/>
                <a:cs typeface="Arial" panose="020B0604020202020204" pitchFamily="34" charset="0"/>
              </a:rPr>
              <a:t>Arrowe Park Hospital Ward 1 reconfiguration and decant of Ambulatory Day Case Ward </a:t>
            </a:r>
          </a:p>
        </p:txBody>
      </p:sp>
      <p:sp>
        <p:nvSpPr>
          <p:cNvPr id="4" name="Slide Number Placeholder 3">
            <a:extLst>
              <a:ext uri="{FF2B5EF4-FFF2-40B4-BE49-F238E27FC236}">
                <a16:creationId xmlns:a16="http://schemas.microsoft.com/office/drawing/2014/main" id="{0B94D552-C687-466D-AD71-4937FC1E9B70}"/>
              </a:ext>
            </a:extLst>
          </p:cNvPr>
          <p:cNvSpPr>
            <a:spLocks noGrp="1"/>
          </p:cNvSpPr>
          <p:nvPr>
            <p:ph type="sldNum" sz="quarter" idx="4294967295"/>
          </p:nvPr>
        </p:nvSpPr>
        <p:spPr bwMode="auto">
          <a:xfrm>
            <a:off x="7099300" y="6245225"/>
            <a:ext cx="23114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GB"/>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3C4BC937-B5AC-4352-A594-3FBD1EB25136}" type="slidenum">
              <a:rPr lang="en-GB" smtClean="0"/>
              <a:pPr>
                <a:defRPr/>
              </a:pPr>
              <a:t>53</a:t>
            </a:fld>
            <a:endParaRPr lang="en-GB" dirty="0"/>
          </a:p>
        </p:txBody>
      </p:sp>
      <p:sp>
        <p:nvSpPr>
          <p:cNvPr id="9" name="Title 1">
            <a:extLst>
              <a:ext uri="{FF2B5EF4-FFF2-40B4-BE49-F238E27FC236}">
                <a16:creationId xmlns:a16="http://schemas.microsoft.com/office/drawing/2014/main" id="{56B53896-5E69-4B67-A1A6-942AD7F83CFC}"/>
              </a:ext>
            </a:extLst>
          </p:cNvPr>
          <p:cNvSpPr txBox="1">
            <a:spLocks/>
          </p:cNvSpPr>
          <p:nvPr/>
        </p:nvSpPr>
        <p:spPr bwMode="auto">
          <a:xfrm>
            <a:off x="1208421" y="4321754"/>
            <a:ext cx="6686550" cy="342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algn="l"/>
            <a:endParaRPr lang="en-GB" sz="1200" kern="0" dirty="0"/>
          </a:p>
        </p:txBody>
      </p:sp>
      <p:sp>
        <p:nvSpPr>
          <p:cNvPr id="7" name="TextBox 6">
            <a:extLst>
              <a:ext uri="{FF2B5EF4-FFF2-40B4-BE49-F238E27FC236}">
                <a16:creationId xmlns:a16="http://schemas.microsoft.com/office/drawing/2014/main" id="{1191CF7D-E1CF-4CF3-AB87-F88352EE8302}"/>
              </a:ext>
            </a:extLst>
          </p:cNvPr>
          <p:cNvSpPr txBox="1"/>
          <p:nvPr/>
        </p:nvSpPr>
        <p:spPr>
          <a:xfrm>
            <a:off x="116697" y="2806502"/>
            <a:ext cx="3210560" cy="369332"/>
          </a:xfrm>
          <a:prstGeom prst="rect">
            <a:avLst/>
          </a:prstGeom>
          <a:noFill/>
        </p:spPr>
        <p:txBody>
          <a:bodyPr wrap="square" rtlCol="0">
            <a:spAutoFit/>
          </a:bodyPr>
          <a:lstStyle/>
          <a:p>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Currently at Design and Specification</a:t>
            </a:r>
          </a:p>
        </p:txBody>
      </p:sp>
      <p:sp>
        <p:nvSpPr>
          <p:cNvPr id="15" name="TextBox 14">
            <a:extLst>
              <a:ext uri="{FF2B5EF4-FFF2-40B4-BE49-F238E27FC236}">
                <a16:creationId xmlns:a16="http://schemas.microsoft.com/office/drawing/2014/main" id="{0A6650E1-0EEB-4457-ABE5-8DBF2940980F}"/>
              </a:ext>
            </a:extLst>
          </p:cNvPr>
          <p:cNvSpPr txBox="1"/>
          <p:nvPr/>
        </p:nvSpPr>
        <p:spPr>
          <a:xfrm>
            <a:off x="154797" y="1789291"/>
            <a:ext cx="3663030" cy="784830"/>
          </a:xfrm>
          <a:prstGeom prst="rect">
            <a:avLst/>
          </a:prstGeom>
          <a:noFill/>
        </p:spPr>
        <p:txBody>
          <a:bodyPr wrap="square" rtlCol="0">
            <a:spAutoFit/>
          </a:bodyPr>
          <a:lstStyle/>
          <a:p>
            <a:pPr algn="just"/>
            <a:r>
              <a:rPr lang="en-GB" sz="900" dirty="0">
                <a:latin typeface="Arial" panose="020B0604020202020204" pitchFamily="34" charset="0"/>
                <a:cs typeface="Arial" panose="020B0604020202020204" pitchFamily="34" charset="0"/>
              </a:rPr>
              <a:t>The drawing on the left shows the proposed Ward 1 move to GUM clinic area.  This then allows Dialysis to move into the current ward 1 area detailed below.  Ward 31 dialysis will then become part of future refurbishment decamp strategy.</a:t>
            </a:r>
          </a:p>
          <a:p>
            <a:pPr algn="just"/>
            <a:endParaRPr lang="en-GB" sz="900" dirty="0">
              <a:latin typeface="Arial" panose="020B0604020202020204" pitchFamily="34" charset="0"/>
              <a:cs typeface="Arial" panose="020B0604020202020204" pitchFamily="34" charset="0"/>
            </a:endParaRPr>
          </a:p>
        </p:txBody>
      </p:sp>
      <p:sp>
        <p:nvSpPr>
          <p:cNvPr id="16" name="Title 2">
            <a:extLst>
              <a:ext uri="{FF2B5EF4-FFF2-40B4-BE49-F238E27FC236}">
                <a16:creationId xmlns:a16="http://schemas.microsoft.com/office/drawing/2014/main" id="{C446E820-190C-4775-AE22-652018D87938}"/>
              </a:ext>
            </a:extLst>
          </p:cNvPr>
          <p:cNvSpPr txBox="1">
            <a:spLocks/>
          </p:cNvSpPr>
          <p:nvPr/>
        </p:nvSpPr>
        <p:spPr>
          <a:xfrm>
            <a:off x="116697" y="554983"/>
            <a:ext cx="6964261" cy="672491"/>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3200" b="1" dirty="0">
                <a:solidFill>
                  <a:srgbClr val="1B69B0"/>
                </a:solidFill>
                <a:latin typeface="Arial" panose="020B0604020202020204" pitchFamily="34" charset="0"/>
                <a:cs typeface="Arial" panose="020B0604020202020204" pitchFamily="34" charset="0"/>
              </a:rPr>
              <a:t>Improving our Wards – 21/22</a:t>
            </a:r>
          </a:p>
        </p:txBody>
      </p:sp>
      <p:pic>
        <p:nvPicPr>
          <p:cNvPr id="2050" name="Picture 2">
            <a:extLst>
              <a:ext uri="{FF2B5EF4-FFF2-40B4-BE49-F238E27FC236}">
                <a16:creationId xmlns:a16="http://schemas.microsoft.com/office/drawing/2014/main" id="{DB2C4EFF-0C91-4FBE-AB78-0416E87A43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296" y="1457949"/>
            <a:ext cx="3661410" cy="16379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a:extLst>
              <a:ext uri="{FF2B5EF4-FFF2-40B4-BE49-F238E27FC236}">
                <a16:creationId xmlns:a16="http://schemas.microsoft.com/office/drawing/2014/main" id="{413CC70A-1B2E-44EC-AE9A-F904BC51A6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7847" y="2905760"/>
            <a:ext cx="3584973" cy="19005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531EC4F-6ABA-4000-88C8-C07425C3550D}"/>
              </a:ext>
            </a:extLst>
          </p:cNvPr>
          <p:cNvSpPr txBox="1"/>
          <p:nvPr/>
        </p:nvSpPr>
        <p:spPr>
          <a:xfrm>
            <a:off x="5271743" y="2865056"/>
            <a:ext cx="2112338" cy="300082"/>
          </a:xfrm>
          <a:prstGeom prst="rect">
            <a:avLst/>
          </a:prstGeom>
          <a:noFill/>
        </p:spPr>
        <p:txBody>
          <a:bodyPr wrap="square" rtlCol="0">
            <a:spAutoFit/>
          </a:bodyPr>
          <a:lstStyle/>
          <a:p>
            <a:r>
              <a:rPr lang="en-GB" sz="1350" dirty="0"/>
              <a:t>Ambulatory Day Case </a:t>
            </a:r>
          </a:p>
        </p:txBody>
      </p:sp>
      <p:sp>
        <p:nvSpPr>
          <p:cNvPr id="19" name="TextBox 18">
            <a:extLst>
              <a:ext uri="{FF2B5EF4-FFF2-40B4-BE49-F238E27FC236}">
                <a16:creationId xmlns:a16="http://schemas.microsoft.com/office/drawing/2014/main" id="{615205DF-313B-424D-B15C-C27DBCCD8FD2}"/>
              </a:ext>
            </a:extLst>
          </p:cNvPr>
          <p:cNvSpPr txBox="1"/>
          <p:nvPr/>
        </p:nvSpPr>
        <p:spPr>
          <a:xfrm>
            <a:off x="5684340" y="1489209"/>
            <a:ext cx="2112338" cy="300082"/>
          </a:xfrm>
          <a:prstGeom prst="rect">
            <a:avLst/>
          </a:prstGeom>
          <a:noFill/>
        </p:spPr>
        <p:txBody>
          <a:bodyPr wrap="square" rtlCol="0">
            <a:spAutoFit/>
          </a:bodyPr>
          <a:lstStyle/>
          <a:p>
            <a:r>
              <a:rPr lang="en-GB" sz="1350" dirty="0"/>
              <a:t>Renal Dialysis</a:t>
            </a:r>
          </a:p>
        </p:txBody>
      </p:sp>
    </p:spTree>
    <p:extLst>
      <p:ext uri="{BB962C8B-B14F-4D97-AF65-F5344CB8AC3E}">
        <p14:creationId xmlns:p14="http://schemas.microsoft.com/office/powerpoint/2010/main" val="28672390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10105"/>
            <a:ext cx="7467600" cy="1077218"/>
          </a:xfrm>
          <a:prstGeom prst="rect">
            <a:avLst/>
          </a:prstGeom>
          <a:noFill/>
        </p:spPr>
        <p:txBody>
          <a:bodyPr wrap="square" rtlCol="0">
            <a:spAutoFit/>
          </a:bodyPr>
          <a:lstStyle/>
          <a:p>
            <a:r>
              <a:rPr lang="en-US" sz="3200" b="1" dirty="0">
                <a:solidFill>
                  <a:srgbClr val="1B69B0"/>
                </a:solidFill>
                <a:latin typeface="Arial" charset="0"/>
                <a:ea typeface="Arial" charset="0"/>
                <a:cs typeface="Arial" charset="0"/>
              </a:rPr>
              <a:t>WUTH &amp; WCHC Urgent Emergency Care Upgrade Programme (UECUP)</a:t>
            </a:r>
          </a:p>
        </p:txBody>
      </p:sp>
      <p:sp>
        <p:nvSpPr>
          <p:cNvPr id="3" name="Rectangle 2"/>
          <p:cNvSpPr/>
          <p:nvPr/>
        </p:nvSpPr>
        <p:spPr>
          <a:xfrm>
            <a:off x="205740" y="4518660"/>
            <a:ext cx="1920240" cy="580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6B40E32F-EE6A-465F-BAF0-31D38412D2B8}"/>
              </a:ext>
            </a:extLst>
          </p:cNvPr>
          <p:cNvSpPr txBox="1"/>
          <p:nvPr/>
        </p:nvSpPr>
        <p:spPr>
          <a:xfrm>
            <a:off x="5958816" y="1247414"/>
            <a:ext cx="3085701" cy="692497"/>
          </a:xfrm>
          <a:prstGeom prst="rect">
            <a:avLst/>
          </a:prstGeom>
          <a:solidFill>
            <a:schemeClr val="accent5">
              <a:lumMod val="40000"/>
              <a:lumOff val="60000"/>
            </a:schemeClr>
          </a:solidFill>
          <a:ln>
            <a:noFill/>
          </a:ln>
        </p:spPr>
        <p:txBody>
          <a:bodyPr wrap="square" rtlCol="0">
            <a:spAutoFit/>
          </a:bodyPr>
          <a:lstStyle/>
          <a:p>
            <a:r>
              <a:rPr lang="en-GB" dirty="0">
                <a:latin typeface="Arial" panose="020B0604020202020204" pitchFamily="34" charset="0"/>
                <a:cs typeface="Arial" panose="020B0604020202020204" pitchFamily="34" charset="0"/>
              </a:rPr>
              <a:t>£28m</a:t>
            </a:r>
          </a:p>
          <a:p>
            <a:r>
              <a:rPr lang="en-GB" sz="700" dirty="0">
                <a:latin typeface="Arial" panose="020B0604020202020204" pitchFamily="34" charset="0"/>
                <a:cs typeface="Arial" panose="020B0604020202020204" pitchFamily="34" charset="0"/>
              </a:rPr>
              <a:t>£18m of Allocated System Investment</a:t>
            </a:r>
          </a:p>
          <a:p>
            <a:r>
              <a:rPr lang="en-GB" sz="700" dirty="0">
                <a:latin typeface="Arial" panose="020B0604020202020204" pitchFamily="34" charset="0"/>
                <a:cs typeface="Arial" panose="020B0604020202020204" pitchFamily="34" charset="0"/>
              </a:rPr>
              <a:t>£5m Funded by WUTH</a:t>
            </a:r>
          </a:p>
          <a:p>
            <a:r>
              <a:rPr lang="en-GB" sz="700" dirty="0">
                <a:latin typeface="Arial" panose="020B0604020202020204" pitchFamily="34" charset="0"/>
                <a:cs typeface="Arial" panose="020B0604020202020204" pitchFamily="34" charset="0"/>
              </a:rPr>
              <a:t>£5m Funded by Wirral Community Health and Care Trust (WCHC)</a:t>
            </a:r>
          </a:p>
        </p:txBody>
      </p:sp>
      <p:sp>
        <p:nvSpPr>
          <p:cNvPr id="11" name="TextBox 10">
            <a:extLst>
              <a:ext uri="{FF2B5EF4-FFF2-40B4-BE49-F238E27FC236}">
                <a16:creationId xmlns:a16="http://schemas.microsoft.com/office/drawing/2014/main" id="{C62DBFCA-8778-4BE3-AC4A-14D51AD0153C}"/>
              </a:ext>
            </a:extLst>
          </p:cNvPr>
          <p:cNvSpPr txBox="1"/>
          <p:nvPr/>
        </p:nvSpPr>
        <p:spPr>
          <a:xfrm>
            <a:off x="99485" y="1263699"/>
            <a:ext cx="2413819" cy="2585323"/>
          </a:xfrm>
          <a:prstGeom prst="rect">
            <a:avLst/>
          </a:prstGeom>
          <a:solidFill>
            <a:schemeClr val="accent5">
              <a:lumMod val="60000"/>
              <a:lumOff val="40000"/>
            </a:schemeClr>
          </a:solidFill>
          <a:ln>
            <a:noFill/>
          </a:ln>
        </p:spPr>
        <p:txBody>
          <a:bodyPr wrap="square" rtlCol="0">
            <a:spAutoFit/>
          </a:bodyPr>
          <a:lstStyle/>
          <a:p>
            <a:r>
              <a:rPr lang="en-GB" sz="1600" dirty="0">
                <a:latin typeface="Arial" panose="020B0604020202020204" pitchFamily="34" charset="0"/>
                <a:cs typeface="Arial" panose="020B0604020202020204" pitchFamily="34" charset="0"/>
              </a:rPr>
              <a:t>Extensive System Collaboration</a:t>
            </a:r>
          </a:p>
          <a:p>
            <a:pPr marL="171450" indent="-171450">
              <a:buClr>
                <a:srgbClr val="33CC33"/>
              </a:buClr>
              <a:buFont typeface="Wingdings" panose="05000000000000000000" pitchFamily="2" charset="2"/>
              <a:buChar char="ü"/>
            </a:pPr>
            <a:r>
              <a:rPr lang="en-GB" sz="1000" dirty="0">
                <a:latin typeface="Arial" panose="020B0604020202020204" pitchFamily="34" charset="0"/>
                <a:cs typeface="Arial" panose="020B0604020202020204" pitchFamily="34" charset="0"/>
              </a:rPr>
              <a:t>DHSC</a:t>
            </a:r>
          </a:p>
          <a:p>
            <a:pPr marL="171450" indent="-171450">
              <a:buClr>
                <a:srgbClr val="33CC33"/>
              </a:buClr>
              <a:buFont typeface="Wingdings" panose="05000000000000000000" pitchFamily="2" charset="2"/>
              <a:buChar char="ü"/>
            </a:pPr>
            <a:r>
              <a:rPr lang="en-GB" sz="1000" dirty="0">
                <a:latin typeface="Arial" panose="020B0604020202020204" pitchFamily="34" charset="0"/>
                <a:cs typeface="Arial" panose="020B0604020202020204" pitchFamily="34" charset="0"/>
              </a:rPr>
              <a:t>NHSE/I</a:t>
            </a:r>
            <a:endParaRPr lang="en-GB" sz="1200" dirty="0">
              <a:latin typeface="Arial" panose="020B0604020202020204" pitchFamily="34" charset="0"/>
              <a:cs typeface="Arial" panose="020B0604020202020204" pitchFamily="34" charset="0"/>
            </a:endParaRPr>
          </a:p>
          <a:p>
            <a:pPr marL="171450" indent="-171450">
              <a:buClr>
                <a:srgbClr val="33CC33"/>
              </a:buClr>
              <a:buFont typeface="Wingdings" panose="05000000000000000000" pitchFamily="2" charset="2"/>
              <a:buChar char="ü"/>
            </a:pPr>
            <a:r>
              <a:rPr lang="en-GB" sz="1000" dirty="0">
                <a:latin typeface="Arial" panose="020B0604020202020204" pitchFamily="34" charset="0"/>
                <a:cs typeface="Arial" panose="020B0604020202020204" pitchFamily="34" charset="0"/>
              </a:rPr>
              <a:t>JISC</a:t>
            </a:r>
          </a:p>
          <a:p>
            <a:pPr marL="171450" indent="-171450">
              <a:buClr>
                <a:srgbClr val="33CC33"/>
              </a:buClr>
              <a:buFont typeface="Wingdings" panose="05000000000000000000" pitchFamily="2" charset="2"/>
              <a:buChar char="ü"/>
            </a:pPr>
            <a:r>
              <a:rPr lang="en-GB" sz="1000" dirty="0">
                <a:latin typeface="Arial" panose="020B0604020202020204" pitchFamily="34" charset="0"/>
                <a:cs typeface="Arial" panose="020B0604020202020204" pitchFamily="34" charset="0"/>
              </a:rPr>
              <a:t>WUTH</a:t>
            </a:r>
          </a:p>
          <a:p>
            <a:pPr marL="171450" indent="-171450">
              <a:buClr>
                <a:srgbClr val="33CC33"/>
              </a:buClr>
              <a:buFont typeface="Wingdings" panose="05000000000000000000" pitchFamily="2" charset="2"/>
              <a:buChar char="ü"/>
            </a:pPr>
            <a:r>
              <a:rPr lang="en-GB" sz="1000" dirty="0">
                <a:latin typeface="Arial" panose="020B0604020202020204" pitchFamily="34" charset="0"/>
                <a:cs typeface="Arial" panose="020B0604020202020204" pitchFamily="34" charset="0"/>
              </a:rPr>
              <a:t>WCHC</a:t>
            </a:r>
          </a:p>
          <a:p>
            <a:pPr marL="171450" indent="-171450">
              <a:buClr>
                <a:srgbClr val="33CC33"/>
              </a:buClr>
              <a:buFont typeface="Wingdings" panose="05000000000000000000" pitchFamily="2" charset="2"/>
              <a:buChar char="ü"/>
            </a:pPr>
            <a:r>
              <a:rPr lang="en-GB" sz="1000" dirty="0">
                <a:latin typeface="Arial" panose="020B0604020202020204" pitchFamily="34" charset="0"/>
                <a:cs typeface="Arial" panose="020B0604020202020204" pitchFamily="34" charset="0"/>
              </a:rPr>
              <a:t>Communication Teams</a:t>
            </a:r>
          </a:p>
          <a:p>
            <a:pPr marL="171450" indent="-171450">
              <a:buClr>
                <a:srgbClr val="33CC33"/>
              </a:buClr>
              <a:buFont typeface="Wingdings" panose="05000000000000000000" pitchFamily="2" charset="2"/>
              <a:buChar char="ü"/>
            </a:pPr>
            <a:r>
              <a:rPr lang="en-GB" sz="1000" dirty="0">
                <a:latin typeface="Arial" panose="020B0604020202020204" pitchFamily="34" charset="0"/>
                <a:cs typeface="Arial" panose="020B0604020202020204" pitchFamily="34" charset="0"/>
              </a:rPr>
              <a:t>CCG</a:t>
            </a:r>
          </a:p>
          <a:p>
            <a:pPr marL="171450" indent="-171450">
              <a:buClr>
                <a:srgbClr val="33CC33"/>
              </a:buClr>
              <a:buFont typeface="Wingdings" panose="05000000000000000000" pitchFamily="2" charset="2"/>
              <a:buChar char="ü"/>
            </a:pPr>
            <a:r>
              <a:rPr lang="en-GB" sz="1000" dirty="0">
                <a:latin typeface="Arial" panose="020B0604020202020204" pitchFamily="34" charset="0"/>
                <a:cs typeface="Arial" panose="020B0604020202020204" pitchFamily="34" charset="0"/>
              </a:rPr>
              <a:t>SEB</a:t>
            </a:r>
          </a:p>
          <a:p>
            <a:pPr marL="171450" indent="-171450">
              <a:buClr>
                <a:srgbClr val="33CC33"/>
              </a:buClr>
              <a:buFont typeface="Wingdings" panose="05000000000000000000" pitchFamily="2" charset="2"/>
              <a:buChar char="ü"/>
            </a:pPr>
            <a:r>
              <a:rPr lang="en-GB" sz="1000" dirty="0">
                <a:latin typeface="Arial" panose="020B0604020202020204" pitchFamily="34" charset="0"/>
                <a:cs typeface="Arial" panose="020B0604020202020204" pitchFamily="34" charset="0"/>
              </a:rPr>
              <a:t>Partners (PSCP / Procure 22 PM)</a:t>
            </a:r>
          </a:p>
          <a:p>
            <a:pPr marL="171450" indent="-171450">
              <a:buClr>
                <a:srgbClr val="33CC33"/>
              </a:buClr>
              <a:buFont typeface="Wingdings" panose="05000000000000000000" pitchFamily="2" charset="2"/>
              <a:buChar char="ü"/>
            </a:pPr>
            <a:r>
              <a:rPr lang="en-GB" sz="1000" b="1" dirty="0">
                <a:latin typeface="Arial" panose="020B0604020202020204" pitchFamily="34" charset="0"/>
                <a:cs typeface="Arial" panose="020B0604020202020204" pitchFamily="34" charset="0"/>
              </a:rPr>
              <a:t>Patients</a:t>
            </a:r>
          </a:p>
          <a:p>
            <a:pPr marL="171450" indent="-171450">
              <a:buClr>
                <a:srgbClr val="33CC33"/>
              </a:buClr>
              <a:buFont typeface="Wingdings" panose="05000000000000000000" pitchFamily="2" charset="2"/>
              <a:buChar char="ü"/>
            </a:pPr>
            <a:r>
              <a:rPr lang="en-GB" sz="1000" dirty="0">
                <a:latin typeface="Arial" panose="020B0604020202020204" pitchFamily="34" charset="0"/>
                <a:cs typeface="Arial" panose="020B0604020202020204" pitchFamily="34" charset="0"/>
              </a:rPr>
              <a:t>Staff</a:t>
            </a:r>
          </a:p>
          <a:p>
            <a:pPr marL="171450" indent="-171450">
              <a:buClr>
                <a:srgbClr val="33CC33"/>
              </a:buClr>
              <a:buFont typeface="Wingdings" panose="05000000000000000000" pitchFamily="2" charset="2"/>
              <a:buChar char="ü"/>
            </a:pPr>
            <a:r>
              <a:rPr lang="en-GB" sz="1000" dirty="0">
                <a:latin typeface="Arial" panose="020B0604020202020204" pitchFamily="34" charset="0"/>
                <a:cs typeface="Arial" panose="020B0604020202020204" pitchFamily="34" charset="0"/>
              </a:rPr>
              <a:t>Wirral Council</a:t>
            </a:r>
          </a:p>
          <a:p>
            <a:pPr marL="171450" indent="-171450">
              <a:buClr>
                <a:srgbClr val="33CC33"/>
              </a:buClr>
              <a:buFont typeface="Wingdings" panose="05000000000000000000" pitchFamily="2" charset="2"/>
              <a:buChar char="ü"/>
            </a:pPr>
            <a:r>
              <a:rPr lang="en-GB" sz="1000" dirty="0">
                <a:latin typeface="Arial" panose="020B0604020202020204" pitchFamily="34" charset="0"/>
                <a:cs typeface="Arial" panose="020B0604020202020204" pitchFamily="34" charset="0"/>
              </a:rPr>
              <a:t>Police</a:t>
            </a:r>
          </a:p>
        </p:txBody>
      </p:sp>
      <p:sp>
        <p:nvSpPr>
          <p:cNvPr id="13" name="TextBox 12">
            <a:extLst>
              <a:ext uri="{FF2B5EF4-FFF2-40B4-BE49-F238E27FC236}">
                <a16:creationId xmlns:a16="http://schemas.microsoft.com/office/drawing/2014/main" id="{2E06562E-CB20-4A60-AD2A-4D79783AF152}"/>
              </a:ext>
            </a:extLst>
          </p:cNvPr>
          <p:cNvSpPr txBox="1"/>
          <p:nvPr/>
        </p:nvSpPr>
        <p:spPr>
          <a:xfrm>
            <a:off x="2692189" y="1263697"/>
            <a:ext cx="3115732" cy="523220"/>
          </a:xfrm>
          <a:prstGeom prst="rect">
            <a:avLst/>
          </a:prstGeom>
          <a:solidFill>
            <a:schemeClr val="accent1">
              <a:lumMod val="75000"/>
            </a:schemeClr>
          </a:solidFill>
          <a:ln>
            <a:noFill/>
          </a:ln>
        </p:spPr>
        <p:txBody>
          <a:bodyPr wrap="square" rtlCol="0">
            <a:spAutoFit/>
          </a:bodyPr>
          <a:lstStyle/>
          <a:p>
            <a:pPr algn="ctr"/>
            <a:r>
              <a:rPr lang="en-GB" sz="2800" b="1" dirty="0">
                <a:solidFill>
                  <a:schemeClr val="bg1"/>
                </a:solidFill>
                <a:latin typeface="Arial" panose="020B0604020202020204" pitchFamily="34" charset="0"/>
                <a:cs typeface="Arial" panose="020B0604020202020204" pitchFamily="34" charset="0"/>
              </a:rPr>
              <a:t>Some Key Facts</a:t>
            </a:r>
          </a:p>
        </p:txBody>
      </p:sp>
      <p:sp>
        <p:nvSpPr>
          <p:cNvPr id="14" name="TextBox 13">
            <a:extLst>
              <a:ext uri="{FF2B5EF4-FFF2-40B4-BE49-F238E27FC236}">
                <a16:creationId xmlns:a16="http://schemas.microsoft.com/office/drawing/2014/main" id="{F2B593B1-BD73-4710-9517-CD577F73D4F7}"/>
              </a:ext>
            </a:extLst>
          </p:cNvPr>
          <p:cNvSpPr txBox="1"/>
          <p:nvPr/>
        </p:nvSpPr>
        <p:spPr>
          <a:xfrm>
            <a:off x="2692189" y="1844130"/>
            <a:ext cx="2578621" cy="646331"/>
          </a:xfrm>
          <a:prstGeom prst="rect">
            <a:avLst/>
          </a:prstGeom>
          <a:solidFill>
            <a:schemeClr val="accent5">
              <a:lumMod val="60000"/>
              <a:lumOff val="40000"/>
            </a:schemeClr>
          </a:solidFill>
          <a:ln>
            <a:noFill/>
          </a:ln>
        </p:spPr>
        <p:txBody>
          <a:bodyPr wrap="square" rtlCol="0">
            <a:spAutoFit/>
          </a:bodyPr>
          <a:lstStyle/>
          <a:p>
            <a:pPr algn="ctr"/>
            <a:r>
              <a:rPr lang="en-GB" dirty="0">
                <a:latin typeface="Arial" panose="020B0604020202020204" pitchFamily="34" charset="0"/>
                <a:cs typeface="Arial" panose="020B0604020202020204" pitchFamily="34" charset="0"/>
              </a:rPr>
              <a:t>Patients at the Heart of Design</a:t>
            </a:r>
          </a:p>
        </p:txBody>
      </p:sp>
      <p:sp>
        <p:nvSpPr>
          <p:cNvPr id="15" name="TextBox 14">
            <a:extLst>
              <a:ext uri="{FF2B5EF4-FFF2-40B4-BE49-F238E27FC236}">
                <a16:creationId xmlns:a16="http://schemas.microsoft.com/office/drawing/2014/main" id="{1629917C-7AD1-4EDA-9A1D-F7858F74DA54}"/>
              </a:ext>
            </a:extLst>
          </p:cNvPr>
          <p:cNvSpPr txBox="1"/>
          <p:nvPr/>
        </p:nvSpPr>
        <p:spPr>
          <a:xfrm>
            <a:off x="5958817" y="3079864"/>
            <a:ext cx="3074268" cy="369332"/>
          </a:xfrm>
          <a:prstGeom prst="rect">
            <a:avLst/>
          </a:prstGeom>
          <a:solidFill>
            <a:schemeClr val="accent5">
              <a:lumMod val="20000"/>
              <a:lumOff val="80000"/>
            </a:schemeClr>
          </a:solidFill>
          <a:ln>
            <a:noFill/>
          </a:ln>
        </p:spPr>
        <p:txBody>
          <a:bodyPr wrap="square" rtlCol="0">
            <a:spAutoFit/>
          </a:bodyPr>
          <a:lstStyle/>
          <a:p>
            <a:pPr algn="ctr"/>
            <a:r>
              <a:rPr lang="en-GB" dirty="0">
                <a:latin typeface="Arial" panose="020B0604020202020204" pitchFamily="34" charset="0"/>
                <a:cs typeface="Arial" panose="020B0604020202020204" pitchFamily="34" charset="0"/>
              </a:rPr>
              <a:t>Total Floor Area 4,265sqm</a:t>
            </a:r>
            <a:endParaRPr lang="en-GB" sz="12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7C1D13C-8888-4D6E-924E-BA92AD867DF2}"/>
              </a:ext>
            </a:extLst>
          </p:cNvPr>
          <p:cNvSpPr txBox="1"/>
          <p:nvPr/>
        </p:nvSpPr>
        <p:spPr>
          <a:xfrm>
            <a:off x="5958816" y="2460940"/>
            <a:ext cx="3074269" cy="530915"/>
          </a:xfrm>
          <a:prstGeom prst="rect">
            <a:avLst/>
          </a:prstGeom>
          <a:solidFill>
            <a:schemeClr val="accent5">
              <a:lumMod val="75000"/>
            </a:schemeClr>
          </a:solidFill>
          <a:ln>
            <a:noFill/>
          </a:ln>
        </p:spPr>
        <p:txBody>
          <a:bodyPr wrap="square" rtlCol="0">
            <a:spAutoFit/>
          </a:bodyPr>
          <a:lstStyle/>
          <a:p>
            <a:pPr algn="ctr"/>
            <a:r>
              <a:rPr lang="en-GB" dirty="0">
                <a:solidFill>
                  <a:schemeClr val="bg1"/>
                </a:solidFill>
                <a:latin typeface="Arial" panose="020B0604020202020204" pitchFamily="34" charset="0"/>
                <a:cs typeface="Arial" panose="020B0604020202020204" pitchFamily="34" charset="0"/>
              </a:rPr>
              <a:t>GMP Approx. £19.5m</a:t>
            </a:r>
          </a:p>
          <a:p>
            <a:pPr algn="ctr"/>
            <a:r>
              <a:rPr lang="en-GB" sz="1000" dirty="0">
                <a:solidFill>
                  <a:schemeClr val="bg1"/>
                </a:solidFill>
                <a:latin typeface="Arial" panose="020B0604020202020204" pitchFamily="34" charset="0"/>
                <a:cs typeface="Arial" panose="020B0604020202020204" pitchFamily="34" charset="0"/>
              </a:rPr>
              <a:t>(Guaranteed Maximum Price)</a:t>
            </a:r>
          </a:p>
        </p:txBody>
      </p:sp>
      <p:sp>
        <p:nvSpPr>
          <p:cNvPr id="17" name="TextBox 16">
            <a:extLst>
              <a:ext uri="{FF2B5EF4-FFF2-40B4-BE49-F238E27FC236}">
                <a16:creationId xmlns:a16="http://schemas.microsoft.com/office/drawing/2014/main" id="{602E65D5-3F87-415D-AFD7-029F1309E03E}"/>
              </a:ext>
            </a:extLst>
          </p:cNvPr>
          <p:cNvSpPr txBox="1"/>
          <p:nvPr/>
        </p:nvSpPr>
        <p:spPr>
          <a:xfrm>
            <a:off x="2683932" y="2571750"/>
            <a:ext cx="3115732" cy="276999"/>
          </a:xfrm>
          <a:prstGeom prst="rect">
            <a:avLst/>
          </a:prstGeom>
          <a:solidFill>
            <a:schemeClr val="accent5">
              <a:lumMod val="60000"/>
              <a:lumOff val="40000"/>
            </a:schemeClr>
          </a:solidFill>
          <a:ln>
            <a:noFill/>
          </a:ln>
        </p:spPr>
        <p:txBody>
          <a:bodyPr wrap="square" rtlCol="0">
            <a:spAutoFit/>
          </a:bodyPr>
          <a:lstStyle/>
          <a:p>
            <a:pPr algn="ctr"/>
            <a:r>
              <a:rPr lang="en-GB" sz="1200" dirty="0">
                <a:latin typeface="Arial" panose="020B0604020202020204" pitchFamily="34" charset="0"/>
                <a:cs typeface="Arial" panose="020B0604020202020204" pitchFamily="34" charset="0"/>
              </a:rPr>
              <a:t>3 Years of Patient Data Analysis</a:t>
            </a:r>
          </a:p>
        </p:txBody>
      </p:sp>
      <p:sp>
        <p:nvSpPr>
          <p:cNvPr id="18" name="TextBox 17">
            <a:extLst>
              <a:ext uri="{FF2B5EF4-FFF2-40B4-BE49-F238E27FC236}">
                <a16:creationId xmlns:a16="http://schemas.microsoft.com/office/drawing/2014/main" id="{DBD30664-0951-488E-A845-C0A1A6D38D32}"/>
              </a:ext>
            </a:extLst>
          </p:cNvPr>
          <p:cNvSpPr txBox="1"/>
          <p:nvPr/>
        </p:nvSpPr>
        <p:spPr>
          <a:xfrm>
            <a:off x="4434443" y="3691727"/>
            <a:ext cx="1371112" cy="707886"/>
          </a:xfrm>
          <a:prstGeom prst="rect">
            <a:avLst/>
          </a:prstGeom>
          <a:solidFill>
            <a:srgbClr val="0070C0"/>
          </a:solidFill>
          <a:ln>
            <a:noFill/>
          </a:ln>
        </p:spPr>
        <p:txBody>
          <a:bodyPr wrap="square" rtlCol="0">
            <a:spAutoFit/>
          </a:bodyPr>
          <a:lstStyle/>
          <a:p>
            <a:pPr algn="ctr"/>
            <a:r>
              <a:rPr lang="en-GB" sz="1200" b="1" dirty="0">
                <a:solidFill>
                  <a:schemeClr val="bg1"/>
                </a:solidFill>
                <a:latin typeface="Arial" panose="020B0604020202020204" pitchFamily="34" charset="0"/>
                <a:cs typeface="Arial" panose="020B0604020202020204" pitchFamily="34" charset="0"/>
              </a:rPr>
              <a:t>55 Engagement Workshops </a:t>
            </a:r>
          </a:p>
          <a:p>
            <a:pPr algn="ctr"/>
            <a:r>
              <a:rPr lang="en-GB" sz="800" b="1" dirty="0">
                <a:solidFill>
                  <a:schemeClr val="bg1"/>
                </a:solidFill>
                <a:latin typeface="Arial" panose="020B0604020202020204" pitchFamily="34" charset="0"/>
                <a:cs typeface="Arial" panose="020B0604020202020204" pitchFamily="34" charset="0"/>
              </a:rPr>
              <a:t>(Clinical, non clinical, IPC, Health Safety)</a:t>
            </a:r>
          </a:p>
        </p:txBody>
      </p:sp>
      <p:sp>
        <p:nvSpPr>
          <p:cNvPr id="19" name="TextBox 18">
            <a:extLst>
              <a:ext uri="{FF2B5EF4-FFF2-40B4-BE49-F238E27FC236}">
                <a16:creationId xmlns:a16="http://schemas.microsoft.com/office/drawing/2014/main" id="{2CE6319E-8910-46C1-AC7C-5EE70CFEEDDD}"/>
              </a:ext>
            </a:extLst>
          </p:cNvPr>
          <p:cNvSpPr txBox="1"/>
          <p:nvPr/>
        </p:nvSpPr>
        <p:spPr>
          <a:xfrm>
            <a:off x="99485" y="3905162"/>
            <a:ext cx="2441809" cy="523220"/>
          </a:xfrm>
          <a:prstGeom prst="rect">
            <a:avLst/>
          </a:prstGeom>
          <a:solidFill>
            <a:srgbClr val="002060"/>
          </a:solidFill>
          <a:ln>
            <a:noFill/>
          </a:ln>
        </p:spPr>
        <p:txBody>
          <a:bodyPr wrap="square" rtlCol="0">
            <a:spAutoFit/>
          </a:bodyPr>
          <a:lstStyle/>
          <a:p>
            <a:pPr algn="ctr"/>
            <a:r>
              <a:rPr lang="en-GB" sz="1400" dirty="0">
                <a:solidFill>
                  <a:schemeClr val="bg1"/>
                </a:solidFill>
                <a:latin typeface="Arial" panose="020B0604020202020204" pitchFamily="34" charset="0"/>
                <a:cs typeface="Arial" panose="020B0604020202020204" pitchFamily="34" charset="0"/>
              </a:rPr>
              <a:t>Developing Extensive Communication Plans</a:t>
            </a:r>
            <a:endParaRPr lang="en-GB" sz="1050" dirty="0">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8D187C31-4F36-40AA-9C52-956096F23275}"/>
              </a:ext>
            </a:extLst>
          </p:cNvPr>
          <p:cNvSpPr txBox="1"/>
          <p:nvPr/>
        </p:nvSpPr>
        <p:spPr>
          <a:xfrm>
            <a:off x="99484" y="4485369"/>
            <a:ext cx="2441809" cy="523220"/>
          </a:xfrm>
          <a:prstGeom prst="rect">
            <a:avLst/>
          </a:prstGeom>
          <a:solidFill>
            <a:schemeClr val="accent5">
              <a:lumMod val="40000"/>
              <a:lumOff val="60000"/>
            </a:schemeClr>
          </a:solidFill>
          <a:ln>
            <a:noFill/>
          </a:ln>
        </p:spPr>
        <p:txBody>
          <a:bodyPr wrap="square" rtlCol="0">
            <a:spAutoFit/>
          </a:bodyPr>
          <a:lstStyle/>
          <a:p>
            <a:pPr algn="ctr"/>
            <a:r>
              <a:rPr lang="en-GB" sz="1400" dirty="0">
                <a:latin typeface="Arial" panose="020B0604020202020204" pitchFamily="34" charset="0"/>
                <a:cs typeface="Arial" panose="020B0604020202020204" pitchFamily="34" charset="0"/>
              </a:rPr>
              <a:t>Patient Experience Engagement</a:t>
            </a:r>
            <a:endParaRPr lang="en-GB" sz="1050"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04FD036A-F308-487D-BCEA-98F6D04201BA}"/>
              </a:ext>
            </a:extLst>
          </p:cNvPr>
          <p:cNvSpPr txBox="1"/>
          <p:nvPr/>
        </p:nvSpPr>
        <p:spPr>
          <a:xfrm>
            <a:off x="5965733" y="3537205"/>
            <a:ext cx="3067352" cy="461665"/>
          </a:xfrm>
          <a:prstGeom prst="rect">
            <a:avLst/>
          </a:prstGeom>
          <a:solidFill>
            <a:schemeClr val="accent5">
              <a:lumMod val="60000"/>
              <a:lumOff val="40000"/>
            </a:schemeClr>
          </a:solidFill>
          <a:ln>
            <a:noFill/>
          </a:ln>
        </p:spPr>
        <p:txBody>
          <a:bodyPr wrap="square" rtlCol="0">
            <a:spAutoFit/>
          </a:bodyPr>
          <a:lstStyle/>
          <a:p>
            <a:pPr algn="ctr"/>
            <a:r>
              <a:rPr lang="en-GB" sz="1200" dirty="0">
                <a:latin typeface="Arial" panose="020B0604020202020204" pitchFamily="34" charset="0"/>
                <a:cs typeface="Arial" panose="020B0604020202020204" pitchFamily="34" charset="0"/>
              </a:rPr>
              <a:t>Part Refurb </a:t>
            </a:r>
          </a:p>
          <a:p>
            <a:pPr algn="ctr"/>
            <a:r>
              <a:rPr lang="en-GB" sz="1200" dirty="0">
                <a:latin typeface="Arial" panose="020B0604020202020204" pitchFamily="34" charset="0"/>
                <a:cs typeface="Arial" panose="020B0604020202020204" pitchFamily="34" charset="0"/>
              </a:rPr>
              <a:t>Part New Build </a:t>
            </a:r>
          </a:p>
        </p:txBody>
      </p:sp>
      <p:sp>
        <p:nvSpPr>
          <p:cNvPr id="22" name="TextBox 21">
            <a:extLst>
              <a:ext uri="{FF2B5EF4-FFF2-40B4-BE49-F238E27FC236}">
                <a16:creationId xmlns:a16="http://schemas.microsoft.com/office/drawing/2014/main" id="{AC7CE037-64A1-41DC-B127-304966AFA8AF}"/>
              </a:ext>
            </a:extLst>
          </p:cNvPr>
          <p:cNvSpPr txBox="1"/>
          <p:nvPr/>
        </p:nvSpPr>
        <p:spPr>
          <a:xfrm>
            <a:off x="5974080" y="4104640"/>
            <a:ext cx="3073336" cy="461665"/>
          </a:xfrm>
          <a:prstGeom prst="rect">
            <a:avLst/>
          </a:prstGeom>
          <a:solidFill>
            <a:schemeClr val="accent5">
              <a:lumMod val="40000"/>
              <a:lumOff val="60000"/>
            </a:schemeClr>
          </a:solidFill>
          <a:ln>
            <a:noFill/>
          </a:ln>
        </p:spPr>
        <p:txBody>
          <a:bodyPr wrap="square" rtlCol="0">
            <a:spAutoFit/>
          </a:bodyPr>
          <a:lstStyle/>
          <a:p>
            <a:pPr algn="ctr"/>
            <a:r>
              <a:rPr lang="en-GB" sz="1200" dirty="0">
                <a:latin typeface="Arial" panose="020B0604020202020204" pitchFamily="34" charset="0"/>
                <a:cs typeface="Arial" panose="020B0604020202020204" pitchFamily="34" charset="0"/>
              </a:rPr>
              <a:t>Social Value</a:t>
            </a:r>
          </a:p>
          <a:p>
            <a:pPr algn="ctr"/>
            <a:endParaRPr lang="en-GB" sz="120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297C30A0-9347-4DA1-8DD7-7A051102F977}"/>
              </a:ext>
            </a:extLst>
          </p:cNvPr>
          <p:cNvSpPr txBox="1"/>
          <p:nvPr/>
        </p:nvSpPr>
        <p:spPr>
          <a:xfrm>
            <a:off x="2686474" y="3264530"/>
            <a:ext cx="3115732" cy="369332"/>
          </a:xfrm>
          <a:prstGeom prst="rect">
            <a:avLst/>
          </a:prstGeom>
          <a:solidFill>
            <a:srgbClr val="002060"/>
          </a:solidFill>
          <a:ln>
            <a:noFill/>
          </a:ln>
        </p:spPr>
        <p:txBody>
          <a:bodyPr wrap="square" rtlCol="0">
            <a:spAutoFit/>
          </a:bodyPr>
          <a:lstStyle/>
          <a:p>
            <a:pPr algn="ctr"/>
            <a:r>
              <a:rPr lang="en-GB" dirty="0">
                <a:solidFill>
                  <a:schemeClr val="bg1"/>
                </a:solidFill>
                <a:latin typeface="Arial" panose="020B0604020202020204" pitchFamily="34" charset="0"/>
                <a:cs typeface="Arial" panose="020B0604020202020204" pitchFamily="34" charset="0"/>
              </a:rPr>
              <a:t>OBC Approval July 2021</a:t>
            </a:r>
            <a:endParaRPr lang="en-GB" sz="1000" dirty="0">
              <a:solidFill>
                <a:schemeClr val="bg1"/>
              </a:solidFill>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901CC711-6890-4D65-AD29-46961A33038D}"/>
              </a:ext>
            </a:extLst>
          </p:cNvPr>
          <p:cNvPicPr>
            <a:picLocks noChangeAspect="1"/>
          </p:cNvPicPr>
          <p:nvPr/>
        </p:nvPicPr>
        <p:blipFill>
          <a:blip r:embed="rId3">
            <a:alphaModFix/>
          </a:blip>
          <a:stretch>
            <a:fillRect/>
          </a:stretch>
        </p:blipFill>
        <p:spPr>
          <a:xfrm>
            <a:off x="5326840" y="1841783"/>
            <a:ext cx="481081" cy="638827"/>
          </a:xfrm>
          <a:prstGeom prst="rect">
            <a:avLst/>
          </a:prstGeom>
          <a:ln>
            <a:solidFill>
              <a:schemeClr val="accent5"/>
            </a:solidFill>
          </a:ln>
          <a:effectLst>
            <a:outerShdw blurRad="292100" dist="139700" dir="2700000" algn="tl" rotWithShape="0">
              <a:srgbClr val="333333">
                <a:alpha val="65000"/>
              </a:srgbClr>
            </a:outerShdw>
          </a:effectLst>
        </p:spPr>
      </p:pic>
      <p:sp>
        <p:nvSpPr>
          <p:cNvPr id="28" name="TextBox 27">
            <a:extLst>
              <a:ext uri="{FF2B5EF4-FFF2-40B4-BE49-F238E27FC236}">
                <a16:creationId xmlns:a16="http://schemas.microsoft.com/office/drawing/2014/main" id="{18E60E38-3301-4C7F-8C4E-77BB6D21E253}"/>
              </a:ext>
            </a:extLst>
          </p:cNvPr>
          <p:cNvSpPr txBox="1"/>
          <p:nvPr/>
        </p:nvSpPr>
        <p:spPr>
          <a:xfrm>
            <a:off x="5974080" y="4652525"/>
            <a:ext cx="3088600" cy="369332"/>
          </a:xfrm>
          <a:prstGeom prst="rect">
            <a:avLst/>
          </a:prstGeom>
          <a:solidFill>
            <a:srgbClr val="002060"/>
          </a:solidFill>
          <a:ln>
            <a:noFill/>
          </a:ln>
        </p:spPr>
        <p:txBody>
          <a:bodyPr wrap="square" rtlCol="0">
            <a:spAutoFit/>
          </a:bodyPr>
          <a:lstStyle/>
          <a:p>
            <a:pPr algn="ctr"/>
            <a:r>
              <a:rPr lang="en-GB" dirty="0">
                <a:solidFill>
                  <a:schemeClr val="bg1"/>
                </a:solidFill>
                <a:latin typeface="Arial" panose="020B0604020202020204" pitchFamily="34" charset="0"/>
                <a:cs typeface="Arial" panose="020B0604020202020204" pitchFamily="34" charset="0"/>
              </a:rPr>
              <a:t>Developing FBC Jan 2022</a:t>
            </a:r>
            <a:endParaRPr lang="en-GB" sz="1000" dirty="0">
              <a:solidFill>
                <a:schemeClr val="bg1"/>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F8720FE4-C900-4009-86AF-9FBF2C153C40}"/>
              </a:ext>
            </a:extLst>
          </p:cNvPr>
          <p:cNvSpPr txBox="1"/>
          <p:nvPr/>
        </p:nvSpPr>
        <p:spPr>
          <a:xfrm>
            <a:off x="2683619" y="2906404"/>
            <a:ext cx="3104883" cy="276999"/>
          </a:xfrm>
          <a:prstGeom prst="rect">
            <a:avLst/>
          </a:prstGeom>
          <a:solidFill>
            <a:schemeClr val="accent5">
              <a:lumMod val="75000"/>
            </a:schemeClr>
          </a:solidFill>
          <a:ln>
            <a:noFill/>
          </a:ln>
        </p:spPr>
        <p:txBody>
          <a:bodyPr wrap="square" rtlCol="0">
            <a:spAutoFit/>
          </a:bodyPr>
          <a:lstStyle/>
          <a:p>
            <a:pPr algn="ctr"/>
            <a:r>
              <a:rPr lang="en-GB" sz="1200" dirty="0">
                <a:solidFill>
                  <a:schemeClr val="bg1"/>
                </a:solidFill>
                <a:latin typeface="Arial" panose="020B0604020202020204" pitchFamily="34" charset="0"/>
                <a:cs typeface="Arial" panose="020B0604020202020204" pitchFamily="34" charset="0"/>
              </a:rPr>
              <a:t>Strategic Principles </a:t>
            </a:r>
            <a:endParaRPr lang="en-GB" sz="700" dirty="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E899E10-E6D3-4A66-8DBB-C684681EA31C}"/>
              </a:ext>
            </a:extLst>
          </p:cNvPr>
          <p:cNvPicPr>
            <a:picLocks noChangeAspect="1"/>
          </p:cNvPicPr>
          <p:nvPr/>
        </p:nvPicPr>
        <p:blipFill>
          <a:blip r:embed="rId4"/>
          <a:stretch>
            <a:fillRect/>
          </a:stretch>
        </p:blipFill>
        <p:spPr>
          <a:xfrm>
            <a:off x="2683932" y="3668033"/>
            <a:ext cx="1607873" cy="1326226"/>
          </a:xfrm>
          <a:prstGeom prst="rect">
            <a:avLst/>
          </a:prstGeom>
          <a:ln>
            <a:noFill/>
          </a:ln>
          <a:effectLst>
            <a:outerShdw blurRad="292100" dist="139700" dir="2700000" algn="tl" rotWithShape="0">
              <a:srgbClr val="333333">
                <a:alpha val="65000"/>
              </a:srgbClr>
            </a:outerShdw>
          </a:effectLst>
        </p:spPr>
      </p:pic>
      <p:sp>
        <p:nvSpPr>
          <p:cNvPr id="24" name="TextBox 23">
            <a:extLst>
              <a:ext uri="{FF2B5EF4-FFF2-40B4-BE49-F238E27FC236}">
                <a16:creationId xmlns:a16="http://schemas.microsoft.com/office/drawing/2014/main" id="{F2EA4F8A-4153-4D4B-9C18-F17743C6AAA7}"/>
              </a:ext>
            </a:extLst>
          </p:cNvPr>
          <p:cNvSpPr txBox="1"/>
          <p:nvPr/>
        </p:nvSpPr>
        <p:spPr>
          <a:xfrm>
            <a:off x="5974080" y="2027921"/>
            <a:ext cx="3070434" cy="307777"/>
          </a:xfrm>
          <a:prstGeom prst="rect">
            <a:avLst/>
          </a:prstGeom>
          <a:solidFill>
            <a:schemeClr val="accent5">
              <a:lumMod val="20000"/>
              <a:lumOff val="80000"/>
            </a:schemeClr>
          </a:solidFill>
          <a:ln>
            <a:noFill/>
          </a:ln>
        </p:spPr>
        <p:txBody>
          <a:bodyPr wrap="square" rtlCol="0">
            <a:spAutoFit/>
          </a:bodyPr>
          <a:lstStyle/>
          <a:p>
            <a:pPr algn="ctr"/>
            <a:r>
              <a:rPr lang="en-GB" sz="1400" b="1" dirty="0">
                <a:latin typeface="Arial" panose="020B0604020202020204" pitchFamily="34" charset="0"/>
                <a:cs typeface="Arial" panose="020B0604020202020204" pitchFamily="34" charset="0"/>
              </a:rPr>
              <a:t>PSCP Appointed: Tilbury Douglas</a:t>
            </a:r>
            <a:endParaRPr lang="en-GB" sz="900" b="1" dirty="0">
              <a:latin typeface="Arial" panose="020B0604020202020204" pitchFamily="34" charset="0"/>
              <a:cs typeface="Arial" panose="020B0604020202020204" pitchFamily="34" charset="0"/>
            </a:endParaRPr>
          </a:p>
        </p:txBody>
      </p:sp>
      <p:pic>
        <p:nvPicPr>
          <p:cNvPr id="26" name="Picture 5">
            <a:extLst>
              <a:ext uri="{FF2B5EF4-FFF2-40B4-BE49-F238E27FC236}">
                <a16:creationId xmlns:a16="http://schemas.microsoft.com/office/drawing/2014/main" id="{B6B408FF-5AD3-49F0-B36D-CB0F169E4D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4800" y="1551250"/>
            <a:ext cx="822959" cy="95334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9">
            <a:extLst>
              <a:ext uri="{FF2B5EF4-FFF2-40B4-BE49-F238E27FC236}">
                <a16:creationId xmlns:a16="http://schemas.microsoft.com/office/drawing/2014/main" id="{7EBAA291-D39A-49BB-867A-25EA9D92B1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39673" y="4426811"/>
            <a:ext cx="1368248" cy="60658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275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grpId="0" nodeType="after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additive="base">
                                        <p:cTn id="26" dur="500" fill="hold"/>
                                        <p:tgtEl>
                                          <p:spTgt spid="31"/>
                                        </p:tgtEl>
                                        <p:attrNameLst>
                                          <p:attrName>ppt_x</p:attrName>
                                        </p:attrNameLst>
                                      </p:cBhvr>
                                      <p:tavLst>
                                        <p:tav tm="0">
                                          <p:val>
                                            <p:strVal val="#ppt_x"/>
                                          </p:val>
                                        </p:tav>
                                        <p:tav tm="100000">
                                          <p:val>
                                            <p:strVal val="#ppt_x"/>
                                          </p:val>
                                        </p:tav>
                                      </p:tavLst>
                                    </p:anim>
                                    <p:anim calcmode="lin" valueType="num">
                                      <p:cBhvr additive="base">
                                        <p:cTn id="27" dur="500" fill="hold"/>
                                        <p:tgtEl>
                                          <p:spTgt spid="31"/>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2" presetClass="entr" presetSubtype="4"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par>
                          <p:cTn id="33" fill="hold">
                            <p:stCondLst>
                              <p:cond delay="3000"/>
                            </p:stCondLst>
                            <p:childTnLst>
                              <p:par>
                                <p:cTn id="34" presetID="2" presetClass="entr" presetSubtype="4"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fill="hold"/>
                                        <p:tgtEl>
                                          <p:spTgt spid="18"/>
                                        </p:tgtEl>
                                        <p:attrNameLst>
                                          <p:attrName>ppt_x</p:attrName>
                                        </p:attrNameLst>
                                      </p:cBhvr>
                                      <p:tavLst>
                                        <p:tav tm="0">
                                          <p:val>
                                            <p:strVal val="#ppt_x"/>
                                          </p:val>
                                        </p:tav>
                                        <p:tav tm="100000">
                                          <p:val>
                                            <p:strVal val="#ppt_x"/>
                                          </p:val>
                                        </p:tav>
                                      </p:tavLst>
                                    </p:anim>
                                    <p:anim calcmode="lin" valueType="num">
                                      <p:cBhvr additive="base">
                                        <p:cTn id="37" dur="500" fill="hold"/>
                                        <p:tgtEl>
                                          <p:spTgt spid="18"/>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additive="base">
                                        <p:cTn id="40" dur="500" fill="hold"/>
                                        <p:tgtEl>
                                          <p:spTgt spid="26"/>
                                        </p:tgtEl>
                                        <p:attrNameLst>
                                          <p:attrName>ppt_x</p:attrName>
                                        </p:attrNameLst>
                                      </p:cBhvr>
                                      <p:tavLst>
                                        <p:tav tm="0">
                                          <p:val>
                                            <p:strVal val="#ppt_x"/>
                                          </p:val>
                                        </p:tav>
                                        <p:tav tm="100000">
                                          <p:val>
                                            <p:strVal val="#ppt_x"/>
                                          </p:val>
                                        </p:tav>
                                      </p:tavLst>
                                    </p:anim>
                                    <p:anim calcmode="lin" valueType="num">
                                      <p:cBhvr additive="base">
                                        <p:cTn id="41" dur="500" fill="hold"/>
                                        <p:tgtEl>
                                          <p:spTgt spid="26"/>
                                        </p:tgtEl>
                                        <p:attrNameLst>
                                          <p:attrName>ppt_y</p:attrName>
                                        </p:attrNameLst>
                                      </p:cBhvr>
                                      <p:tavLst>
                                        <p:tav tm="0">
                                          <p:val>
                                            <p:strVal val="1+#ppt_h/2"/>
                                          </p:val>
                                        </p:tav>
                                        <p:tav tm="100000">
                                          <p:val>
                                            <p:strVal val="#ppt_y"/>
                                          </p:val>
                                        </p:tav>
                                      </p:tavLst>
                                    </p:anim>
                                  </p:childTnLst>
                                </p:cTn>
                              </p:par>
                            </p:childTnLst>
                          </p:cTn>
                        </p:par>
                        <p:par>
                          <p:cTn id="42" fill="hold">
                            <p:stCondLst>
                              <p:cond delay="3500"/>
                            </p:stCondLst>
                            <p:childTnLst>
                              <p:par>
                                <p:cTn id="43" presetID="2" presetClass="entr" presetSubtype="4" fill="hold" grpId="0" nodeType="after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additive="base">
                                        <p:cTn id="45" dur="500" fill="hold"/>
                                        <p:tgtEl>
                                          <p:spTgt spid="28"/>
                                        </p:tgtEl>
                                        <p:attrNameLst>
                                          <p:attrName>ppt_x</p:attrName>
                                        </p:attrNameLst>
                                      </p:cBhvr>
                                      <p:tavLst>
                                        <p:tav tm="0">
                                          <p:val>
                                            <p:strVal val="#ppt_x"/>
                                          </p:val>
                                        </p:tav>
                                        <p:tav tm="100000">
                                          <p:val>
                                            <p:strVal val="#ppt_x"/>
                                          </p:val>
                                        </p:tav>
                                      </p:tavLst>
                                    </p:anim>
                                    <p:anim calcmode="lin" valueType="num">
                                      <p:cBhvr additive="base">
                                        <p:cTn id="46" dur="500" fill="hold"/>
                                        <p:tgtEl>
                                          <p:spTgt spid="28"/>
                                        </p:tgtEl>
                                        <p:attrNameLst>
                                          <p:attrName>ppt_y</p:attrName>
                                        </p:attrNameLst>
                                      </p:cBhvr>
                                      <p:tavLst>
                                        <p:tav tm="0">
                                          <p:val>
                                            <p:strVal val="1+#ppt_h/2"/>
                                          </p:val>
                                        </p:tav>
                                        <p:tav tm="100000">
                                          <p:val>
                                            <p:strVal val="#ppt_y"/>
                                          </p:val>
                                        </p:tav>
                                      </p:tavLst>
                                    </p:anim>
                                  </p:childTnLst>
                                </p:cTn>
                              </p:par>
                            </p:childTnLst>
                          </p:cTn>
                        </p:par>
                        <p:par>
                          <p:cTn id="47" fill="hold">
                            <p:stCondLst>
                              <p:cond delay="4000"/>
                            </p:stCondLst>
                            <p:childTnLst>
                              <p:par>
                                <p:cTn id="48" presetID="2" presetClass="entr" presetSubtype="4" fill="hold" grpId="0" nodeType="after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additive="base">
                                        <p:cTn id="50" dur="500" fill="hold"/>
                                        <p:tgtEl>
                                          <p:spTgt spid="11"/>
                                        </p:tgtEl>
                                        <p:attrNameLst>
                                          <p:attrName>ppt_x</p:attrName>
                                        </p:attrNameLst>
                                      </p:cBhvr>
                                      <p:tavLst>
                                        <p:tav tm="0">
                                          <p:val>
                                            <p:strVal val="#ppt_x"/>
                                          </p:val>
                                        </p:tav>
                                        <p:tav tm="100000">
                                          <p:val>
                                            <p:strVal val="#ppt_x"/>
                                          </p:val>
                                        </p:tav>
                                      </p:tavLst>
                                    </p:anim>
                                    <p:anim calcmode="lin" valueType="num">
                                      <p:cBhvr additive="base">
                                        <p:cTn id="51" dur="500" fill="hold"/>
                                        <p:tgtEl>
                                          <p:spTgt spid="11"/>
                                        </p:tgtEl>
                                        <p:attrNameLst>
                                          <p:attrName>ppt_y</p:attrName>
                                        </p:attrNameLst>
                                      </p:cBhvr>
                                      <p:tavLst>
                                        <p:tav tm="0">
                                          <p:val>
                                            <p:strVal val="1+#ppt_h/2"/>
                                          </p:val>
                                        </p:tav>
                                        <p:tav tm="100000">
                                          <p:val>
                                            <p:strVal val="#ppt_y"/>
                                          </p:val>
                                        </p:tav>
                                      </p:tavLst>
                                    </p:anim>
                                  </p:childTnLst>
                                </p:cTn>
                              </p:par>
                            </p:childTnLst>
                          </p:cTn>
                        </p:par>
                        <p:par>
                          <p:cTn id="52" fill="hold">
                            <p:stCondLst>
                              <p:cond delay="4500"/>
                            </p:stCondLst>
                            <p:childTnLst>
                              <p:par>
                                <p:cTn id="53" presetID="2" presetClass="entr" presetSubtype="4"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ppt_x"/>
                                          </p:val>
                                        </p:tav>
                                        <p:tav tm="100000">
                                          <p:val>
                                            <p:strVal val="#ppt_x"/>
                                          </p:val>
                                        </p:tav>
                                      </p:tavLst>
                                    </p:anim>
                                    <p:anim calcmode="lin" valueType="num">
                                      <p:cBhvr additive="base">
                                        <p:cTn id="56" dur="500" fill="hold"/>
                                        <p:tgtEl>
                                          <p:spTgt spid="22"/>
                                        </p:tgtEl>
                                        <p:attrNameLst>
                                          <p:attrName>ppt_y</p:attrName>
                                        </p:attrNameLst>
                                      </p:cBhvr>
                                      <p:tavLst>
                                        <p:tav tm="0">
                                          <p:val>
                                            <p:strVal val="1+#ppt_h/2"/>
                                          </p:val>
                                        </p:tav>
                                        <p:tav tm="100000">
                                          <p:val>
                                            <p:strVal val="#ppt_y"/>
                                          </p:val>
                                        </p:tav>
                                      </p:tavLst>
                                    </p:anim>
                                  </p:childTnLst>
                                </p:cTn>
                              </p:par>
                            </p:childTnLst>
                          </p:cTn>
                        </p:par>
                        <p:par>
                          <p:cTn id="57" fill="hold">
                            <p:stCondLst>
                              <p:cond delay="5000"/>
                            </p:stCondLst>
                            <p:childTnLst>
                              <p:par>
                                <p:cTn id="58" presetID="2" presetClass="entr" presetSubtype="4" fill="hold" grpId="0" nodeType="after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500" fill="hold"/>
                                        <p:tgtEl>
                                          <p:spTgt spid="19"/>
                                        </p:tgtEl>
                                        <p:attrNameLst>
                                          <p:attrName>ppt_x</p:attrName>
                                        </p:attrNameLst>
                                      </p:cBhvr>
                                      <p:tavLst>
                                        <p:tav tm="0">
                                          <p:val>
                                            <p:strVal val="#ppt_x"/>
                                          </p:val>
                                        </p:tav>
                                        <p:tav tm="100000">
                                          <p:val>
                                            <p:strVal val="#ppt_x"/>
                                          </p:val>
                                        </p:tav>
                                      </p:tavLst>
                                    </p:anim>
                                    <p:anim calcmode="lin" valueType="num">
                                      <p:cBhvr additive="base">
                                        <p:cTn id="61" dur="500" fill="hold"/>
                                        <p:tgtEl>
                                          <p:spTgt spid="19"/>
                                        </p:tgtEl>
                                        <p:attrNameLst>
                                          <p:attrName>ppt_y</p:attrName>
                                        </p:attrNameLst>
                                      </p:cBhvr>
                                      <p:tavLst>
                                        <p:tav tm="0">
                                          <p:val>
                                            <p:strVal val="1+#ppt_h/2"/>
                                          </p:val>
                                        </p:tav>
                                        <p:tav tm="100000">
                                          <p:val>
                                            <p:strVal val="#ppt_y"/>
                                          </p:val>
                                        </p:tav>
                                      </p:tavLst>
                                    </p:anim>
                                  </p:childTnLst>
                                </p:cTn>
                              </p:par>
                            </p:childTnLst>
                          </p:cTn>
                        </p:par>
                        <p:par>
                          <p:cTn id="62" fill="hold">
                            <p:stCondLst>
                              <p:cond delay="5500"/>
                            </p:stCondLst>
                            <p:childTnLst>
                              <p:par>
                                <p:cTn id="63" presetID="2" presetClass="entr" presetSubtype="4" fill="hold" grpId="0" nodeType="after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ppt_x"/>
                                          </p:val>
                                        </p:tav>
                                        <p:tav tm="100000">
                                          <p:val>
                                            <p:strVal val="#ppt_x"/>
                                          </p:val>
                                        </p:tav>
                                      </p:tavLst>
                                    </p:anim>
                                    <p:anim calcmode="lin" valueType="num">
                                      <p:cBhvr additive="base">
                                        <p:cTn id="66" dur="500" fill="hold"/>
                                        <p:tgtEl>
                                          <p:spTgt spid="20"/>
                                        </p:tgtEl>
                                        <p:attrNameLst>
                                          <p:attrName>ppt_y</p:attrName>
                                        </p:attrNameLst>
                                      </p:cBhvr>
                                      <p:tavLst>
                                        <p:tav tm="0">
                                          <p:val>
                                            <p:strVal val="1+#ppt_h/2"/>
                                          </p:val>
                                        </p:tav>
                                        <p:tav tm="100000">
                                          <p:val>
                                            <p:strVal val="#ppt_y"/>
                                          </p:val>
                                        </p:tav>
                                      </p:tavLst>
                                    </p:anim>
                                  </p:childTnLst>
                                </p:cTn>
                              </p:par>
                            </p:childTnLst>
                          </p:cTn>
                        </p:par>
                        <p:par>
                          <p:cTn id="67" fill="hold">
                            <p:stCondLst>
                              <p:cond delay="6000"/>
                            </p:stCondLst>
                            <p:childTnLst>
                              <p:par>
                                <p:cTn id="68" presetID="2" presetClass="entr" presetSubtype="4" fill="hold" grpId="0" nodeType="afterEffect">
                                  <p:stCondLst>
                                    <p:cond delay="0"/>
                                  </p:stCondLst>
                                  <p:childTnLst>
                                    <p:set>
                                      <p:cBhvr>
                                        <p:cTn id="69" dur="1" fill="hold">
                                          <p:stCondLst>
                                            <p:cond delay="0"/>
                                          </p:stCondLst>
                                        </p:cTn>
                                        <p:tgtEl>
                                          <p:spTgt spid="6"/>
                                        </p:tgtEl>
                                        <p:attrNameLst>
                                          <p:attrName>style.visibility</p:attrName>
                                        </p:attrNameLst>
                                      </p:cBhvr>
                                      <p:to>
                                        <p:strVal val="visible"/>
                                      </p:to>
                                    </p:set>
                                    <p:anim calcmode="lin" valueType="num">
                                      <p:cBhvr additive="base">
                                        <p:cTn id="70" dur="500" fill="hold"/>
                                        <p:tgtEl>
                                          <p:spTgt spid="6"/>
                                        </p:tgtEl>
                                        <p:attrNameLst>
                                          <p:attrName>ppt_x</p:attrName>
                                        </p:attrNameLst>
                                      </p:cBhvr>
                                      <p:tavLst>
                                        <p:tav tm="0">
                                          <p:val>
                                            <p:strVal val="#ppt_x"/>
                                          </p:val>
                                        </p:tav>
                                        <p:tav tm="100000">
                                          <p:val>
                                            <p:strVal val="#ppt_x"/>
                                          </p:val>
                                        </p:tav>
                                      </p:tavLst>
                                    </p:anim>
                                    <p:anim calcmode="lin" valueType="num">
                                      <p:cBhvr additive="base">
                                        <p:cTn id="71" dur="500" fill="hold"/>
                                        <p:tgtEl>
                                          <p:spTgt spid="6"/>
                                        </p:tgtEl>
                                        <p:attrNameLst>
                                          <p:attrName>ppt_y</p:attrName>
                                        </p:attrNameLst>
                                      </p:cBhvr>
                                      <p:tavLst>
                                        <p:tav tm="0">
                                          <p:val>
                                            <p:strVal val="1+#ppt_h/2"/>
                                          </p:val>
                                        </p:tav>
                                        <p:tav tm="100000">
                                          <p:val>
                                            <p:strVal val="#ppt_y"/>
                                          </p:val>
                                        </p:tav>
                                      </p:tavLst>
                                    </p:anim>
                                  </p:childTnLst>
                                </p:cTn>
                              </p:par>
                            </p:childTnLst>
                          </p:cTn>
                        </p:par>
                        <p:par>
                          <p:cTn id="72" fill="hold">
                            <p:stCondLst>
                              <p:cond delay="6500"/>
                            </p:stCondLst>
                            <p:childTnLst>
                              <p:par>
                                <p:cTn id="73" presetID="2" presetClass="entr" presetSubtype="4" fill="hold" grpId="0" nodeType="afterEffect">
                                  <p:stCondLst>
                                    <p:cond delay="0"/>
                                  </p:stCondLst>
                                  <p:childTnLst>
                                    <p:set>
                                      <p:cBhvr>
                                        <p:cTn id="74" dur="1" fill="hold">
                                          <p:stCondLst>
                                            <p:cond delay="0"/>
                                          </p:stCondLst>
                                        </p:cTn>
                                        <p:tgtEl>
                                          <p:spTgt spid="24"/>
                                        </p:tgtEl>
                                        <p:attrNameLst>
                                          <p:attrName>style.visibility</p:attrName>
                                        </p:attrNameLst>
                                      </p:cBhvr>
                                      <p:to>
                                        <p:strVal val="visible"/>
                                      </p:to>
                                    </p:set>
                                    <p:anim calcmode="lin" valueType="num">
                                      <p:cBhvr additive="base">
                                        <p:cTn id="75" dur="500" fill="hold"/>
                                        <p:tgtEl>
                                          <p:spTgt spid="24"/>
                                        </p:tgtEl>
                                        <p:attrNameLst>
                                          <p:attrName>ppt_x</p:attrName>
                                        </p:attrNameLst>
                                      </p:cBhvr>
                                      <p:tavLst>
                                        <p:tav tm="0">
                                          <p:val>
                                            <p:strVal val="#ppt_x"/>
                                          </p:val>
                                        </p:tav>
                                        <p:tav tm="100000">
                                          <p:val>
                                            <p:strVal val="#ppt_x"/>
                                          </p:val>
                                        </p:tav>
                                      </p:tavLst>
                                    </p:anim>
                                    <p:anim calcmode="lin" valueType="num">
                                      <p:cBhvr additive="base">
                                        <p:cTn id="76" dur="500" fill="hold"/>
                                        <p:tgtEl>
                                          <p:spTgt spid="24"/>
                                        </p:tgtEl>
                                        <p:attrNameLst>
                                          <p:attrName>ppt_y</p:attrName>
                                        </p:attrNameLst>
                                      </p:cBhvr>
                                      <p:tavLst>
                                        <p:tav tm="0">
                                          <p:val>
                                            <p:strVal val="1+#ppt_h/2"/>
                                          </p:val>
                                        </p:tav>
                                        <p:tav tm="100000">
                                          <p:val>
                                            <p:strVal val="#ppt_y"/>
                                          </p:val>
                                        </p:tav>
                                      </p:tavLst>
                                    </p:anim>
                                  </p:childTnLst>
                                </p:cTn>
                              </p:par>
                            </p:childTnLst>
                          </p:cTn>
                        </p:par>
                        <p:par>
                          <p:cTn id="77" fill="hold">
                            <p:stCondLst>
                              <p:cond delay="7000"/>
                            </p:stCondLst>
                            <p:childTnLst>
                              <p:par>
                                <p:cTn id="78" presetID="2" presetClass="entr" presetSubtype="4" fill="hold" grpId="0" nodeType="afterEffect">
                                  <p:stCondLst>
                                    <p:cond delay="0"/>
                                  </p:stCondLst>
                                  <p:childTnLst>
                                    <p:set>
                                      <p:cBhvr>
                                        <p:cTn id="79" dur="1" fill="hold">
                                          <p:stCondLst>
                                            <p:cond delay="0"/>
                                          </p:stCondLst>
                                        </p:cTn>
                                        <p:tgtEl>
                                          <p:spTgt spid="16"/>
                                        </p:tgtEl>
                                        <p:attrNameLst>
                                          <p:attrName>style.visibility</p:attrName>
                                        </p:attrNameLst>
                                      </p:cBhvr>
                                      <p:to>
                                        <p:strVal val="visible"/>
                                      </p:to>
                                    </p:set>
                                    <p:anim calcmode="lin" valueType="num">
                                      <p:cBhvr additive="base">
                                        <p:cTn id="80" dur="500" fill="hold"/>
                                        <p:tgtEl>
                                          <p:spTgt spid="16"/>
                                        </p:tgtEl>
                                        <p:attrNameLst>
                                          <p:attrName>ppt_x</p:attrName>
                                        </p:attrNameLst>
                                      </p:cBhvr>
                                      <p:tavLst>
                                        <p:tav tm="0">
                                          <p:val>
                                            <p:strVal val="#ppt_x"/>
                                          </p:val>
                                        </p:tav>
                                        <p:tav tm="100000">
                                          <p:val>
                                            <p:strVal val="#ppt_x"/>
                                          </p:val>
                                        </p:tav>
                                      </p:tavLst>
                                    </p:anim>
                                    <p:anim calcmode="lin" valueType="num">
                                      <p:cBhvr additive="base">
                                        <p:cTn id="81" dur="500" fill="hold"/>
                                        <p:tgtEl>
                                          <p:spTgt spid="16"/>
                                        </p:tgtEl>
                                        <p:attrNameLst>
                                          <p:attrName>ppt_y</p:attrName>
                                        </p:attrNameLst>
                                      </p:cBhvr>
                                      <p:tavLst>
                                        <p:tav tm="0">
                                          <p:val>
                                            <p:strVal val="1+#ppt_h/2"/>
                                          </p:val>
                                        </p:tav>
                                        <p:tav tm="100000">
                                          <p:val>
                                            <p:strVal val="#ppt_y"/>
                                          </p:val>
                                        </p:tav>
                                      </p:tavLst>
                                    </p:anim>
                                  </p:childTnLst>
                                </p:cTn>
                              </p:par>
                            </p:childTnLst>
                          </p:cTn>
                        </p:par>
                        <p:par>
                          <p:cTn id="82" fill="hold">
                            <p:stCondLst>
                              <p:cond delay="7500"/>
                            </p:stCondLst>
                            <p:childTnLst>
                              <p:par>
                                <p:cTn id="83" presetID="2" presetClass="entr" presetSubtype="4" fill="hold" grpId="0" nodeType="afterEffect">
                                  <p:stCondLst>
                                    <p:cond delay="0"/>
                                  </p:stCondLst>
                                  <p:childTnLst>
                                    <p:set>
                                      <p:cBhvr>
                                        <p:cTn id="84" dur="1" fill="hold">
                                          <p:stCondLst>
                                            <p:cond delay="0"/>
                                          </p:stCondLst>
                                        </p:cTn>
                                        <p:tgtEl>
                                          <p:spTgt spid="15"/>
                                        </p:tgtEl>
                                        <p:attrNameLst>
                                          <p:attrName>style.visibility</p:attrName>
                                        </p:attrNameLst>
                                      </p:cBhvr>
                                      <p:to>
                                        <p:strVal val="visible"/>
                                      </p:to>
                                    </p:set>
                                    <p:anim calcmode="lin" valueType="num">
                                      <p:cBhvr additive="base">
                                        <p:cTn id="85" dur="500" fill="hold"/>
                                        <p:tgtEl>
                                          <p:spTgt spid="15"/>
                                        </p:tgtEl>
                                        <p:attrNameLst>
                                          <p:attrName>ppt_x</p:attrName>
                                        </p:attrNameLst>
                                      </p:cBhvr>
                                      <p:tavLst>
                                        <p:tav tm="0">
                                          <p:val>
                                            <p:strVal val="#ppt_x"/>
                                          </p:val>
                                        </p:tav>
                                        <p:tav tm="100000">
                                          <p:val>
                                            <p:strVal val="#ppt_x"/>
                                          </p:val>
                                        </p:tav>
                                      </p:tavLst>
                                    </p:anim>
                                    <p:anim calcmode="lin" valueType="num">
                                      <p:cBhvr additive="base">
                                        <p:cTn id="86" dur="500" fill="hold"/>
                                        <p:tgtEl>
                                          <p:spTgt spid="15"/>
                                        </p:tgtEl>
                                        <p:attrNameLst>
                                          <p:attrName>ppt_y</p:attrName>
                                        </p:attrNameLst>
                                      </p:cBhvr>
                                      <p:tavLst>
                                        <p:tav tm="0">
                                          <p:val>
                                            <p:strVal val="1+#ppt_h/2"/>
                                          </p:val>
                                        </p:tav>
                                        <p:tav tm="100000">
                                          <p:val>
                                            <p:strVal val="#ppt_y"/>
                                          </p:val>
                                        </p:tav>
                                      </p:tavLst>
                                    </p:anim>
                                  </p:childTnLst>
                                </p:cTn>
                              </p:par>
                            </p:childTnLst>
                          </p:cTn>
                        </p:par>
                        <p:par>
                          <p:cTn id="87" fill="hold">
                            <p:stCondLst>
                              <p:cond delay="8000"/>
                            </p:stCondLst>
                            <p:childTnLst>
                              <p:par>
                                <p:cTn id="88" presetID="2" presetClass="entr" presetSubtype="4" fill="hold" grpId="0" nodeType="afterEffect">
                                  <p:stCondLst>
                                    <p:cond delay="0"/>
                                  </p:stCondLst>
                                  <p:childTnLst>
                                    <p:set>
                                      <p:cBhvr>
                                        <p:cTn id="89" dur="1" fill="hold">
                                          <p:stCondLst>
                                            <p:cond delay="0"/>
                                          </p:stCondLst>
                                        </p:cTn>
                                        <p:tgtEl>
                                          <p:spTgt spid="21"/>
                                        </p:tgtEl>
                                        <p:attrNameLst>
                                          <p:attrName>style.visibility</p:attrName>
                                        </p:attrNameLst>
                                      </p:cBhvr>
                                      <p:to>
                                        <p:strVal val="visible"/>
                                      </p:to>
                                    </p:set>
                                    <p:anim calcmode="lin" valueType="num">
                                      <p:cBhvr additive="base">
                                        <p:cTn id="90" dur="500" fill="hold"/>
                                        <p:tgtEl>
                                          <p:spTgt spid="21"/>
                                        </p:tgtEl>
                                        <p:attrNameLst>
                                          <p:attrName>ppt_x</p:attrName>
                                        </p:attrNameLst>
                                      </p:cBhvr>
                                      <p:tavLst>
                                        <p:tav tm="0">
                                          <p:val>
                                            <p:strVal val="#ppt_x"/>
                                          </p:val>
                                        </p:tav>
                                        <p:tav tm="100000">
                                          <p:val>
                                            <p:strVal val="#ppt_x"/>
                                          </p:val>
                                        </p:tav>
                                      </p:tavLst>
                                    </p:anim>
                                    <p:anim calcmode="lin" valueType="num">
                                      <p:cBhvr additive="base">
                                        <p:cTn id="9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8" grpId="0" animBg="1"/>
      <p:bldP spid="31" grpId="0" animBg="1"/>
      <p:bldP spid="2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CFFBFC0-DBB9-409F-ADE9-887921D78B35}"/>
              </a:ext>
            </a:extLst>
          </p:cNvPr>
          <p:cNvPicPr>
            <a:picLocks noChangeAspect="1"/>
          </p:cNvPicPr>
          <p:nvPr/>
        </p:nvPicPr>
        <p:blipFill>
          <a:blip r:embed="rId2"/>
          <a:stretch>
            <a:fillRect/>
          </a:stretch>
        </p:blipFill>
        <p:spPr>
          <a:xfrm>
            <a:off x="6605838" y="1567374"/>
            <a:ext cx="2269044" cy="1444793"/>
          </a:xfrm>
          <a:prstGeom prst="rect">
            <a:avLst/>
          </a:prstGeom>
          <a:ln>
            <a:solidFill>
              <a:schemeClr val="accent5"/>
            </a:solidFill>
          </a:ln>
          <a:effectLst>
            <a:outerShdw blurRad="292100" dist="139700" dir="2700000" algn="tl" rotWithShape="0">
              <a:srgbClr val="333333">
                <a:alpha val="65000"/>
              </a:srgbClr>
            </a:outerShdw>
          </a:effectLst>
        </p:spPr>
      </p:pic>
      <p:sp>
        <p:nvSpPr>
          <p:cNvPr id="8" name="TextBox 7"/>
          <p:cNvSpPr txBox="1"/>
          <p:nvPr/>
        </p:nvSpPr>
        <p:spPr>
          <a:xfrm>
            <a:off x="0" y="1236168"/>
            <a:ext cx="3326129" cy="276999"/>
          </a:xfrm>
          <a:prstGeom prst="rect">
            <a:avLst/>
          </a:prstGeom>
          <a:noFill/>
        </p:spPr>
        <p:txBody>
          <a:bodyPr wrap="square" rtlCol="0">
            <a:spAutoFit/>
          </a:bodyPr>
          <a:lstStyle/>
          <a:p>
            <a:r>
              <a:rPr lang="en-US" sz="1200" b="1" dirty="0">
                <a:solidFill>
                  <a:srgbClr val="1B69B0"/>
                </a:solidFill>
                <a:latin typeface="Arial" charset="0"/>
                <a:ea typeface="Arial" charset="0"/>
                <a:cs typeface="Arial" charset="0"/>
              </a:rPr>
              <a:t>Clatterbridge Health Park  Master Planning</a:t>
            </a:r>
          </a:p>
        </p:txBody>
      </p:sp>
      <p:sp>
        <p:nvSpPr>
          <p:cNvPr id="9" name="TextBox 8"/>
          <p:cNvSpPr txBox="1"/>
          <p:nvPr/>
        </p:nvSpPr>
        <p:spPr>
          <a:xfrm>
            <a:off x="0" y="1535391"/>
            <a:ext cx="6817360" cy="3452227"/>
          </a:xfrm>
          <a:prstGeom prst="rect">
            <a:avLst/>
          </a:prstGeom>
          <a:noFill/>
        </p:spPr>
        <p:txBody>
          <a:bodyPr wrap="square" rtlCol="0">
            <a:spAutoFit/>
          </a:bodyPr>
          <a:lstStyle/>
          <a:p>
            <a:pPr marL="171450" indent="-171450">
              <a:spcAft>
                <a:spcPts val="38"/>
              </a:spcAft>
              <a:buFont typeface="Wingdings" panose="05000000000000000000" pitchFamily="2" charset="2"/>
              <a:buChar char="§"/>
            </a:pPr>
            <a:r>
              <a:rPr lang="en-US" sz="1000" dirty="0">
                <a:solidFill>
                  <a:schemeClr val="tx1">
                    <a:lumMod val="75000"/>
                    <a:lumOff val="25000"/>
                  </a:schemeClr>
                </a:solidFill>
                <a:latin typeface="Arial" charset="0"/>
                <a:ea typeface="Arial" charset="0"/>
                <a:cs typeface="Arial" charset="0"/>
              </a:rPr>
              <a:t>The Trust in conjunction with Clatterbridge Cancer Centre NHS FT undertook a commission with Partners to assist the Trust with the development of the sites master plan. This is near to completion.</a:t>
            </a:r>
          </a:p>
          <a:p>
            <a:pPr marL="171450" indent="-171450">
              <a:spcAft>
                <a:spcPts val="38"/>
              </a:spcAft>
              <a:buFont typeface="Wingdings" panose="05000000000000000000" pitchFamily="2" charset="2"/>
              <a:buChar char="§"/>
            </a:pPr>
            <a:r>
              <a:rPr lang="en-US" sz="1000" dirty="0">
                <a:solidFill>
                  <a:schemeClr val="tx1">
                    <a:lumMod val="75000"/>
                    <a:lumOff val="25000"/>
                  </a:schemeClr>
                </a:solidFill>
                <a:latin typeface="Arial" charset="0"/>
                <a:ea typeface="Arial" charset="0"/>
                <a:cs typeface="Arial" charset="0"/>
              </a:rPr>
              <a:t>A phased approached has been developed to enable an affordable scheme alongside a dual ‘expression of Interest’ process in response the Governments ‘Hospital Infrastructure Programme’</a:t>
            </a:r>
          </a:p>
          <a:p>
            <a:pPr marL="171450" indent="-171450">
              <a:spcAft>
                <a:spcPts val="38"/>
              </a:spcAft>
              <a:buFont typeface="Wingdings" panose="05000000000000000000" pitchFamily="2" charset="2"/>
              <a:buChar char="§"/>
            </a:pPr>
            <a:r>
              <a:rPr lang="en-US" sz="1000" dirty="0">
                <a:solidFill>
                  <a:schemeClr val="tx1">
                    <a:lumMod val="75000"/>
                    <a:lumOff val="25000"/>
                  </a:schemeClr>
                </a:solidFill>
                <a:latin typeface="Arial" charset="0"/>
                <a:ea typeface="Arial" charset="0"/>
                <a:cs typeface="Arial" charset="0"/>
              </a:rPr>
              <a:t>Benefits include</a:t>
            </a:r>
          </a:p>
          <a:p>
            <a:pPr marL="171450" indent="-171450">
              <a:spcAft>
                <a:spcPts val="200"/>
              </a:spcAft>
              <a:buClr>
                <a:srgbClr val="00B050"/>
              </a:buClr>
              <a:buFont typeface="Wingdings" panose="05000000000000000000" pitchFamily="2" charset="2"/>
              <a:buChar char="ü"/>
            </a:pPr>
            <a:r>
              <a:rPr lang="en-GB" sz="1000" dirty="0">
                <a:solidFill>
                  <a:prstClr val="black"/>
                </a:solidFill>
                <a:ea typeface="Tahoma" panose="020B0604030504040204" pitchFamily="34" charset="0"/>
                <a:cs typeface="Tahoma" panose="020B0604030504040204" pitchFamily="34" charset="0"/>
              </a:rPr>
              <a:t>Modern Chemotherapy suite and Nuclear Medicine suite</a:t>
            </a:r>
          </a:p>
          <a:p>
            <a:pPr marL="171450" indent="-171450">
              <a:spcAft>
                <a:spcPts val="200"/>
              </a:spcAft>
              <a:buClr>
                <a:srgbClr val="00B050"/>
              </a:buClr>
              <a:buFont typeface="Wingdings" panose="05000000000000000000" pitchFamily="2" charset="2"/>
              <a:buChar char="ü"/>
            </a:pPr>
            <a:r>
              <a:rPr lang="en-GB" sz="1000" dirty="0">
                <a:solidFill>
                  <a:prstClr val="black"/>
                </a:solidFill>
                <a:ea typeface="Tahoma" panose="020B0604030504040204" pitchFamily="34" charset="0"/>
                <a:cs typeface="Tahoma" panose="020B0604030504040204" pitchFamily="34" charset="0"/>
              </a:rPr>
              <a:t>Outpatient &amp; ambulatory capacity with access to a therapy's suite</a:t>
            </a:r>
          </a:p>
          <a:p>
            <a:pPr marL="171450" indent="-171450">
              <a:spcAft>
                <a:spcPts val="200"/>
              </a:spcAft>
              <a:buClr>
                <a:srgbClr val="00B050"/>
              </a:buClr>
              <a:buFont typeface="Wingdings" panose="05000000000000000000" pitchFamily="2" charset="2"/>
              <a:buChar char="ü"/>
            </a:pPr>
            <a:r>
              <a:rPr lang="en-GB" sz="1000" dirty="0">
                <a:solidFill>
                  <a:prstClr val="black"/>
                </a:solidFill>
                <a:ea typeface="Tahoma" panose="020B0604030504040204" pitchFamily="34" charset="0"/>
                <a:cs typeface="Tahoma" panose="020B0604030504040204" pitchFamily="34" charset="0"/>
              </a:rPr>
              <a:t>Increased elective activity through a dedicated cold site which will in turn support the Arrowe Park Hospital (APH) site acute pressures</a:t>
            </a:r>
          </a:p>
          <a:p>
            <a:pPr marL="171450" indent="-171450">
              <a:spcAft>
                <a:spcPts val="200"/>
              </a:spcAft>
              <a:buClr>
                <a:srgbClr val="00B050"/>
              </a:buClr>
              <a:buFont typeface="Wingdings" panose="05000000000000000000" pitchFamily="2" charset="2"/>
              <a:buChar char="ü"/>
            </a:pPr>
            <a:r>
              <a:rPr lang="en-GB" sz="1000" dirty="0">
                <a:solidFill>
                  <a:prstClr val="black"/>
                </a:solidFill>
                <a:ea typeface="Tahoma" panose="020B0604030504040204" pitchFamily="34" charset="0"/>
                <a:cs typeface="Tahoma" panose="020B0604030504040204" pitchFamily="34" charset="0"/>
              </a:rPr>
              <a:t>Reduce patient waiting lists through reduction in cancelations</a:t>
            </a:r>
          </a:p>
          <a:p>
            <a:pPr marL="171450" indent="-171450">
              <a:spcAft>
                <a:spcPts val="200"/>
              </a:spcAft>
              <a:buClr>
                <a:srgbClr val="00B050"/>
              </a:buClr>
              <a:buFont typeface="Wingdings" panose="05000000000000000000" pitchFamily="2" charset="2"/>
              <a:buChar char="ü"/>
            </a:pPr>
            <a:r>
              <a:rPr lang="en-GB" sz="1000" dirty="0">
                <a:solidFill>
                  <a:prstClr val="black"/>
                </a:solidFill>
                <a:ea typeface="Tahoma" panose="020B0604030504040204" pitchFamily="34" charset="0"/>
                <a:cs typeface="Tahoma" panose="020B0604030504040204" pitchFamily="34" charset="0"/>
              </a:rPr>
              <a:t>Provide infrastructure to support continued use of technology and virtual appointments post pandemic </a:t>
            </a:r>
          </a:p>
          <a:p>
            <a:pPr marL="171450" indent="-171450">
              <a:spcAft>
                <a:spcPts val="200"/>
              </a:spcAft>
              <a:buClr>
                <a:srgbClr val="00B050"/>
              </a:buClr>
              <a:buFont typeface="Wingdings" panose="05000000000000000000" pitchFamily="2" charset="2"/>
              <a:buChar char="ü"/>
            </a:pPr>
            <a:r>
              <a:rPr lang="en-GB" sz="1000" dirty="0">
                <a:solidFill>
                  <a:prstClr val="black"/>
                </a:solidFill>
                <a:ea typeface="Tahoma" panose="020B0604030504040204" pitchFamily="34" charset="0"/>
                <a:cs typeface="Tahoma" panose="020B0604030504040204" pitchFamily="34" charset="0"/>
              </a:rPr>
              <a:t>Integration of campus site partners to enhance the patient journey</a:t>
            </a:r>
            <a:endParaRPr lang="en-GB" sz="1000" b="1" dirty="0">
              <a:solidFill>
                <a:prstClr val="black"/>
              </a:solidFill>
              <a:ea typeface="Tahoma" panose="020B0604030504040204" pitchFamily="34" charset="0"/>
              <a:cs typeface="Tahoma" panose="020B0604030504040204" pitchFamily="34" charset="0"/>
            </a:endParaRPr>
          </a:p>
          <a:p>
            <a:pPr marL="171450" indent="-171450">
              <a:spcAft>
                <a:spcPts val="200"/>
              </a:spcAft>
              <a:buClr>
                <a:srgbClr val="00B050"/>
              </a:buClr>
              <a:buFont typeface="Wingdings" panose="05000000000000000000" pitchFamily="2" charset="2"/>
              <a:buChar char="ü"/>
            </a:pPr>
            <a:r>
              <a:rPr lang="en-GB" sz="1000" dirty="0">
                <a:solidFill>
                  <a:prstClr val="black"/>
                </a:solidFill>
                <a:ea typeface="Tahoma" panose="020B0604030504040204" pitchFamily="34" charset="0"/>
                <a:cs typeface="Tahoma" panose="020B0604030504040204" pitchFamily="34" charset="0"/>
              </a:rPr>
              <a:t>Reduce backlog maintenance </a:t>
            </a:r>
          </a:p>
          <a:p>
            <a:pPr marL="171450" indent="-171450">
              <a:spcAft>
                <a:spcPts val="200"/>
              </a:spcAft>
              <a:buClr>
                <a:srgbClr val="00B050"/>
              </a:buClr>
              <a:buFont typeface="Wingdings" panose="05000000000000000000" pitchFamily="2" charset="2"/>
              <a:buChar char="ü"/>
            </a:pPr>
            <a:r>
              <a:rPr lang="en-GB" sz="1000" dirty="0">
                <a:solidFill>
                  <a:prstClr val="black"/>
                </a:solidFill>
                <a:ea typeface="Tahoma" panose="020B0604030504040204" pitchFamily="34" charset="0"/>
                <a:cs typeface="Tahoma" panose="020B0604030504040204" pitchFamily="34" charset="0"/>
              </a:rPr>
              <a:t>Address the flood risk</a:t>
            </a:r>
          </a:p>
          <a:p>
            <a:pPr marL="171450" indent="-171450">
              <a:spcAft>
                <a:spcPts val="200"/>
              </a:spcAft>
              <a:buClr>
                <a:srgbClr val="00B050"/>
              </a:buClr>
              <a:buFont typeface="Wingdings" panose="05000000000000000000" pitchFamily="2" charset="2"/>
              <a:buChar char="ü"/>
            </a:pPr>
            <a:r>
              <a:rPr lang="en-GB" sz="1000" dirty="0">
                <a:solidFill>
                  <a:prstClr val="black"/>
                </a:solidFill>
                <a:ea typeface="Tahoma" panose="020B0604030504040204" pitchFamily="34" charset="0"/>
                <a:cs typeface="Tahoma" panose="020B0604030504040204" pitchFamily="34" charset="0"/>
              </a:rPr>
              <a:t>Stronger and greener NHS buildings </a:t>
            </a:r>
          </a:p>
          <a:p>
            <a:pPr marL="171450" indent="-171450">
              <a:spcAft>
                <a:spcPts val="200"/>
              </a:spcAft>
              <a:buClr>
                <a:srgbClr val="00B050"/>
              </a:buClr>
              <a:buFont typeface="Wingdings" panose="05000000000000000000" pitchFamily="2" charset="2"/>
              <a:buChar char="ü"/>
            </a:pPr>
            <a:r>
              <a:rPr lang="en-GB" sz="1000" dirty="0">
                <a:solidFill>
                  <a:prstClr val="black"/>
                </a:solidFill>
                <a:ea typeface="Tahoma" panose="020B0604030504040204" pitchFamily="34" charset="0"/>
                <a:cs typeface="Tahoma" panose="020B0604030504040204" pitchFamily="34" charset="0"/>
              </a:rPr>
              <a:t>Improve staff and patient facilities supporting wellbeing for all</a:t>
            </a:r>
          </a:p>
          <a:p>
            <a:pPr marL="171450" indent="-171450">
              <a:spcAft>
                <a:spcPts val="200"/>
              </a:spcAft>
              <a:buClr>
                <a:srgbClr val="00B050"/>
              </a:buClr>
              <a:buFont typeface="Wingdings" panose="05000000000000000000" pitchFamily="2" charset="2"/>
              <a:buChar char="ü"/>
            </a:pPr>
            <a:r>
              <a:rPr lang="en-GB" sz="1000" dirty="0">
                <a:solidFill>
                  <a:prstClr val="black"/>
                </a:solidFill>
                <a:ea typeface="Tahoma" panose="020B0604030504040204" pitchFamily="34" charset="0"/>
                <a:cs typeface="Tahoma" panose="020B0604030504040204" pitchFamily="34" charset="0"/>
              </a:rPr>
              <a:t>Efficiencies created through delineation of hospital sites</a:t>
            </a:r>
          </a:p>
          <a:p>
            <a:pPr>
              <a:spcAft>
                <a:spcPts val="38"/>
              </a:spcAft>
              <a:buClr>
                <a:srgbClr val="00B050"/>
              </a:buClr>
            </a:pPr>
            <a:endParaRPr lang="en-US" sz="1000" dirty="0">
              <a:solidFill>
                <a:schemeClr val="tx1">
                  <a:lumMod val="75000"/>
                  <a:lumOff val="25000"/>
                </a:schemeClr>
              </a:solidFill>
              <a:latin typeface="Arial" charset="0"/>
              <a:ea typeface="Arial" charset="0"/>
              <a:cs typeface="Arial" charset="0"/>
            </a:endParaRPr>
          </a:p>
          <a:p>
            <a:pPr marL="171450" indent="-171450">
              <a:spcAft>
                <a:spcPts val="38"/>
              </a:spcAft>
              <a:buClr>
                <a:srgbClr val="00B050"/>
              </a:buClr>
              <a:buFont typeface="Wingdings" panose="05000000000000000000" pitchFamily="2" charset="2"/>
              <a:buChar char="ü"/>
            </a:pPr>
            <a:endParaRPr lang="en-US" sz="1000" dirty="0">
              <a:solidFill>
                <a:schemeClr val="tx1">
                  <a:lumMod val="75000"/>
                  <a:lumOff val="25000"/>
                </a:schemeClr>
              </a:solidFill>
              <a:latin typeface="Arial" charset="0"/>
              <a:ea typeface="Arial" charset="0"/>
              <a:cs typeface="Arial" charset="0"/>
            </a:endParaRPr>
          </a:p>
          <a:p>
            <a:pPr marL="171450" indent="-171450">
              <a:spcAft>
                <a:spcPts val="38"/>
              </a:spcAft>
              <a:buFont typeface="Wingdings" panose="05000000000000000000" pitchFamily="2" charset="2"/>
              <a:buChar char="§"/>
            </a:pPr>
            <a:endParaRPr lang="en-US" sz="1000" dirty="0">
              <a:solidFill>
                <a:schemeClr val="tx1">
                  <a:lumMod val="75000"/>
                  <a:lumOff val="25000"/>
                </a:schemeClr>
              </a:solidFill>
              <a:latin typeface="Arial" charset="0"/>
              <a:ea typeface="Arial" charset="0"/>
              <a:cs typeface="Arial" charset="0"/>
            </a:endParaRPr>
          </a:p>
        </p:txBody>
      </p:sp>
      <p:sp>
        <p:nvSpPr>
          <p:cNvPr id="5" name="TextBox 4">
            <a:extLst>
              <a:ext uri="{FF2B5EF4-FFF2-40B4-BE49-F238E27FC236}">
                <a16:creationId xmlns:a16="http://schemas.microsoft.com/office/drawing/2014/main" id="{AB33F166-C5D6-4927-8C10-1B613C529A64}"/>
              </a:ext>
            </a:extLst>
          </p:cNvPr>
          <p:cNvSpPr txBox="1"/>
          <p:nvPr/>
        </p:nvSpPr>
        <p:spPr>
          <a:xfrm>
            <a:off x="0" y="525974"/>
            <a:ext cx="8053676" cy="584775"/>
          </a:xfrm>
          <a:prstGeom prst="rect">
            <a:avLst/>
          </a:prstGeom>
          <a:noFill/>
        </p:spPr>
        <p:txBody>
          <a:bodyPr wrap="square" rtlCol="0">
            <a:spAutoFit/>
          </a:bodyPr>
          <a:lstStyle/>
          <a:p>
            <a:r>
              <a:rPr lang="en-US" sz="3200" b="1" dirty="0">
                <a:solidFill>
                  <a:srgbClr val="1B69B0"/>
                </a:solidFill>
                <a:latin typeface="Arial" charset="0"/>
                <a:ea typeface="Arial" charset="0"/>
                <a:cs typeface="Arial" charset="0"/>
              </a:rPr>
              <a:t>Trust Master Planning</a:t>
            </a:r>
          </a:p>
        </p:txBody>
      </p:sp>
      <p:grpSp>
        <p:nvGrpSpPr>
          <p:cNvPr id="17" name="Group 16">
            <a:extLst>
              <a:ext uri="{FF2B5EF4-FFF2-40B4-BE49-F238E27FC236}">
                <a16:creationId xmlns:a16="http://schemas.microsoft.com/office/drawing/2014/main" id="{ABF084E7-00AB-483B-A0EA-51804024409C}"/>
              </a:ext>
            </a:extLst>
          </p:cNvPr>
          <p:cNvGrpSpPr/>
          <p:nvPr/>
        </p:nvGrpSpPr>
        <p:grpSpPr>
          <a:xfrm>
            <a:off x="6003948" y="3261505"/>
            <a:ext cx="2418028" cy="1416612"/>
            <a:chOff x="0" y="0"/>
            <a:chExt cx="6057626" cy="4126865"/>
          </a:xfrm>
        </p:grpSpPr>
        <p:pic>
          <p:nvPicPr>
            <p:cNvPr id="18" name="Picture 17">
              <a:extLst>
                <a:ext uri="{FF2B5EF4-FFF2-40B4-BE49-F238E27FC236}">
                  <a16:creationId xmlns:a16="http://schemas.microsoft.com/office/drawing/2014/main" id="{B00B792A-9E21-47F7-9296-BE5A349A28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53" r="20762"/>
            <a:stretch/>
          </p:blipFill>
          <p:spPr bwMode="auto">
            <a:xfrm>
              <a:off x="0" y="0"/>
              <a:ext cx="4840882" cy="4126865"/>
            </a:xfrm>
            <a:prstGeom prst="rect">
              <a:avLst/>
            </a:prstGeom>
            <a:noFill/>
            <a:ln>
              <a:solidFill>
                <a:schemeClr val="accent5"/>
              </a:solidFill>
            </a:ln>
            <a:extLst>
              <a:ext uri="{53640926-AAD7-44D8-BBD7-CCE9431645EC}">
                <a14:shadowObscured xmlns:a14="http://schemas.microsoft.com/office/drawing/2010/main"/>
              </a:ext>
            </a:extLst>
          </p:spPr>
        </p:pic>
        <p:pic>
          <p:nvPicPr>
            <p:cNvPr id="19" name="Picture 18">
              <a:extLst>
                <a:ext uri="{FF2B5EF4-FFF2-40B4-BE49-F238E27FC236}">
                  <a16:creationId xmlns:a16="http://schemas.microsoft.com/office/drawing/2014/main" id="{247383F8-34F2-4A51-96FA-A21A84BFAD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9006" y="74140"/>
              <a:ext cx="1658620" cy="1063625"/>
            </a:xfrm>
            <a:prstGeom prst="rect">
              <a:avLst/>
            </a:prstGeom>
            <a:ln>
              <a:solidFill>
                <a:schemeClr val="accent5"/>
              </a:solidFill>
            </a:ln>
          </p:spPr>
        </p:pic>
      </p:grpSp>
    </p:spTree>
    <p:extLst>
      <p:ext uri="{BB962C8B-B14F-4D97-AF65-F5344CB8AC3E}">
        <p14:creationId xmlns:p14="http://schemas.microsoft.com/office/powerpoint/2010/main" val="9292791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B33F166-C5D6-4927-8C10-1B613C529A64}"/>
              </a:ext>
            </a:extLst>
          </p:cNvPr>
          <p:cNvSpPr txBox="1"/>
          <p:nvPr/>
        </p:nvSpPr>
        <p:spPr>
          <a:xfrm>
            <a:off x="0" y="525974"/>
            <a:ext cx="8053676" cy="584775"/>
          </a:xfrm>
          <a:prstGeom prst="rect">
            <a:avLst/>
          </a:prstGeom>
          <a:noFill/>
        </p:spPr>
        <p:txBody>
          <a:bodyPr wrap="square" rtlCol="0">
            <a:spAutoFit/>
          </a:bodyPr>
          <a:lstStyle/>
          <a:p>
            <a:r>
              <a:rPr lang="en-US" sz="3200" b="1" dirty="0">
                <a:solidFill>
                  <a:srgbClr val="1B69B0"/>
                </a:solidFill>
                <a:latin typeface="Arial" charset="0"/>
                <a:ea typeface="Arial" charset="0"/>
                <a:cs typeface="Arial" charset="0"/>
              </a:rPr>
              <a:t>Trust Master Planning</a:t>
            </a:r>
          </a:p>
        </p:txBody>
      </p:sp>
      <p:sp>
        <p:nvSpPr>
          <p:cNvPr id="6" name="TextBox 5">
            <a:extLst>
              <a:ext uri="{FF2B5EF4-FFF2-40B4-BE49-F238E27FC236}">
                <a16:creationId xmlns:a16="http://schemas.microsoft.com/office/drawing/2014/main" id="{2F36DFC2-4EAF-42B9-BDBC-1AB9567A406C}"/>
              </a:ext>
            </a:extLst>
          </p:cNvPr>
          <p:cNvSpPr txBox="1"/>
          <p:nvPr/>
        </p:nvSpPr>
        <p:spPr>
          <a:xfrm>
            <a:off x="107473" y="1230797"/>
            <a:ext cx="3543935" cy="276999"/>
          </a:xfrm>
          <a:prstGeom prst="rect">
            <a:avLst/>
          </a:prstGeom>
          <a:noFill/>
        </p:spPr>
        <p:txBody>
          <a:bodyPr wrap="square" rtlCol="0">
            <a:spAutoFit/>
          </a:bodyPr>
          <a:lstStyle/>
          <a:p>
            <a:r>
              <a:rPr lang="en-US" sz="1200" b="1" dirty="0">
                <a:solidFill>
                  <a:srgbClr val="1B69B0"/>
                </a:solidFill>
                <a:latin typeface="Arial" charset="0"/>
                <a:ea typeface="Arial" charset="0"/>
                <a:cs typeface="Arial" charset="0"/>
              </a:rPr>
              <a:t>Arrowe Park Hospital (APH) Master Planning</a:t>
            </a:r>
          </a:p>
        </p:txBody>
      </p:sp>
      <p:sp>
        <p:nvSpPr>
          <p:cNvPr id="7" name="TextBox 6">
            <a:extLst>
              <a:ext uri="{FF2B5EF4-FFF2-40B4-BE49-F238E27FC236}">
                <a16:creationId xmlns:a16="http://schemas.microsoft.com/office/drawing/2014/main" id="{391C16B9-49DA-41B9-8155-A67A13B55DC7}"/>
              </a:ext>
            </a:extLst>
          </p:cNvPr>
          <p:cNvSpPr txBox="1"/>
          <p:nvPr/>
        </p:nvSpPr>
        <p:spPr>
          <a:xfrm>
            <a:off x="107473" y="1543546"/>
            <a:ext cx="6259260" cy="923330"/>
          </a:xfrm>
          <a:prstGeom prst="rect">
            <a:avLst/>
          </a:prstGeom>
          <a:noFill/>
        </p:spPr>
        <p:txBody>
          <a:bodyPr wrap="square" rtlCol="0">
            <a:spAutoFit/>
          </a:bodyPr>
          <a:lstStyle/>
          <a:p>
            <a:pPr>
              <a:spcAft>
                <a:spcPts val="38"/>
              </a:spcAft>
            </a:pPr>
            <a:r>
              <a:rPr lang="en-US" sz="900" dirty="0">
                <a:solidFill>
                  <a:schemeClr val="tx1">
                    <a:lumMod val="75000"/>
                    <a:lumOff val="25000"/>
                  </a:schemeClr>
                </a:solidFill>
                <a:latin typeface="Arial" charset="0"/>
                <a:ea typeface="Arial" charset="0"/>
                <a:cs typeface="Arial" charset="0"/>
              </a:rPr>
              <a:t>The Trust is developing an IIT Specification for the commissioning of the APH master planning exercise. The anticipated timescales for commencement is February 2022 with approximate lead times for delivery of 9 months. The master plan will seek to address Trust strategic aims, including:</a:t>
            </a:r>
          </a:p>
          <a:p>
            <a:pPr marL="171450" indent="-171450">
              <a:spcAft>
                <a:spcPts val="38"/>
              </a:spcAft>
              <a:buFont typeface="Arial" panose="020B0604020202020204" pitchFamily="34" charset="0"/>
              <a:buChar char="•"/>
            </a:pPr>
            <a:endParaRPr lang="en-US" sz="900" dirty="0">
              <a:solidFill>
                <a:schemeClr val="tx1">
                  <a:lumMod val="75000"/>
                  <a:lumOff val="25000"/>
                </a:schemeClr>
              </a:solidFill>
              <a:latin typeface="Arial" charset="0"/>
              <a:ea typeface="Arial" charset="0"/>
              <a:cs typeface="Arial" charset="0"/>
            </a:endParaRPr>
          </a:p>
          <a:p>
            <a:pPr>
              <a:spcAft>
                <a:spcPts val="38"/>
              </a:spcAft>
            </a:pPr>
            <a:endParaRPr lang="en-US" sz="900" dirty="0">
              <a:solidFill>
                <a:schemeClr val="tx1">
                  <a:lumMod val="75000"/>
                  <a:lumOff val="25000"/>
                </a:schemeClr>
              </a:solidFill>
              <a:latin typeface="Arial" charset="0"/>
              <a:ea typeface="Arial" charset="0"/>
              <a:cs typeface="Arial" charset="0"/>
            </a:endParaRPr>
          </a:p>
          <a:p>
            <a:pPr marL="342900" indent="-342900">
              <a:spcAft>
                <a:spcPts val="38"/>
              </a:spcAft>
              <a:buFont typeface="Arial" panose="020B0604020202020204" pitchFamily="34" charset="0"/>
              <a:buChar char="•"/>
            </a:pPr>
            <a:endParaRPr lang="en-US" sz="900" dirty="0">
              <a:solidFill>
                <a:schemeClr val="tx1">
                  <a:lumMod val="75000"/>
                  <a:lumOff val="25000"/>
                </a:schemeClr>
              </a:solidFill>
              <a:latin typeface="Arial" charset="0"/>
              <a:ea typeface="Arial" charset="0"/>
              <a:cs typeface="Arial" charset="0"/>
            </a:endParaRPr>
          </a:p>
        </p:txBody>
      </p:sp>
      <p:pic>
        <p:nvPicPr>
          <p:cNvPr id="3074" name="Picture 2">
            <a:extLst>
              <a:ext uri="{FF2B5EF4-FFF2-40B4-BE49-F238E27FC236}">
                <a16:creationId xmlns:a16="http://schemas.microsoft.com/office/drawing/2014/main" id="{AA80C2EA-0F85-4736-87A0-7868F2AF03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1356" y="1390061"/>
            <a:ext cx="2625171" cy="16605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F6DF53AA-E694-4788-A0DE-50FF77946902}"/>
              </a:ext>
            </a:extLst>
          </p:cNvPr>
          <p:cNvPicPr>
            <a:picLocks noChangeAspect="1"/>
          </p:cNvPicPr>
          <p:nvPr/>
        </p:nvPicPr>
        <p:blipFill rotWithShape="1">
          <a:blip r:embed="rId3"/>
          <a:srcRect t="17511" b="11541"/>
          <a:stretch/>
        </p:blipFill>
        <p:spPr>
          <a:xfrm>
            <a:off x="7233920" y="3258223"/>
            <a:ext cx="1775513" cy="1239520"/>
          </a:xfrm>
          <a:prstGeom prst="rect">
            <a:avLst/>
          </a:prstGeom>
          <a:ln>
            <a:solidFill>
              <a:schemeClr val="accent5"/>
            </a:solid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6D9CA756-108C-40C0-889C-2887EF1D93EF}"/>
              </a:ext>
            </a:extLst>
          </p:cNvPr>
          <p:cNvSpPr txBox="1"/>
          <p:nvPr/>
        </p:nvSpPr>
        <p:spPr>
          <a:xfrm>
            <a:off x="114776" y="2148629"/>
            <a:ext cx="7119144" cy="1560940"/>
          </a:xfrm>
          <a:prstGeom prst="rect">
            <a:avLst/>
          </a:prstGeom>
          <a:noFill/>
        </p:spPr>
        <p:txBody>
          <a:bodyPr wrap="square">
            <a:spAutoFit/>
          </a:bodyPr>
          <a:lstStyle/>
          <a:p>
            <a:pPr marL="171450" lvl="0" indent="-171450" algn="l">
              <a:lnSpc>
                <a:spcPct val="115000"/>
              </a:lnSpc>
              <a:spcAft>
                <a:spcPts val="1000"/>
              </a:spcAft>
              <a:buClr>
                <a:srgbClr val="00B050"/>
              </a:buClr>
              <a:buFont typeface="Wingdings" panose="05000000000000000000" pitchFamily="2" charset="2"/>
              <a:buChar char="ü"/>
            </a:pPr>
            <a:r>
              <a:rPr lang="en-GB" sz="900" dirty="0">
                <a:effectLst/>
                <a:latin typeface="Arial" panose="020B0604020202020204" pitchFamily="34" charset="0"/>
                <a:ea typeface="Calibri" panose="020F0502020204030204" pitchFamily="34" charset="0"/>
                <a:cs typeface="Arial" panose="020B0604020202020204" pitchFamily="34" charset="0"/>
              </a:rPr>
              <a:t>Exploring opportunities under broader Wirral regeneration agendas, including the exploration of funding opportunities.</a:t>
            </a:r>
            <a:endParaRPr lang="en-GB" sz="900" dirty="0">
              <a:latin typeface="Arial" panose="020B0604020202020204" pitchFamily="34" charset="0"/>
              <a:ea typeface="Calibri" panose="020F0502020204030204" pitchFamily="34" charset="0"/>
              <a:cs typeface="Times New Roman" panose="02020603050405020304" pitchFamily="18" charset="0"/>
            </a:endParaRPr>
          </a:p>
          <a:p>
            <a:pPr marL="171450" lvl="0" indent="-171450" algn="l">
              <a:lnSpc>
                <a:spcPct val="115000"/>
              </a:lnSpc>
              <a:spcAft>
                <a:spcPts val="1000"/>
              </a:spcAft>
              <a:buClr>
                <a:srgbClr val="00B050"/>
              </a:buClr>
              <a:buFont typeface="Wingdings" panose="05000000000000000000" pitchFamily="2" charset="2"/>
              <a:buChar char="ü"/>
            </a:pPr>
            <a:r>
              <a:rPr lang="en-GB" sz="900" dirty="0">
                <a:effectLst/>
                <a:latin typeface="Arial" panose="020B0604020202020204" pitchFamily="34" charset="0"/>
                <a:ea typeface="Calibri" panose="020F0502020204030204" pitchFamily="34" charset="0"/>
                <a:cs typeface="Arial" panose="020B0604020202020204" pitchFamily="34" charset="0"/>
              </a:rPr>
              <a:t>Current and future shifts in demographic clinical requirements, with an emphasis on deprivation. </a:t>
            </a:r>
            <a:endParaRPr lang="en-GB" sz="900" dirty="0">
              <a:latin typeface="Arial" panose="020B0604020202020204" pitchFamily="34" charset="0"/>
              <a:ea typeface="Calibri" panose="020F0502020204030204" pitchFamily="34" charset="0"/>
              <a:cs typeface="Times New Roman" panose="02020603050405020304" pitchFamily="18" charset="0"/>
            </a:endParaRPr>
          </a:p>
          <a:p>
            <a:pPr marL="171450" lvl="0" indent="-171450" algn="l">
              <a:lnSpc>
                <a:spcPct val="115000"/>
              </a:lnSpc>
              <a:spcAft>
                <a:spcPts val="1000"/>
              </a:spcAft>
              <a:buClr>
                <a:srgbClr val="00B050"/>
              </a:buClr>
              <a:buFont typeface="Wingdings" panose="05000000000000000000" pitchFamily="2" charset="2"/>
              <a:buChar char="ü"/>
            </a:pPr>
            <a:r>
              <a:rPr lang="en-GB" sz="900" dirty="0">
                <a:effectLst/>
                <a:latin typeface="Arial" panose="020B0604020202020204" pitchFamily="34" charset="0"/>
                <a:ea typeface="Calibri" panose="020F0502020204030204" pitchFamily="34" charset="0"/>
                <a:cs typeface="Arial" panose="020B0604020202020204" pitchFamily="34" charset="0"/>
              </a:rPr>
              <a:t>Population growth and the subsequent pressures on the built environment to serve the population of Wirral.</a:t>
            </a:r>
            <a:endParaRPr lang="en-GB" sz="900" dirty="0">
              <a:latin typeface="Arial" panose="020B0604020202020204" pitchFamily="34" charset="0"/>
              <a:ea typeface="Calibri" panose="020F0502020204030204" pitchFamily="34" charset="0"/>
              <a:cs typeface="Times New Roman" panose="02020603050405020304" pitchFamily="18" charset="0"/>
            </a:endParaRPr>
          </a:p>
          <a:p>
            <a:pPr marL="171450" lvl="0" indent="-171450" algn="l">
              <a:lnSpc>
                <a:spcPct val="115000"/>
              </a:lnSpc>
              <a:spcAft>
                <a:spcPts val="1000"/>
              </a:spcAft>
              <a:buClr>
                <a:srgbClr val="00B050"/>
              </a:buClr>
              <a:buFont typeface="Wingdings" panose="05000000000000000000" pitchFamily="2" charset="2"/>
              <a:buChar char="ü"/>
            </a:pPr>
            <a:r>
              <a:rPr lang="en-GB" sz="900" dirty="0">
                <a:effectLst/>
                <a:latin typeface="Arial" panose="020B0604020202020204" pitchFamily="34" charset="0"/>
                <a:ea typeface="Calibri" panose="020F0502020204030204" pitchFamily="34" charset="0"/>
                <a:cs typeface="Arial" panose="020B0604020202020204" pitchFamily="34" charset="0"/>
              </a:rPr>
              <a:t>Demonstrable backlog maintenance pressures, and to overcome the current transport and access issues at the site.</a:t>
            </a:r>
            <a:endParaRPr lang="en-GB" sz="900" dirty="0">
              <a:latin typeface="Arial" panose="020B0604020202020204" pitchFamily="34" charset="0"/>
              <a:ea typeface="Calibri" panose="020F0502020204030204" pitchFamily="34" charset="0"/>
              <a:cs typeface="Times New Roman" panose="02020603050405020304" pitchFamily="18" charset="0"/>
            </a:endParaRPr>
          </a:p>
          <a:p>
            <a:pPr marL="171450" lvl="0" indent="-171450" algn="l">
              <a:lnSpc>
                <a:spcPct val="115000"/>
              </a:lnSpc>
              <a:spcAft>
                <a:spcPts val="1000"/>
              </a:spcAft>
              <a:buClr>
                <a:srgbClr val="00B050"/>
              </a:buClr>
              <a:buFont typeface="Wingdings" panose="05000000000000000000" pitchFamily="2" charset="2"/>
              <a:buChar char="ü"/>
            </a:pPr>
            <a:r>
              <a:rPr lang="en-GB" sz="900" dirty="0">
                <a:effectLst/>
                <a:latin typeface="Arial" panose="020B0604020202020204" pitchFamily="34" charset="0"/>
                <a:ea typeface="Calibri" panose="020F0502020204030204" pitchFamily="34" charset="0"/>
                <a:cs typeface="Arial" panose="020B0604020202020204" pitchFamily="34" charset="0"/>
              </a:rPr>
              <a:t>Explores and addresses future proofing the provisions now and in the future, in particular the pressures and changes associated with the COVID pandemic.</a:t>
            </a:r>
            <a:endParaRPr lang="en-GB" sz="9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870906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78222" y="2239698"/>
            <a:ext cx="8178890" cy="561741"/>
          </a:xfrm>
          <a:prstGeom prst="rect">
            <a:avLst/>
          </a:prstGeom>
          <a:noFill/>
        </p:spPr>
        <p:txBody>
          <a:bodyPr wrap="square" lIns="68580" tIns="34290" rIns="68580" bIns="34290" rtlCol="0">
            <a:spAutoFit/>
          </a:bodyPr>
          <a:lstStyle/>
          <a:p>
            <a:r>
              <a:rPr lang="en-US" sz="3200" b="1" dirty="0">
                <a:solidFill>
                  <a:srgbClr val="1B69B0"/>
                </a:solidFill>
                <a:latin typeface="Arial" charset="0"/>
                <a:ea typeface="Arial" charset="0"/>
                <a:cs typeface="Arial" charset="0"/>
              </a:rPr>
              <a:t>Annual Accounts 2020/21</a:t>
            </a:r>
          </a:p>
        </p:txBody>
      </p:sp>
      <p:sp>
        <p:nvSpPr>
          <p:cNvPr id="3" name="TextBox 2"/>
          <p:cNvSpPr txBox="1"/>
          <p:nvPr/>
        </p:nvSpPr>
        <p:spPr>
          <a:xfrm>
            <a:off x="478223" y="3007319"/>
            <a:ext cx="7929508" cy="438581"/>
          </a:xfrm>
          <a:prstGeom prst="rect">
            <a:avLst/>
          </a:prstGeom>
          <a:noFill/>
        </p:spPr>
        <p:txBody>
          <a:bodyPr wrap="square" lIns="68580" tIns="34290" rIns="68580" bIns="34290" rtlCol="0">
            <a:spAutoFit/>
          </a:bodyPr>
          <a:lstStyle/>
          <a:p>
            <a:r>
              <a:rPr lang="en-US" sz="2400" b="1" dirty="0">
                <a:solidFill>
                  <a:schemeClr val="tx1">
                    <a:lumMod val="75000"/>
                    <a:lumOff val="25000"/>
                  </a:schemeClr>
                </a:solidFill>
                <a:latin typeface="Arial" charset="0"/>
                <a:ea typeface="Arial" charset="0"/>
                <a:cs typeface="Arial" charset="0"/>
              </a:rPr>
              <a:t>Claire Wilson, Chief Finance Officer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0153" y="1910916"/>
            <a:ext cx="2245030" cy="2245030"/>
          </a:xfrm>
          <a:prstGeom prst="rect">
            <a:avLst/>
          </a:prstGeom>
        </p:spPr>
      </p:pic>
    </p:spTree>
    <p:extLst>
      <p:ext uri="{BB962C8B-B14F-4D97-AF65-F5344CB8AC3E}">
        <p14:creationId xmlns:p14="http://schemas.microsoft.com/office/powerpoint/2010/main" val="29205742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42901" y="478158"/>
            <a:ext cx="6711949" cy="438581"/>
          </a:xfrm>
          <a:prstGeom prst="rect">
            <a:avLst/>
          </a:prstGeom>
          <a:noFill/>
        </p:spPr>
        <p:txBody>
          <a:bodyPr wrap="square" lIns="68580" tIns="34290" rIns="68580" bIns="34290" rtlCol="0">
            <a:spAutoFit/>
          </a:bodyPr>
          <a:lstStyle/>
          <a:p>
            <a:r>
              <a:rPr lang="en-US" sz="2400" b="1" dirty="0">
                <a:solidFill>
                  <a:srgbClr val="1B69B0"/>
                </a:solidFill>
                <a:latin typeface="Arial" charset="0"/>
                <a:ea typeface="Arial" charset="0"/>
                <a:cs typeface="Arial" charset="0"/>
              </a:rPr>
              <a:t>Financial Headlines:  2020/21 in numbers </a:t>
            </a:r>
          </a:p>
        </p:txBody>
      </p:sp>
      <p:sp>
        <p:nvSpPr>
          <p:cNvPr id="3" name="Content Placeholder 2"/>
          <p:cNvSpPr>
            <a:spLocks noGrp="1"/>
          </p:cNvSpPr>
          <p:nvPr>
            <p:ph idx="1"/>
          </p:nvPr>
        </p:nvSpPr>
        <p:spPr>
          <a:xfrm>
            <a:off x="387350" y="1188721"/>
            <a:ext cx="5518150" cy="3444003"/>
          </a:xfrm>
        </p:spPr>
        <p:txBody>
          <a:bodyPr lIns="68580" tIns="34290" rIns="68580" bIns="34290">
            <a:normAutofit/>
          </a:bodyPr>
          <a:lstStyle/>
          <a:p>
            <a:r>
              <a:rPr lang="en-GB" sz="1800" dirty="0">
                <a:latin typeface="Arial" panose="020B0604020202020204" pitchFamily="34" charset="0"/>
                <a:cs typeface="Arial" panose="020B0604020202020204" pitchFamily="34" charset="0"/>
              </a:rPr>
              <a:t>Temporary finance regime in place to support NHS response to COVID-19</a:t>
            </a:r>
          </a:p>
          <a:p>
            <a:r>
              <a:rPr lang="en-GB" sz="1800" dirty="0">
                <a:latin typeface="Arial" panose="020B0604020202020204" pitchFamily="34" charset="0"/>
                <a:cs typeface="Arial" panose="020B0604020202020204" pitchFamily="34" charset="0"/>
              </a:rPr>
              <a:t>Additional funding received to support underlying deficit and COVID-19.</a:t>
            </a:r>
          </a:p>
          <a:p>
            <a:r>
              <a:rPr lang="en-GB" sz="1800" b="1" dirty="0">
                <a:solidFill>
                  <a:schemeClr val="accent1"/>
                </a:solidFill>
                <a:latin typeface="Arial" panose="020B0604020202020204" pitchFamily="34" charset="0"/>
                <a:cs typeface="Arial" panose="020B0604020202020204" pitchFamily="34" charset="0"/>
              </a:rPr>
              <a:t>Surplus of £440k  </a:t>
            </a:r>
          </a:p>
          <a:p>
            <a:r>
              <a:rPr lang="en-GB" sz="1800" b="1" dirty="0">
                <a:solidFill>
                  <a:schemeClr val="accent1"/>
                </a:solidFill>
                <a:latin typeface="Arial" panose="020B0604020202020204" pitchFamily="34" charset="0"/>
                <a:cs typeface="Arial" panose="020B0604020202020204" pitchFamily="34" charset="0"/>
              </a:rPr>
              <a:t>£21.3m </a:t>
            </a:r>
            <a:r>
              <a:rPr lang="en-GB" sz="1800" dirty="0">
                <a:latin typeface="Arial" panose="020B0604020202020204" pitchFamily="34" charset="0"/>
                <a:cs typeface="Arial" panose="020B0604020202020204" pitchFamily="34" charset="0"/>
              </a:rPr>
              <a:t>cash balances at the end of the year.</a:t>
            </a:r>
          </a:p>
          <a:p>
            <a:r>
              <a:rPr lang="en-GB" sz="1800" dirty="0">
                <a:latin typeface="Arial" panose="020B0604020202020204" pitchFamily="34" charset="0"/>
                <a:cs typeface="Arial" panose="020B0604020202020204" pitchFamily="34" charset="0"/>
              </a:rPr>
              <a:t>Invested </a:t>
            </a:r>
            <a:r>
              <a:rPr lang="en-GB" sz="1800" b="1" dirty="0">
                <a:solidFill>
                  <a:schemeClr val="accent1"/>
                </a:solidFill>
                <a:latin typeface="Arial" panose="020B0604020202020204" pitchFamily="34" charset="0"/>
                <a:cs typeface="Arial" panose="020B0604020202020204" pitchFamily="34" charset="0"/>
              </a:rPr>
              <a:t>£17m </a:t>
            </a:r>
            <a:r>
              <a:rPr lang="en-GB" sz="1800" dirty="0">
                <a:latin typeface="Arial" panose="020B0604020202020204" pitchFamily="34" charset="0"/>
                <a:cs typeface="Arial" panose="020B0604020202020204" pitchFamily="34" charset="0"/>
              </a:rPr>
              <a:t>in our Estate, Infrastructure and Critical Equipment.</a:t>
            </a:r>
          </a:p>
          <a:p>
            <a:endParaRPr lang="en-GB" dirty="0"/>
          </a:p>
          <a:p>
            <a:pPr marL="0" indent="0">
              <a:buNone/>
            </a:pPr>
            <a:endParaRPr lang="en-GB" dirty="0"/>
          </a:p>
        </p:txBody>
      </p:sp>
      <p:pic>
        <p:nvPicPr>
          <p:cNvPr id="4098" name="Picture 2" descr="Finance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0401" y="1369219"/>
            <a:ext cx="3283889" cy="299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62124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42901" y="1401068"/>
            <a:ext cx="2438400" cy="300083"/>
          </a:xfrm>
          <a:prstGeom prst="rect">
            <a:avLst/>
          </a:prstGeom>
          <a:noFill/>
        </p:spPr>
        <p:txBody>
          <a:bodyPr wrap="square" lIns="68580" tIns="34290" rIns="68580" bIns="34290" rtlCol="0">
            <a:spAutoFit/>
          </a:bodyPr>
          <a:lstStyle/>
          <a:p>
            <a:pPr>
              <a:spcAft>
                <a:spcPts val="38"/>
              </a:spcAft>
            </a:pPr>
            <a:r>
              <a:rPr lang="en-GB" sz="1500" dirty="0">
                <a:solidFill>
                  <a:prstClr val="black">
                    <a:lumMod val="75000"/>
                    <a:lumOff val="25000"/>
                  </a:prstClr>
                </a:solidFill>
                <a:latin typeface="Arial" panose="020B0604020202020204" pitchFamily="34" charset="0"/>
                <a:cs typeface="Arial" panose="020B0604020202020204" pitchFamily="34" charset="0"/>
              </a:rPr>
              <a:t>.</a:t>
            </a:r>
          </a:p>
        </p:txBody>
      </p:sp>
      <p:graphicFrame>
        <p:nvGraphicFramePr>
          <p:cNvPr id="5" name="Chart 4"/>
          <p:cNvGraphicFramePr>
            <a:graphicFrameLocks/>
          </p:cNvGraphicFramePr>
          <p:nvPr/>
        </p:nvGraphicFramePr>
        <p:xfrm>
          <a:off x="4162425" y="1458620"/>
          <a:ext cx="4572000" cy="27336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86AF8F73-7CE4-46D6-A66C-5B80735539AC}"/>
              </a:ext>
            </a:extLst>
          </p:cNvPr>
          <p:cNvGraphicFramePr/>
          <p:nvPr>
            <p:extLst>
              <p:ext uri="{D42A27DB-BD31-4B8C-83A1-F6EECF244321}">
                <p14:modId xmlns:p14="http://schemas.microsoft.com/office/powerpoint/2010/main" val="1399724374"/>
              </p:ext>
            </p:extLst>
          </p:nvPr>
        </p:nvGraphicFramePr>
        <p:xfrm>
          <a:off x="228600" y="297180"/>
          <a:ext cx="8572499" cy="451104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67322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78222" y="2239698"/>
            <a:ext cx="6626034" cy="1077218"/>
          </a:xfrm>
          <a:prstGeom prst="rect">
            <a:avLst/>
          </a:prstGeom>
          <a:noFill/>
        </p:spPr>
        <p:txBody>
          <a:bodyPr wrap="square" rtlCol="0">
            <a:spAutoFit/>
          </a:bodyPr>
          <a:lstStyle/>
          <a:p>
            <a:r>
              <a:rPr lang="en-US" sz="3200" b="1" dirty="0">
                <a:solidFill>
                  <a:srgbClr val="1B69B0"/>
                </a:solidFill>
                <a:latin typeface="Arial" charset="0"/>
                <a:ea typeface="Arial" charset="0"/>
                <a:cs typeface="Arial" charset="0"/>
              </a:rPr>
              <a:t>Council of Governors summary report </a:t>
            </a:r>
          </a:p>
        </p:txBody>
      </p:sp>
    </p:spTree>
    <p:extLst>
      <p:ext uri="{BB962C8B-B14F-4D97-AF65-F5344CB8AC3E}">
        <p14:creationId xmlns:p14="http://schemas.microsoft.com/office/powerpoint/2010/main" val="32894272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8F10082B-CC99-4CAE-85F6-ACBE04100713}"/>
              </a:ext>
            </a:extLst>
          </p:cNvPr>
          <p:cNvGraphicFramePr/>
          <p:nvPr>
            <p:extLst>
              <p:ext uri="{D42A27DB-BD31-4B8C-83A1-F6EECF244321}">
                <p14:modId xmlns:p14="http://schemas.microsoft.com/office/powerpoint/2010/main" val="1559955142"/>
              </p:ext>
            </p:extLst>
          </p:nvPr>
        </p:nvGraphicFramePr>
        <p:xfrm>
          <a:off x="495300" y="274320"/>
          <a:ext cx="8359140" cy="46786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22098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42901" y="459107"/>
            <a:ext cx="6105524" cy="561741"/>
          </a:xfrm>
          <a:prstGeom prst="rect">
            <a:avLst/>
          </a:prstGeom>
          <a:noFill/>
        </p:spPr>
        <p:txBody>
          <a:bodyPr wrap="square" lIns="68580" tIns="34290" rIns="68580" bIns="34290" rtlCol="0">
            <a:spAutoFit/>
          </a:bodyPr>
          <a:lstStyle/>
          <a:p>
            <a:r>
              <a:rPr lang="en-US" sz="3200" b="1" dirty="0">
                <a:solidFill>
                  <a:srgbClr val="1B69B0"/>
                </a:solidFill>
                <a:latin typeface="Arial" charset="0"/>
                <a:ea typeface="Arial" charset="0"/>
                <a:cs typeface="Arial" charset="0"/>
              </a:rPr>
              <a:t>Capital Expenditure: £17m</a:t>
            </a:r>
          </a:p>
        </p:txBody>
      </p:sp>
      <p:sp>
        <p:nvSpPr>
          <p:cNvPr id="3" name="Rectangle 2"/>
          <p:cNvSpPr/>
          <p:nvPr/>
        </p:nvSpPr>
        <p:spPr>
          <a:xfrm>
            <a:off x="301957" y="1100722"/>
            <a:ext cx="6146468" cy="3531736"/>
          </a:xfrm>
          <a:prstGeom prst="rect">
            <a:avLst/>
          </a:prstGeom>
        </p:spPr>
        <p:txBody>
          <a:bodyPr wrap="square" lIns="68580" tIns="34290" rIns="68580" bIns="34290">
            <a:spAutoFit/>
          </a:bodyPr>
          <a:lstStyle/>
          <a:p>
            <a:r>
              <a:rPr lang="en-GB" sz="1700" dirty="0">
                <a:latin typeface="Arial" panose="020B0604020202020204" pitchFamily="34" charset="0"/>
                <a:cs typeface="Arial" panose="020B0604020202020204" pitchFamily="34" charset="0"/>
              </a:rPr>
              <a:t> </a:t>
            </a:r>
            <a:r>
              <a:rPr lang="en-GB" sz="1600" dirty="0">
                <a:latin typeface="Arial" panose="020B0604020202020204" pitchFamily="34" charset="0"/>
                <a:cs typeface="Arial" panose="020B0604020202020204" pitchFamily="34" charset="0"/>
              </a:rPr>
              <a:t>The Trust made the following investments during the year:</a:t>
            </a:r>
          </a:p>
          <a:p>
            <a:r>
              <a:rPr lang="en-GB" sz="1600" dirty="0">
                <a:latin typeface="Arial" panose="020B0604020202020204" pitchFamily="34" charset="0"/>
                <a:cs typeface="Arial" panose="020B0604020202020204" pitchFamily="34" charset="0"/>
              </a:rPr>
              <a:t> </a:t>
            </a:r>
          </a:p>
          <a:p>
            <a:pPr lvl="0"/>
            <a:r>
              <a:rPr lang="en-GB" b="1" dirty="0">
                <a:solidFill>
                  <a:srgbClr val="005EB8"/>
                </a:solidFill>
                <a:latin typeface="Arial" panose="020B0604020202020204" pitchFamily="34" charset="0"/>
                <a:cs typeface="Arial" panose="020B0604020202020204" pitchFamily="34" charset="0"/>
              </a:rPr>
              <a:t>£8m</a:t>
            </a:r>
            <a:r>
              <a:rPr lang="en-GB" sz="1600" dirty="0">
                <a:latin typeface="Arial" panose="020B0604020202020204" pitchFamily="34" charset="0"/>
                <a:cs typeface="Arial" panose="020B0604020202020204" pitchFamily="34" charset="0"/>
              </a:rPr>
              <a:t>	Medical equipment including:</a:t>
            </a:r>
          </a:p>
          <a:p>
            <a:pPr marL="942975" lvl="2" indent="-257175">
              <a:buFont typeface="Arial" panose="020B0604020202020204" pitchFamily="34" charset="0"/>
              <a:buChar char="•"/>
            </a:pPr>
            <a:r>
              <a:rPr lang="en-GB" sz="1500" dirty="0">
                <a:latin typeface="Arial" panose="020B0604020202020204" pitchFamily="34" charset="0"/>
                <a:cs typeface="Arial" panose="020B0604020202020204" pitchFamily="34" charset="0"/>
              </a:rPr>
              <a:t>Radiology equipment</a:t>
            </a:r>
          </a:p>
          <a:p>
            <a:pPr marL="942975" lvl="2" indent="-257175">
              <a:buFont typeface="Arial" panose="020B0604020202020204" pitchFamily="34" charset="0"/>
              <a:buChar char="•"/>
            </a:pPr>
            <a:r>
              <a:rPr lang="en-GB" sz="1500" dirty="0">
                <a:latin typeface="Arial" panose="020B0604020202020204" pitchFamily="34" charset="0"/>
                <a:cs typeface="Arial" panose="020B0604020202020204" pitchFamily="34" charset="0"/>
              </a:rPr>
              <a:t>Patient Monitors</a:t>
            </a:r>
          </a:p>
          <a:p>
            <a:pPr marL="942975" lvl="2" indent="-257175">
              <a:buFont typeface="Arial" panose="020B0604020202020204" pitchFamily="34" charset="0"/>
              <a:buChar char="•"/>
            </a:pPr>
            <a:r>
              <a:rPr lang="en-GB" sz="1500" dirty="0">
                <a:latin typeface="Arial" panose="020B0604020202020204" pitchFamily="34" charset="0"/>
                <a:cs typeface="Arial" panose="020B0604020202020204" pitchFamily="34" charset="0"/>
              </a:rPr>
              <a:t>Theatre equipment </a:t>
            </a:r>
          </a:p>
          <a:p>
            <a:pPr marL="942975" lvl="2" indent="-257175">
              <a:buFont typeface="Arial" panose="020B0604020202020204" pitchFamily="34" charset="0"/>
              <a:buChar char="•"/>
            </a:pPr>
            <a:r>
              <a:rPr lang="en-GB" sz="1500" dirty="0">
                <a:latin typeface="Arial" panose="020B0604020202020204" pitchFamily="34" charset="0"/>
                <a:cs typeface="Arial" panose="020B0604020202020204" pitchFamily="34" charset="0"/>
              </a:rPr>
              <a:t>Endoscopy equipment to support additional cancer activity</a:t>
            </a:r>
          </a:p>
          <a:p>
            <a:pPr lvl="0"/>
            <a:r>
              <a:rPr lang="en-GB" b="1" dirty="0">
                <a:solidFill>
                  <a:srgbClr val="005EB8"/>
                </a:solidFill>
                <a:latin typeface="Arial" panose="020B0604020202020204" pitchFamily="34" charset="0"/>
                <a:cs typeface="Arial" panose="020B0604020202020204" pitchFamily="34" charset="0"/>
              </a:rPr>
              <a:t>£6m</a:t>
            </a:r>
            <a:r>
              <a:rPr lang="en-GB" sz="1600" dirty="0">
                <a:latin typeface="Arial" panose="020B0604020202020204" pitchFamily="34" charset="0"/>
                <a:cs typeface="Arial" panose="020B0604020202020204" pitchFamily="34" charset="0"/>
              </a:rPr>
              <a:t>	Improvements to the Trust’s built estate including:</a:t>
            </a:r>
          </a:p>
          <a:p>
            <a:pPr marL="942975" lvl="2" indent="-257175">
              <a:buFont typeface="Arial" panose="020B0604020202020204" pitchFamily="34" charset="0"/>
              <a:buChar char="•"/>
            </a:pPr>
            <a:r>
              <a:rPr lang="en-GB" sz="1500" dirty="0">
                <a:latin typeface="Arial" panose="020B0604020202020204" pitchFamily="34" charset="0"/>
                <a:cs typeface="Arial" panose="020B0604020202020204" pitchFamily="34" charset="0"/>
              </a:rPr>
              <a:t>Fire alarm upgrade</a:t>
            </a:r>
          </a:p>
          <a:p>
            <a:pPr marL="942975" lvl="2" indent="-257175">
              <a:buFont typeface="Arial" panose="020B0604020202020204" pitchFamily="34" charset="0"/>
              <a:buChar char="•"/>
            </a:pPr>
            <a:r>
              <a:rPr lang="en-GB" sz="1500" dirty="0">
                <a:latin typeface="Arial" panose="020B0604020202020204" pitchFamily="34" charset="0"/>
                <a:cs typeface="Arial" panose="020B0604020202020204" pitchFamily="34" charset="0"/>
              </a:rPr>
              <a:t>Cath lab refurbishment</a:t>
            </a:r>
          </a:p>
          <a:p>
            <a:pPr marL="942975" lvl="2" indent="-257175">
              <a:buFont typeface="Arial" panose="020B0604020202020204" pitchFamily="34" charset="0"/>
              <a:buChar char="•"/>
            </a:pPr>
            <a:r>
              <a:rPr lang="en-GB" sz="1500" dirty="0">
                <a:latin typeface="Arial" panose="020B0604020202020204" pitchFamily="34" charset="0"/>
                <a:cs typeface="Arial" panose="020B0604020202020204" pitchFamily="34" charset="0"/>
              </a:rPr>
              <a:t>Critical care development</a:t>
            </a:r>
          </a:p>
          <a:p>
            <a:pPr marL="942975" lvl="2" indent="-257175">
              <a:buFont typeface="Arial" panose="020B0604020202020204" pitchFamily="34" charset="0"/>
              <a:buChar char="•"/>
            </a:pPr>
            <a:r>
              <a:rPr lang="en-GB" sz="1500" dirty="0">
                <a:latin typeface="Arial" panose="020B0604020202020204" pitchFamily="34" charset="0"/>
                <a:cs typeface="Arial" panose="020B0604020202020204" pitchFamily="34" charset="0"/>
              </a:rPr>
              <a:t>A&amp;E development</a:t>
            </a:r>
          </a:p>
          <a:p>
            <a:r>
              <a:rPr lang="en-GB" b="1" dirty="0">
                <a:solidFill>
                  <a:srgbClr val="005EB8"/>
                </a:solidFill>
                <a:latin typeface="Arial" panose="020B0604020202020204" pitchFamily="34" charset="0"/>
                <a:cs typeface="Arial" panose="020B0604020202020204" pitchFamily="34" charset="0"/>
              </a:rPr>
              <a:t>£2m</a:t>
            </a:r>
            <a:r>
              <a:rPr lang="en-GB" sz="1600" dirty="0">
                <a:latin typeface="Arial" panose="020B0604020202020204" pitchFamily="34" charset="0"/>
                <a:cs typeface="Arial" panose="020B0604020202020204" pitchFamily="34" charset="0"/>
              </a:rPr>
              <a:t>	Information technology improvement schemes.  </a:t>
            </a:r>
          </a:p>
          <a:p>
            <a:pPr lvl="0"/>
            <a:r>
              <a:rPr lang="en-GB" b="1">
                <a:solidFill>
                  <a:srgbClr val="005EB8"/>
                </a:solidFill>
                <a:latin typeface="Arial" panose="020B0604020202020204" pitchFamily="34" charset="0"/>
                <a:cs typeface="Arial" panose="020B0604020202020204" pitchFamily="34" charset="0"/>
              </a:rPr>
              <a:t>£</a:t>
            </a:r>
            <a:r>
              <a:rPr lang="en-GB" b="1" dirty="0">
                <a:solidFill>
                  <a:srgbClr val="005EB8"/>
                </a:solidFill>
                <a:latin typeface="Arial" panose="020B0604020202020204" pitchFamily="34" charset="0"/>
                <a:cs typeface="Arial" panose="020B0604020202020204" pitchFamily="34" charset="0"/>
              </a:rPr>
              <a:t>1m</a:t>
            </a:r>
            <a:r>
              <a:rPr lang="en-GB" sz="1600" dirty="0">
                <a:latin typeface="Arial" panose="020B0604020202020204" pitchFamily="34" charset="0"/>
                <a:cs typeface="Arial" panose="020B0604020202020204" pitchFamily="34" charset="0"/>
              </a:rPr>
              <a:t>	Schemes to support the Trust’s response to COVID-19.</a:t>
            </a:r>
            <a:r>
              <a:rPr lang="en-GB" sz="1700" dirty="0">
                <a:latin typeface="Arial" panose="020B0604020202020204" pitchFamily="34" charset="0"/>
                <a:cs typeface="Arial" panose="020B0604020202020204" pitchFamily="34" charset="0"/>
              </a:rPr>
              <a:t>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6613" y="1381125"/>
            <a:ext cx="2754035" cy="2791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54498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42901" y="459107"/>
            <a:ext cx="6105524" cy="561741"/>
          </a:xfrm>
          <a:prstGeom prst="rect">
            <a:avLst/>
          </a:prstGeom>
          <a:noFill/>
        </p:spPr>
        <p:txBody>
          <a:bodyPr wrap="square" lIns="68580" tIns="34290" rIns="68580" bIns="34290" rtlCol="0">
            <a:spAutoFit/>
          </a:bodyPr>
          <a:lstStyle/>
          <a:p>
            <a:r>
              <a:rPr lang="en-US" sz="3200" b="1" dirty="0">
                <a:solidFill>
                  <a:srgbClr val="1B69B0"/>
                </a:solidFill>
                <a:latin typeface="Arial" charset="0"/>
                <a:ea typeface="Arial" charset="0"/>
                <a:cs typeface="Arial" charset="0"/>
              </a:rPr>
              <a:t>Forward look…</a:t>
            </a:r>
          </a:p>
        </p:txBody>
      </p:sp>
      <p:sp>
        <p:nvSpPr>
          <p:cNvPr id="3" name="Text Placeholder 2"/>
          <p:cNvSpPr>
            <a:spLocks noGrp="1"/>
          </p:cNvSpPr>
          <p:nvPr>
            <p:ph type="body" idx="1"/>
          </p:nvPr>
        </p:nvSpPr>
        <p:spPr>
          <a:xfrm>
            <a:off x="629842" y="1112044"/>
            <a:ext cx="3868340" cy="617934"/>
          </a:xfrm>
        </p:spPr>
        <p:txBody>
          <a:bodyPr lIns="68580" tIns="34290" rIns="68580" bIns="34290"/>
          <a:lstStyle/>
          <a:p>
            <a:r>
              <a:rPr lang="en-GB" sz="2000" dirty="0">
                <a:solidFill>
                  <a:srgbClr val="005EB8"/>
                </a:solidFill>
                <a:latin typeface="Arial" panose="020B0604020202020204" pitchFamily="34" charset="0"/>
                <a:cs typeface="Arial" panose="020B0604020202020204" pitchFamily="34" charset="0"/>
              </a:rPr>
              <a:t>Finance Regime 2021/22</a:t>
            </a:r>
          </a:p>
        </p:txBody>
      </p:sp>
      <p:sp>
        <p:nvSpPr>
          <p:cNvPr id="4" name="Content Placeholder 3"/>
          <p:cNvSpPr>
            <a:spLocks noGrp="1"/>
          </p:cNvSpPr>
          <p:nvPr>
            <p:ph sz="half" idx="2"/>
          </p:nvPr>
        </p:nvSpPr>
        <p:spPr>
          <a:xfrm>
            <a:off x="629842" y="1810567"/>
            <a:ext cx="3868340" cy="2763441"/>
          </a:xfrm>
        </p:spPr>
        <p:txBody>
          <a:bodyPr lIns="68580" tIns="34290" rIns="68580" bIns="34290">
            <a:normAutofit/>
          </a:bodyPr>
          <a:lstStyle/>
          <a:p>
            <a:r>
              <a:rPr lang="en-GB" sz="1500" dirty="0">
                <a:latin typeface="Arial" panose="020B0604020202020204" pitchFamily="34" charset="0"/>
                <a:cs typeface="Arial" panose="020B0604020202020204" pitchFamily="34" charset="0"/>
              </a:rPr>
              <a:t>Continuation of last years finance regime to support the NHS respond to COVID-19</a:t>
            </a:r>
          </a:p>
          <a:p>
            <a:r>
              <a:rPr lang="en-GB" sz="1500" dirty="0">
                <a:latin typeface="Arial" panose="020B0604020202020204" pitchFamily="34" charset="0"/>
                <a:cs typeface="Arial" panose="020B0604020202020204" pitchFamily="34" charset="0"/>
              </a:rPr>
              <a:t>Funding provided to cover costs of pandemic.</a:t>
            </a:r>
          </a:p>
          <a:p>
            <a:r>
              <a:rPr lang="en-GB" sz="1500" dirty="0">
                <a:latin typeface="Arial" panose="020B0604020202020204" pitchFamily="34" charset="0"/>
                <a:cs typeface="Arial" panose="020B0604020202020204" pitchFamily="34" charset="0"/>
              </a:rPr>
              <a:t>Trust is currently reporting a break even financial positon</a:t>
            </a:r>
          </a:p>
          <a:p>
            <a:r>
              <a:rPr lang="en-GB" sz="1500" dirty="0">
                <a:latin typeface="Arial" panose="020B0604020202020204" pitchFamily="34" charset="0"/>
                <a:cs typeface="Arial" panose="020B0604020202020204" pitchFamily="34" charset="0"/>
              </a:rPr>
              <a:t>Cost Improvement programme reintroduced from September 2021</a:t>
            </a:r>
          </a:p>
          <a:p>
            <a:endParaRPr lang="en-GB" sz="2400" dirty="0"/>
          </a:p>
        </p:txBody>
      </p:sp>
      <p:sp>
        <p:nvSpPr>
          <p:cNvPr id="5" name="Text Placeholder 4"/>
          <p:cNvSpPr>
            <a:spLocks noGrp="1"/>
          </p:cNvSpPr>
          <p:nvPr>
            <p:ph type="body" sz="quarter" idx="3"/>
          </p:nvPr>
        </p:nvSpPr>
        <p:spPr>
          <a:xfrm>
            <a:off x="4711043" y="1101174"/>
            <a:ext cx="3887391" cy="617934"/>
          </a:xfrm>
        </p:spPr>
        <p:txBody>
          <a:bodyPr lIns="68580" tIns="34290" rIns="68580" bIns="34290"/>
          <a:lstStyle/>
          <a:p>
            <a:r>
              <a:rPr lang="en-GB" sz="2000" dirty="0">
                <a:solidFill>
                  <a:srgbClr val="005EB8"/>
                </a:solidFill>
                <a:latin typeface="Arial" panose="020B0604020202020204" pitchFamily="34" charset="0"/>
                <a:cs typeface="Arial" panose="020B0604020202020204" pitchFamily="34" charset="0"/>
              </a:rPr>
              <a:t>Capital Programme 2021/22</a:t>
            </a:r>
          </a:p>
        </p:txBody>
      </p:sp>
      <p:sp>
        <p:nvSpPr>
          <p:cNvPr id="8" name="Content Placeholder 7"/>
          <p:cNvSpPr>
            <a:spLocks noGrp="1"/>
          </p:cNvSpPr>
          <p:nvPr>
            <p:ph sz="quarter" idx="4"/>
          </p:nvPr>
        </p:nvSpPr>
        <p:spPr>
          <a:xfrm>
            <a:off x="4629154" y="1810567"/>
            <a:ext cx="4225286" cy="2873826"/>
          </a:xfrm>
        </p:spPr>
        <p:txBody>
          <a:bodyPr lIns="68580" tIns="34290" rIns="68580" bIns="34290">
            <a:normAutofit/>
          </a:bodyPr>
          <a:lstStyle/>
          <a:p>
            <a:r>
              <a:rPr lang="en-GB" sz="1500" dirty="0">
                <a:latin typeface="Arial" panose="020B0604020202020204" pitchFamily="34" charset="0"/>
                <a:cs typeface="Arial" panose="020B0604020202020204" pitchFamily="34" charset="0"/>
              </a:rPr>
              <a:t>Ambitious </a:t>
            </a:r>
            <a:r>
              <a:rPr lang="en-GB" sz="1500" b="1" dirty="0">
                <a:latin typeface="Arial" panose="020B0604020202020204" pitchFamily="34" charset="0"/>
                <a:cs typeface="Arial" panose="020B0604020202020204" pitchFamily="34" charset="0"/>
              </a:rPr>
              <a:t>£12m </a:t>
            </a:r>
            <a:r>
              <a:rPr lang="en-GB" sz="1500" dirty="0">
                <a:latin typeface="Arial" panose="020B0604020202020204" pitchFamily="34" charset="0"/>
                <a:cs typeface="Arial" panose="020B0604020202020204" pitchFamily="34" charset="0"/>
              </a:rPr>
              <a:t>programme to enhance patient  environment and replace critical equipment.  Including:</a:t>
            </a:r>
          </a:p>
          <a:p>
            <a:endParaRPr lang="en-GB" sz="1500" dirty="0">
              <a:latin typeface="Arial" panose="020B0604020202020204" pitchFamily="34" charset="0"/>
              <a:cs typeface="Arial" panose="020B0604020202020204" pitchFamily="34" charset="0"/>
            </a:endParaRPr>
          </a:p>
          <a:p>
            <a:pPr lvl="1"/>
            <a:r>
              <a:rPr lang="en-GB" sz="1500" dirty="0">
                <a:latin typeface="Arial" panose="020B0604020202020204" pitchFamily="34" charset="0"/>
                <a:cs typeface="Arial" panose="020B0604020202020204" pitchFamily="34" charset="0"/>
              </a:rPr>
              <a:t>£2m ward refurbishments</a:t>
            </a:r>
          </a:p>
          <a:p>
            <a:pPr lvl="1"/>
            <a:r>
              <a:rPr lang="en-GB" sz="1500" dirty="0">
                <a:latin typeface="Arial" panose="020B0604020202020204" pitchFamily="34" charset="0"/>
                <a:cs typeface="Arial" panose="020B0604020202020204" pitchFamily="34" charset="0"/>
              </a:rPr>
              <a:t>£1m replacement CT scanner</a:t>
            </a:r>
          </a:p>
          <a:p>
            <a:pPr lvl="1"/>
            <a:r>
              <a:rPr lang="en-GB" sz="1500" dirty="0">
                <a:latin typeface="Arial" panose="020B0604020202020204" pitchFamily="34" charset="0"/>
                <a:cs typeface="Arial" panose="020B0604020202020204" pitchFamily="34" charset="0"/>
              </a:rPr>
              <a:t>£4m Estates infrastructure improvement</a:t>
            </a:r>
          </a:p>
          <a:p>
            <a:pPr lvl="1"/>
            <a:r>
              <a:rPr lang="en-GB" sz="1500" dirty="0">
                <a:latin typeface="Arial" panose="020B0604020202020204" pitchFamily="34" charset="0"/>
                <a:cs typeface="Arial" panose="020B0604020202020204" pitchFamily="34" charset="0"/>
              </a:rPr>
              <a:t>£1m Investment in Information Technology</a:t>
            </a:r>
          </a:p>
          <a:p>
            <a:pPr lvl="1"/>
            <a:r>
              <a:rPr lang="en-GB" sz="1500" dirty="0">
                <a:latin typeface="Arial" panose="020B0604020202020204" pitchFamily="34" charset="0"/>
                <a:cs typeface="Arial" panose="020B0604020202020204" pitchFamily="34" charset="0"/>
              </a:rPr>
              <a:t>£3m other medical equipment</a:t>
            </a:r>
          </a:p>
          <a:p>
            <a:endParaRPr lang="en-GB" sz="1500" dirty="0">
              <a:latin typeface="Arial" panose="020B0604020202020204" pitchFamily="34" charset="0"/>
              <a:cs typeface="Arial" panose="020B0604020202020204" pitchFamily="34" charset="0"/>
            </a:endParaRPr>
          </a:p>
          <a:p>
            <a:endParaRPr lang="en-GB"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15961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1B60A9-8DDB-457D-B31D-A283FBE2BE69}"/>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69566" y="365432"/>
            <a:ext cx="1926358" cy="1582394"/>
          </a:xfrm>
          <a:prstGeom prst="rect">
            <a:avLst/>
          </a:prstGeom>
          <a:noFill/>
          <a:ln>
            <a:noFill/>
          </a:ln>
        </p:spPr>
      </p:pic>
      <p:pic>
        <p:nvPicPr>
          <p:cNvPr id="3" name="Picture 2">
            <a:extLst>
              <a:ext uri="{FF2B5EF4-FFF2-40B4-BE49-F238E27FC236}">
                <a16:creationId xmlns:a16="http://schemas.microsoft.com/office/drawing/2014/main" id="{911FB406-6D5F-408B-9C12-C355EE6F4E7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634489" y="2106058"/>
            <a:ext cx="2729603" cy="2179235"/>
          </a:xfrm>
          <a:prstGeom prst="rect">
            <a:avLst/>
          </a:prstGeom>
          <a:noFill/>
          <a:ln>
            <a:noFill/>
          </a:ln>
        </p:spPr>
      </p:pic>
      <p:pic>
        <p:nvPicPr>
          <p:cNvPr id="4" name="Picture 3">
            <a:extLst>
              <a:ext uri="{FF2B5EF4-FFF2-40B4-BE49-F238E27FC236}">
                <a16:creationId xmlns:a16="http://schemas.microsoft.com/office/drawing/2014/main" id="{BF493F8C-CCF9-41A2-BB84-291D4D1B21C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10609" y="1194984"/>
            <a:ext cx="1823727" cy="1261586"/>
          </a:xfrm>
          <a:prstGeom prst="rect">
            <a:avLst/>
          </a:prstGeom>
          <a:noFill/>
          <a:ln>
            <a:noFill/>
          </a:ln>
          <a:effectLst/>
        </p:spPr>
      </p:pic>
      <p:sp>
        <p:nvSpPr>
          <p:cNvPr id="7" name="TextBox 6">
            <a:extLst>
              <a:ext uri="{FF2B5EF4-FFF2-40B4-BE49-F238E27FC236}">
                <a16:creationId xmlns:a16="http://schemas.microsoft.com/office/drawing/2014/main" id="{93DBF77B-AF2B-47E8-B276-7D5D1BECC00A}"/>
              </a:ext>
            </a:extLst>
          </p:cNvPr>
          <p:cNvSpPr txBox="1"/>
          <p:nvPr/>
        </p:nvSpPr>
        <p:spPr>
          <a:xfrm>
            <a:off x="189444" y="2707195"/>
            <a:ext cx="4572000" cy="1592744"/>
          </a:xfrm>
          <a:prstGeom prst="rect">
            <a:avLst/>
          </a:prstGeom>
          <a:noFill/>
        </p:spPr>
        <p:txBody>
          <a:bodyPr wrap="square" lIns="68580" tIns="34290" rIns="68580" bIns="34290">
            <a:spAutoFit/>
          </a:bodyPr>
          <a:lstStyle/>
          <a:p>
            <a:pPr algn="just"/>
            <a:r>
              <a:rPr lang="en-GB" sz="1200" b="1" dirty="0">
                <a:solidFill>
                  <a:srgbClr val="000000"/>
                </a:solidFill>
                <a:latin typeface="Arial" panose="020B0604020202020204" pitchFamily="34" charset="0"/>
                <a:ea typeface="Times New Roman" panose="02020603050405020304" pitchFamily="18" charset="0"/>
                <a:cs typeface="Arial" panose="020B0604020202020204" pitchFamily="34" charset="0"/>
              </a:rPr>
              <a:t>Charity Impact</a:t>
            </a:r>
          </a:p>
          <a:p>
            <a:pPr algn="just"/>
            <a:endParaRPr lang="en-GB" sz="12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just"/>
            <a:r>
              <a:rPr lang="en-GB"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Medical equipment purchased - £290k</a:t>
            </a:r>
          </a:p>
          <a:p>
            <a:pPr algn="just"/>
            <a:endParaRPr lang="en-GB" sz="12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just"/>
            <a:r>
              <a:rPr lang="en-GB" sz="1200" dirty="0">
                <a:latin typeface="Arial" panose="020B0604020202020204" pitchFamily="34" charset="0"/>
                <a:ea typeface="Times New Roman" panose="02020603050405020304" pitchFamily="18" charset="0"/>
                <a:cs typeface="Arial" panose="020B0604020202020204" pitchFamily="34" charset="0"/>
              </a:rPr>
              <a:t>Patient comforts and welfare - £59k</a:t>
            </a:r>
          </a:p>
          <a:p>
            <a:pPr algn="just"/>
            <a:endParaRPr lang="en-GB" sz="1200" dirty="0">
              <a:latin typeface="Arial" panose="020B0604020202020204" pitchFamily="34" charset="0"/>
              <a:ea typeface="Times New Roman" panose="02020603050405020304" pitchFamily="18" charset="0"/>
              <a:cs typeface="Arial" panose="020B0604020202020204" pitchFamily="34" charset="0"/>
            </a:endParaRPr>
          </a:p>
          <a:p>
            <a:pPr algn="just"/>
            <a:r>
              <a:rPr lang="en-GB" sz="1200" dirty="0">
                <a:latin typeface="Arial" panose="020B0604020202020204" pitchFamily="34" charset="0"/>
                <a:ea typeface="Times New Roman" panose="02020603050405020304" pitchFamily="18" charset="0"/>
                <a:cs typeface="Arial" panose="020B0604020202020204" pitchFamily="34" charset="0"/>
              </a:rPr>
              <a:t>Gifts in kind distributed - &lt; £600,000</a:t>
            </a:r>
          </a:p>
          <a:p>
            <a:pPr algn="just"/>
            <a:endParaRPr lang="en-GB" sz="1500" dirty="0">
              <a:latin typeface="Times New Roman" panose="02020603050405020304" pitchFamily="18" charset="0"/>
              <a:ea typeface="Times New Roman" panose="02020603050405020304" pitchFamily="18" charset="0"/>
            </a:endParaRPr>
          </a:p>
        </p:txBody>
      </p:sp>
      <p:sp>
        <p:nvSpPr>
          <p:cNvPr id="13" name="TextBox 12">
            <a:extLst>
              <a:ext uri="{FF2B5EF4-FFF2-40B4-BE49-F238E27FC236}">
                <a16:creationId xmlns:a16="http://schemas.microsoft.com/office/drawing/2014/main" id="{C338108A-BE3A-4368-B447-8F351CE9A21E}"/>
              </a:ext>
            </a:extLst>
          </p:cNvPr>
          <p:cNvSpPr txBox="1"/>
          <p:nvPr/>
        </p:nvSpPr>
        <p:spPr>
          <a:xfrm>
            <a:off x="189444" y="917271"/>
            <a:ext cx="3809297" cy="2408352"/>
          </a:xfrm>
          <a:prstGeom prst="rect">
            <a:avLst/>
          </a:prstGeom>
          <a:noFill/>
        </p:spPr>
        <p:txBody>
          <a:bodyPr wrap="square" lIns="68580" tIns="34290" rIns="68580" bIns="34290">
            <a:spAutoFit/>
          </a:bodyPr>
          <a:lstStyle/>
          <a:p>
            <a:pPr algn="just"/>
            <a:r>
              <a:rPr lang="en-GB" sz="1400" b="1" dirty="0">
                <a:solidFill>
                  <a:srgbClr val="000000"/>
                </a:solidFill>
                <a:latin typeface="Arial" panose="020B0604020202020204" pitchFamily="34" charset="0"/>
                <a:ea typeface="Times New Roman" panose="02020603050405020304" pitchFamily="18" charset="0"/>
                <a:cs typeface="Arial" panose="020B0604020202020204" pitchFamily="34" charset="0"/>
              </a:rPr>
              <a:t>Fundraising</a:t>
            </a:r>
          </a:p>
          <a:p>
            <a:pPr algn="just"/>
            <a:endParaRPr lang="en-GB" sz="1200" i="1" dirty="0">
              <a:latin typeface="Arial" panose="020B0604020202020204" pitchFamily="34" charset="0"/>
              <a:ea typeface="Times New Roman" panose="02020603050405020304" pitchFamily="18" charset="0"/>
              <a:cs typeface="Arial" panose="020B0604020202020204" pitchFamily="34" charset="0"/>
            </a:endParaRPr>
          </a:p>
          <a:p>
            <a:pPr algn="just"/>
            <a:r>
              <a:rPr lang="en-GB" sz="1050" dirty="0">
                <a:latin typeface="Arial" panose="020B0604020202020204" pitchFamily="34" charset="0"/>
                <a:ea typeface="Times New Roman" panose="02020603050405020304" pitchFamily="18" charset="0"/>
                <a:cs typeface="Arial" panose="020B0604020202020204" pitchFamily="34" charset="0"/>
              </a:rPr>
              <a:t>COVID-19 Appeal  - launched and supported by appeal partner the Wirral Globe</a:t>
            </a:r>
          </a:p>
          <a:p>
            <a:pPr algn="just"/>
            <a:endParaRPr lang="en-GB" sz="1050" i="1" dirty="0">
              <a:latin typeface="Arial" panose="020B0604020202020204" pitchFamily="34" charset="0"/>
              <a:ea typeface="Times New Roman" panose="02020603050405020304" pitchFamily="18" charset="0"/>
              <a:cs typeface="Arial" panose="020B0604020202020204" pitchFamily="34" charset="0"/>
            </a:endParaRPr>
          </a:p>
          <a:p>
            <a:pPr algn="just"/>
            <a:r>
              <a:rPr lang="en-GB" sz="1050" i="1" dirty="0">
                <a:latin typeface="Arial" panose="020B0604020202020204" pitchFamily="34" charset="0"/>
                <a:ea typeface="Times New Roman" panose="02020603050405020304" pitchFamily="18" charset="0"/>
                <a:cs typeface="Arial" panose="020B0604020202020204" pitchFamily="34" charset="0"/>
              </a:rPr>
              <a:t>‘More than 2000 donations were made to over 200 individuals completing challenges for the appeal’</a:t>
            </a:r>
          </a:p>
          <a:p>
            <a:pPr algn="just"/>
            <a:endParaRPr lang="en-GB" sz="1050" i="1" dirty="0">
              <a:latin typeface="Arial" panose="020B0604020202020204" pitchFamily="34" charset="0"/>
              <a:ea typeface="Times New Roman" panose="02020603050405020304" pitchFamily="18" charset="0"/>
              <a:cs typeface="Arial" panose="020B0604020202020204" pitchFamily="34" charset="0"/>
            </a:endParaRPr>
          </a:p>
          <a:p>
            <a:pPr algn="just"/>
            <a:r>
              <a:rPr lang="en-GB" sz="1050" dirty="0">
                <a:latin typeface="Arial" panose="020B0604020202020204" pitchFamily="34" charset="0"/>
                <a:ea typeface="Times New Roman" panose="02020603050405020304" pitchFamily="18" charset="0"/>
                <a:cs typeface="Arial" panose="020B0604020202020204" pitchFamily="34" charset="0"/>
              </a:rPr>
              <a:t>Over £150,000 raised locally</a:t>
            </a:r>
          </a:p>
          <a:p>
            <a:pPr algn="just"/>
            <a:endParaRPr lang="en-GB" sz="1050" dirty="0">
              <a:latin typeface="Arial" panose="020B0604020202020204" pitchFamily="34" charset="0"/>
              <a:ea typeface="Times New Roman" panose="02020603050405020304" pitchFamily="18" charset="0"/>
              <a:cs typeface="Arial" panose="020B0604020202020204" pitchFamily="34" charset="0"/>
            </a:endParaRPr>
          </a:p>
          <a:p>
            <a:pPr algn="just"/>
            <a:r>
              <a:rPr lang="en-GB" sz="1050" dirty="0">
                <a:latin typeface="Arial" panose="020B0604020202020204" pitchFamily="34" charset="0"/>
                <a:ea typeface="Times New Roman" panose="02020603050405020304" pitchFamily="18" charset="0"/>
                <a:cs typeface="Arial" panose="020B0604020202020204" pitchFamily="34" charset="0"/>
              </a:rPr>
              <a:t>£182,000  NHS Charities Together grants</a:t>
            </a:r>
          </a:p>
          <a:p>
            <a:pPr algn="just"/>
            <a:endParaRPr lang="en-GB" sz="1050" dirty="0">
              <a:latin typeface="Arial" panose="020B0604020202020204" pitchFamily="34" charset="0"/>
              <a:ea typeface="Times New Roman" panose="02020603050405020304" pitchFamily="18" charset="0"/>
              <a:cs typeface="Arial" panose="020B0604020202020204" pitchFamily="34" charset="0"/>
            </a:endParaRPr>
          </a:p>
          <a:p>
            <a:pPr algn="just"/>
            <a:r>
              <a:rPr lang="en-GB" sz="105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algn="just"/>
            <a:endParaRPr lang="en-GB" sz="1050" dirty="0">
              <a:latin typeface="Times New Roman" panose="02020603050405020304" pitchFamily="18" charset="0"/>
              <a:ea typeface="Times New Roman" panose="02020603050405020304" pitchFamily="18" charset="0"/>
            </a:endParaRPr>
          </a:p>
        </p:txBody>
      </p:sp>
      <p:sp>
        <p:nvSpPr>
          <p:cNvPr id="14" name="TextBox 13">
            <a:extLst>
              <a:ext uri="{FF2B5EF4-FFF2-40B4-BE49-F238E27FC236}">
                <a16:creationId xmlns:a16="http://schemas.microsoft.com/office/drawing/2014/main" id="{62D0188F-DC35-4927-8F02-6499D0242889}"/>
              </a:ext>
            </a:extLst>
          </p:cNvPr>
          <p:cNvSpPr txBox="1"/>
          <p:nvPr/>
        </p:nvSpPr>
        <p:spPr>
          <a:xfrm>
            <a:off x="189444" y="4155056"/>
            <a:ext cx="4572000" cy="669414"/>
          </a:xfrm>
          <a:prstGeom prst="rect">
            <a:avLst/>
          </a:prstGeom>
          <a:noFill/>
        </p:spPr>
        <p:txBody>
          <a:bodyPr wrap="square" lIns="68580" tIns="34290" rIns="68580" bIns="34290">
            <a:spAutoFit/>
          </a:bodyPr>
          <a:lstStyle/>
          <a:p>
            <a:pPr algn="just"/>
            <a:r>
              <a:rPr lang="en-GB" sz="1200" b="1" dirty="0">
                <a:solidFill>
                  <a:srgbClr val="000000"/>
                </a:solidFill>
                <a:latin typeface="Arial" panose="020B0604020202020204" pitchFamily="34" charset="0"/>
                <a:ea typeface="Times New Roman" panose="02020603050405020304" pitchFamily="18" charset="0"/>
                <a:cs typeface="Arial" panose="020B0604020202020204" pitchFamily="34" charset="0"/>
              </a:rPr>
              <a:t>Looking forward </a:t>
            </a:r>
          </a:p>
          <a:p>
            <a:pPr algn="just"/>
            <a:r>
              <a:rPr lang="en-GB" sz="1200" b="1" dirty="0">
                <a:solidFill>
                  <a:srgbClr val="000000"/>
                </a:solidFill>
                <a:latin typeface="Arial" panose="020B0604020202020204" pitchFamily="34" charset="0"/>
                <a:ea typeface="Times New Roman" panose="02020603050405020304" pitchFamily="18" charset="0"/>
                <a:cs typeface="Arial" panose="020B0604020202020204" pitchFamily="34" charset="0"/>
              </a:rPr>
              <a:t>Fundraising activity is resumed!</a:t>
            </a:r>
          </a:p>
          <a:p>
            <a:pPr algn="just"/>
            <a:endParaRPr lang="en-GB" sz="1500" dirty="0">
              <a:latin typeface="Times New Roman" panose="02020603050405020304" pitchFamily="18" charset="0"/>
              <a:ea typeface="Times New Roman" panose="02020603050405020304" pitchFamily="18" charset="0"/>
            </a:endParaRPr>
          </a:p>
        </p:txBody>
      </p:sp>
      <p:pic>
        <p:nvPicPr>
          <p:cNvPr id="1026" name="38856789-6BAD-4C2C-B387-3A8D8D4B88F6">
            <a:extLst>
              <a:ext uri="{FF2B5EF4-FFF2-40B4-BE49-F238E27FC236}">
                <a16:creationId xmlns:a16="http://schemas.microsoft.com/office/drawing/2014/main" id="{1B20769F-4835-484D-AA34-A5223FE99D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5924" y="2571750"/>
            <a:ext cx="1733123" cy="2310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C7062655-A685-4C18-8848-7A7F227C7C44}"/>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10609" y="17475"/>
            <a:ext cx="1926358" cy="1145656"/>
          </a:xfrm>
          <a:prstGeom prst="rect">
            <a:avLst/>
          </a:prstGeom>
          <a:noFill/>
          <a:ln>
            <a:noFill/>
          </a:ln>
        </p:spPr>
      </p:pic>
    </p:spTree>
    <p:extLst>
      <p:ext uri="{BB962C8B-B14F-4D97-AF65-F5344CB8AC3E}">
        <p14:creationId xmlns:p14="http://schemas.microsoft.com/office/powerpoint/2010/main" val="6674739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965110" y="2173982"/>
            <a:ext cx="8178890" cy="1015663"/>
          </a:xfrm>
          <a:prstGeom prst="rect">
            <a:avLst/>
          </a:prstGeom>
          <a:noFill/>
        </p:spPr>
        <p:txBody>
          <a:bodyPr wrap="square" rtlCol="0">
            <a:spAutoFit/>
          </a:bodyPr>
          <a:lstStyle/>
          <a:p>
            <a:r>
              <a:rPr lang="en-US" sz="6000" b="1" dirty="0">
                <a:solidFill>
                  <a:srgbClr val="1B69B0"/>
                </a:solidFill>
                <a:latin typeface="Arial" charset="0"/>
                <a:ea typeface="Arial" charset="0"/>
                <a:cs typeface="Arial" charset="0"/>
              </a:rPr>
              <a:t>Questions</a:t>
            </a:r>
          </a:p>
        </p:txBody>
      </p:sp>
    </p:spTree>
    <p:extLst>
      <p:ext uri="{BB962C8B-B14F-4D97-AF65-F5344CB8AC3E}">
        <p14:creationId xmlns:p14="http://schemas.microsoft.com/office/powerpoint/2010/main" val="595375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47902" y="414576"/>
            <a:ext cx="7886699" cy="584775"/>
          </a:xfrm>
          <a:prstGeom prst="rect">
            <a:avLst/>
          </a:prstGeom>
          <a:noFill/>
        </p:spPr>
        <p:txBody>
          <a:bodyPr wrap="square" rtlCol="0">
            <a:spAutoFit/>
          </a:bodyPr>
          <a:lstStyle/>
          <a:p>
            <a:r>
              <a:rPr lang="en-US" sz="3200" b="1" dirty="0">
                <a:solidFill>
                  <a:srgbClr val="1B69B0"/>
                </a:solidFill>
                <a:latin typeface="Arial" charset="0"/>
                <a:ea typeface="Arial" charset="0"/>
                <a:cs typeface="Arial" charset="0"/>
              </a:rPr>
              <a:t>Thank you Governors</a:t>
            </a:r>
          </a:p>
        </p:txBody>
      </p:sp>
      <p:sp>
        <p:nvSpPr>
          <p:cNvPr id="2" name="Rectangle 1"/>
          <p:cNvSpPr/>
          <p:nvPr/>
        </p:nvSpPr>
        <p:spPr>
          <a:xfrm>
            <a:off x="511629" y="1381915"/>
            <a:ext cx="5780314" cy="3046988"/>
          </a:xfrm>
          <a:prstGeom prst="rect">
            <a:avLst/>
          </a:prstGeom>
        </p:spPr>
        <p:txBody>
          <a:bodyPr wrap="square">
            <a:spAutoFit/>
          </a:bodyPr>
          <a:lstStyle/>
          <a:p>
            <a:pPr marL="342900" indent="-342900">
              <a:buFont typeface="Wingdings" panose="05000000000000000000" pitchFamily="2" charset="2"/>
              <a:buChar char="v"/>
            </a:pPr>
            <a:r>
              <a:rPr lang="en-GB" sz="2400" dirty="0">
                <a:solidFill>
                  <a:srgbClr val="005EB8"/>
                </a:solidFill>
                <a:latin typeface="Arial" panose="020B0604020202020204" pitchFamily="34" charset="0"/>
                <a:cs typeface="Arial" panose="020B0604020202020204" pitchFamily="34" charset="0"/>
              </a:rPr>
              <a:t>It’s been a challenging year with fewer face to face meetings.</a:t>
            </a:r>
          </a:p>
          <a:p>
            <a:pPr marL="342900" indent="-342900">
              <a:buFont typeface="Wingdings" panose="05000000000000000000" pitchFamily="2" charset="2"/>
              <a:buChar char="v"/>
            </a:pPr>
            <a:r>
              <a:rPr lang="en-GB" sz="2400" dirty="0">
                <a:solidFill>
                  <a:srgbClr val="005EB8"/>
                </a:solidFill>
                <a:latin typeface="Arial" panose="020B0604020202020204" pitchFamily="34" charset="0"/>
                <a:cs typeface="Arial" panose="020B0604020202020204" pitchFamily="34" charset="0"/>
              </a:rPr>
              <a:t>We have greatly valued your support and commitment.</a:t>
            </a:r>
          </a:p>
          <a:p>
            <a:pPr marL="342900" indent="-342900">
              <a:buFont typeface="Wingdings" panose="05000000000000000000" pitchFamily="2" charset="2"/>
              <a:buChar char="v"/>
            </a:pPr>
            <a:r>
              <a:rPr lang="en-GB" sz="2400" dirty="0">
                <a:solidFill>
                  <a:srgbClr val="005EB8"/>
                </a:solidFill>
                <a:latin typeface="Arial" panose="020B0604020202020204" pitchFamily="34" charset="0"/>
                <a:cs typeface="Arial" panose="020B0604020202020204" pitchFamily="34" charset="0"/>
              </a:rPr>
              <a:t>Your role is vital to support and challenge our teams and to share our vision for the people of Wirral, our patients and staff.</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9543" y="1702252"/>
            <a:ext cx="2253914" cy="2253914"/>
          </a:xfrm>
          <a:prstGeom prst="rect">
            <a:avLst/>
          </a:prstGeom>
        </p:spPr>
      </p:pic>
    </p:spTree>
    <p:extLst>
      <p:ext uri="{BB962C8B-B14F-4D97-AF65-F5344CB8AC3E}">
        <p14:creationId xmlns:p14="http://schemas.microsoft.com/office/powerpoint/2010/main" val="3047554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42901" y="359154"/>
            <a:ext cx="8088580" cy="584775"/>
          </a:xfrm>
          <a:prstGeom prst="rect">
            <a:avLst/>
          </a:prstGeom>
          <a:noFill/>
        </p:spPr>
        <p:txBody>
          <a:bodyPr wrap="square" rtlCol="0">
            <a:spAutoFit/>
          </a:bodyPr>
          <a:lstStyle/>
          <a:p>
            <a:r>
              <a:rPr lang="en-US" sz="3200" b="1" dirty="0">
                <a:solidFill>
                  <a:srgbClr val="1B69B0"/>
                </a:solidFill>
                <a:latin typeface="Arial" charset="0"/>
                <a:ea typeface="Arial" charset="0"/>
                <a:cs typeface="Arial" charset="0"/>
              </a:rPr>
              <a:t>Outgoing  Governors </a:t>
            </a:r>
          </a:p>
        </p:txBody>
      </p:sp>
      <p:graphicFrame>
        <p:nvGraphicFramePr>
          <p:cNvPr id="3" name="Table 2"/>
          <p:cNvGraphicFramePr>
            <a:graphicFrameLocks noGrp="1"/>
          </p:cNvGraphicFramePr>
          <p:nvPr>
            <p:extLst>
              <p:ext uri="{D42A27DB-BD31-4B8C-83A1-F6EECF244321}">
                <p14:modId xmlns:p14="http://schemas.microsoft.com/office/powerpoint/2010/main" val="2511066166"/>
              </p:ext>
            </p:extLst>
          </p:nvPr>
        </p:nvGraphicFramePr>
        <p:xfrm>
          <a:off x="1917700" y="1242166"/>
          <a:ext cx="5664285" cy="3352800"/>
        </p:xfrm>
        <a:graphic>
          <a:graphicData uri="http://schemas.openxmlformats.org/drawingml/2006/table">
            <a:tbl>
              <a:tblPr firstRow="1" firstCol="1" bandRow="1">
                <a:tableStyleId>{5C22544A-7EE6-4342-B048-85BDC9FD1C3A}</a:tableStyleId>
              </a:tblPr>
              <a:tblGrid>
                <a:gridCol w="3012525">
                  <a:extLst>
                    <a:ext uri="{9D8B030D-6E8A-4147-A177-3AD203B41FA5}">
                      <a16:colId xmlns:a16="http://schemas.microsoft.com/office/drawing/2014/main" val="20000"/>
                    </a:ext>
                  </a:extLst>
                </a:gridCol>
                <a:gridCol w="2651760">
                  <a:extLst>
                    <a:ext uri="{9D8B030D-6E8A-4147-A177-3AD203B41FA5}">
                      <a16:colId xmlns:a16="http://schemas.microsoft.com/office/drawing/2014/main" val="20001"/>
                    </a:ext>
                  </a:extLst>
                </a:gridCol>
              </a:tblGrid>
              <a:tr h="228600">
                <a:tc>
                  <a:txBody>
                    <a:bodyPr/>
                    <a:lstStyle/>
                    <a:p>
                      <a:pPr>
                        <a:spcAft>
                          <a:spcPts val="0"/>
                        </a:spcAft>
                      </a:pPr>
                      <a:r>
                        <a:rPr lang="en-GB" sz="2000" dirty="0">
                          <a:solidFill>
                            <a:schemeClr val="tx1"/>
                          </a:solidFill>
                          <a:effectLst/>
                          <a:latin typeface="Arial" panose="020B0604020202020204" pitchFamily="34" charset="0"/>
                          <a:cs typeface="Arial" panose="020B0604020202020204" pitchFamily="34" charset="0"/>
                        </a:rPr>
                        <a:t>Governor</a:t>
                      </a:r>
                      <a:r>
                        <a:rPr lang="en-GB" sz="2000" baseline="0" dirty="0">
                          <a:solidFill>
                            <a:schemeClr val="tx1"/>
                          </a:solidFill>
                          <a:effectLst/>
                          <a:latin typeface="Arial" panose="020B0604020202020204" pitchFamily="34" charset="0"/>
                          <a:cs typeface="Arial" panose="020B0604020202020204" pitchFamily="34" charset="0"/>
                        </a:rPr>
                        <a:t> name</a:t>
                      </a:r>
                      <a:endParaRPr lang="en-GB" sz="2000"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spcAft>
                          <a:spcPts val="0"/>
                        </a:spcAft>
                      </a:pPr>
                      <a:r>
                        <a:rPr lang="en-GB" sz="2000" dirty="0">
                          <a:solidFill>
                            <a:schemeClr val="tx1"/>
                          </a:solidFill>
                          <a:effectLst/>
                          <a:latin typeface="Arial" panose="020B0604020202020204" pitchFamily="34" charset="0"/>
                          <a:ea typeface="+mn-ea"/>
                          <a:cs typeface="Arial" panose="020B0604020202020204" pitchFamily="34" charset="0"/>
                        </a:rPr>
                        <a:t>Constituency</a:t>
                      </a:r>
                      <a:endParaRPr lang="en-GB" sz="2000"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nchor="ctr"/>
                </a:tc>
                <a:extLst>
                  <a:ext uri="{0D108BD9-81ED-4DB2-BD59-A6C34878D82A}">
                    <a16:rowId xmlns:a16="http://schemas.microsoft.com/office/drawing/2014/main" val="10000"/>
                  </a:ext>
                </a:extLst>
              </a:tr>
              <a:tr h="182880">
                <a:tc>
                  <a:txBody>
                    <a:bodyPr/>
                    <a:lstStyle/>
                    <a:p>
                      <a:pPr>
                        <a:spcAft>
                          <a:spcPts val="0"/>
                        </a:spcAft>
                      </a:pPr>
                      <a:r>
                        <a:rPr lang="en-GB" sz="2000" dirty="0">
                          <a:effectLst/>
                          <a:latin typeface="Arial" panose="020B0604020202020204" pitchFamily="34" charset="0"/>
                          <a:cs typeface="Arial" panose="020B0604020202020204" pitchFamily="34" charset="0"/>
                        </a:rPr>
                        <a:t>Angela Tindall</a:t>
                      </a:r>
                      <a:endParaRPr lang="en-GB" sz="20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sz="2000" dirty="0">
                          <a:latin typeface="Arial" panose="020B0604020202020204" pitchFamily="34" charset="0"/>
                          <a:cs typeface="Arial" panose="020B0604020202020204" pitchFamily="34" charset="0"/>
                        </a:rPr>
                        <a:t>North West &amp; North Wales</a:t>
                      </a:r>
                    </a:p>
                    <a:p>
                      <a:pPr>
                        <a:spcAft>
                          <a:spcPts val="0"/>
                        </a:spcAft>
                      </a:pPr>
                      <a:endParaRPr lang="en-GB" sz="2000" dirty="0">
                        <a:effectLst/>
                        <a:latin typeface="Arial" panose="020B0604020202020204" pitchFamily="34" charset="0"/>
                        <a:ea typeface="Calibri"/>
                        <a:cs typeface="Arial" panose="020B0604020202020204" pitchFamily="34" charset="0"/>
                      </a:endParaRPr>
                    </a:p>
                  </a:txBody>
                  <a:tcPr marL="68580" marR="68580" marT="0" marB="0" anchor="ctr"/>
                </a:tc>
                <a:extLst>
                  <a:ext uri="{0D108BD9-81ED-4DB2-BD59-A6C34878D82A}">
                    <a16:rowId xmlns:a16="http://schemas.microsoft.com/office/drawing/2014/main" val="10001"/>
                  </a:ext>
                </a:extLst>
              </a:tr>
              <a:tr h="182880">
                <a:tc>
                  <a:txBody>
                    <a:bodyPr/>
                    <a:lstStyle/>
                    <a:p>
                      <a:pPr>
                        <a:spcAft>
                          <a:spcPts val="0"/>
                        </a:spcAft>
                      </a:pPr>
                      <a:r>
                        <a:rPr lang="en-GB" sz="2000" dirty="0">
                          <a:effectLst/>
                          <a:latin typeface="Arial" panose="020B0604020202020204" pitchFamily="34" charset="0"/>
                          <a:ea typeface="Calibri"/>
                          <a:cs typeface="Arial" panose="020B0604020202020204" pitchFamily="34" charset="0"/>
                        </a:rPr>
                        <a:t>Rohit Warikoo</a:t>
                      </a:r>
                    </a:p>
                  </a:txBody>
                  <a:tcPr marL="68580" marR="68580" marT="0" marB="0"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sz="2000" dirty="0">
                          <a:latin typeface="Arial" panose="020B0604020202020204" pitchFamily="34" charset="0"/>
                          <a:cs typeface="Arial" panose="020B0604020202020204" pitchFamily="34" charset="0"/>
                        </a:rPr>
                        <a:t>Bidston &amp; Caughton</a:t>
                      </a:r>
                    </a:p>
                    <a:p>
                      <a:pPr>
                        <a:spcAft>
                          <a:spcPts val="0"/>
                        </a:spcAft>
                      </a:pPr>
                      <a:endParaRPr lang="en-GB" sz="2000" dirty="0">
                        <a:effectLst/>
                        <a:latin typeface="Arial" panose="020B0604020202020204" pitchFamily="34" charset="0"/>
                        <a:ea typeface="Calibri"/>
                        <a:cs typeface="Arial" panose="020B0604020202020204" pitchFamily="34" charset="0"/>
                      </a:endParaRPr>
                    </a:p>
                  </a:txBody>
                  <a:tcPr marL="68580" marR="68580" marT="0" marB="0" anchor="ctr"/>
                </a:tc>
                <a:extLst>
                  <a:ext uri="{0D108BD9-81ED-4DB2-BD59-A6C34878D82A}">
                    <a16:rowId xmlns:a16="http://schemas.microsoft.com/office/drawing/2014/main" val="10002"/>
                  </a:ext>
                </a:extLst>
              </a:tr>
              <a:tr h="182880">
                <a:tc>
                  <a:txBody>
                    <a:bodyPr/>
                    <a:lstStyle/>
                    <a:p>
                      <a:pPr>
                        <a:spcAft>
                          <a:spcPts val="0"/>
                        </a:spcAft>
                      </a:pPr>
                      <a:r>
                        <a:rPr lang="en-GB" sz="2000" dirty="0">
                          <a:effectLst/>
                          <a:latin typeface="Arial" panose="020B0604020202020204" pitchFamily="34" charset="0"/>
                          <a:cs typeface="Arial" panose="020B0604020202020204" pitchFamily="34" charset="0"/>
                        </a:rPr>
                        <a:t>Allen Peters</a:t>
                      </a:r>
                      <a:endParaRPr lang="en-GB" sz="20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sz="2000" dirty="0">
                          <a:latin typeface="Arial" panose="020B0604020202020204" pitchFamily="34" charset="0"/>
                          <a:cs typeface="Arial" panose="020B0604020202020204" pitchFamily="34" charset="0"/>
                        </a:rPr>
                        <a:t>Leasowe, Moreton and Saughall Massie</a:t>
                      </a:r>
                    </a:p>
                    <a:p>
                      <a:pPr>
                        <a:spcAft>
                          <a:spcPts val="0"/>
                        </a:spcAft>
                      </a:pPr>
                      <a:endParaRPr lang="en-GB" sz="2000" dirty="0">
                        <a:effectLst/>
                        <a:latin typeface="Arial" panose="020B0604020202020204" pitchFamily="34" charset="0"/>
                        <a:ea typeface="Calibri"/>
                        <a:cs typeface="Arial" panose="020B0604020202020204" pitchFamily="34" charset="0"/>
                      </a:endParaRPr>
                    </a:p>
                  </a:txBody>
                  <a:tcPr marL="68580" marR="68580" marT="0" marB="0" anchor="ctr"/>
                </a:tc>
                <a:extLst>
                  <a:ext uri="{0D108BD9-81ED-4DB2-BD59-A6C34878D82A}">
                    <a16:rowId xmlns:a16="http://schemas.microsoft.com/office/drawing/2014/main" val="10003"/>
                  </a:ext>
                </a:extLst>
              </a:tr>
              <a:tr h="182880">
                <a:tc>
                  <a:txBody>
                    <a:bodyPr/>
                    <a:lstStyle/>
                    <a:p>
                      <a:pPr>
                        <a:spcAft>
                          <a:spcPts val="0"/>
                        </a:spcAft>
                      </a:pPr>
                      <a:r>
                        <a:rPr lang="en-GB" sz="2000" dirty="0">
                          <a:effectLst/>
                          <a:latin typeface="Arial" panose="020B0604020202020204" pitchFamily="34" charset="0"/>
                          <a:cs typeface="Arial" panose="020B0604020202020204" pitchFamily="34" charset="0"/>
                        </a:rPr>
                        <a:t>Richard Latten</a:t>
                      </a:r>
                      <a:endParaRPr lang="en-GB" sz="20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a:spcAft>
                          <a:spcPts val="0"/>
                        </a:spcAft>
                      </a:pPr>
                      <a:r>
                        <a:rPr lang="en-GB" sz="2000" dirty="0">
                          <a:effectLst/>
                          <a:latin typeface="Arial" panose="020B0604020202020204" pitchFamily="34" charset="0"/>
                          <a:ea typeface="Calibri"/>
                          <a:cs typeface="Arial" panose="020B0604020202020204" pitchFamily="34" charset="0"/>
                        </a:rPr>
                        <a:t>Medical and Dental</a:t>
                      </a:r>
                    </a:p>
                  </a:txBody>
                  <a:tcPr marL="68580" marR="68580" marT="0" marB="0" anchor="ctr"/>
                </a:tc>
                <a:extLst>
                  <a:ext uri="{0D108BD9-81ED-4DB2-BD59-A6C34878D82A}">
                    <a16:rowId xmlns:a16="http://schemas.microsoft.com/office/drawing/2014/main" val="10004"/>
                  </a:ext>
                </a:extLst>
              </a:tr>
              <a:tr h="182880">
                <a:tc>
                  <a:txBody>
                    <a:bodyPr/>
                    <a:lstStyle/>
                    <a:p>
                      <a:pPr>
                        <a:spcAft>
                          <a:spcPts val="0"/>
                        </a:spcAft>
                      </a:pPr>
                      <a:r>
                        <a:rPr lang="en-GB" sz="2000" dirty="0">
                          <a:effectLst/>
                          <a:latin typeface="Arial" panose="020B0604020202020204" pitchFamily="34" charset="0"/>
                          <a:ea typeface="Calibri"/>
                          <a:cs typeface="Arial" panose="020B0604020202020204" pitchFamily="34" charset="0"/>
                        </a:rPr>
                        <a:t>Alison Owens</a:t>
                      </a:r>
                    </a:p>
                  </a:txBody>
                  <a:tcPr marL="68580" marR="68580" marT="0" marB="0" anchor="ctr"/>
                </a:tc>
                <a:tc>
                  <a:txBody>
                    <a:bodyPr/>
                    <a:lstStyle/>
                    <a:p>
                      <a:pPr>
                        <a:spcAft>
                          <a:spcPts val="0"/>
                        </a:spcAft>
                      </a:pPr>
                      <a:r>
                        <a:rPr lang="en-GB" sz="2000" dirty="0">
                          <a:effectLst/>
                          <a:latin typeface="Arial" panose="020B0604020202020204" pitchFamily="34" charset="0"/>
                          <a:ea typeface="Calibri"/>
                          <a:cs typeface="Arial" panose="020B0604020202020204" pitchFamily="34" charset="0"/>
                        </a:rPr>
                        <a:t>Neston and Burton</a:t>
                      </a:r>
                    </a:p>
                  </a:txBody>
                  <a:tcPr marL="68580" marR="68580" marT="0"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070770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42901" y="359154"/>
            <a:ext cx="8088580" cy="584775"/>
          </a:xfrm>
          <a:prstGeom prst="rect">
            <a:avLst/>
          </a:prstGeom>
          <a:noFill/>
        </p:spPr>
        <p:txBody>
          <a:bodyPr wrap="square" rtlCol="0">
            <a:spAutoFit/>
          </a:bodyPr>
          <a:lstStyle/>
          <a:p>
            <a:r>
              <a:rPr lang="en-US" sz="3200" b="1" dirty="0">
                <a:solidFill>
                  <a:srgbClr val="1B69B0"/>
                </a:solidFill>
                <a:latin typeface="Arial" charset="0"/>
                <a:ea typeface="Arial" charset="0"/>
                <a:cs typeface="Arial" charset="0"/>
              </a:rPr>
              <a:t>Inauguration of our new governors</a:t>
            </a:r>
          </a:p>
        </p:txBody>
      </p:sp>
      <p:graphicFrame>
        <p:nvGraphicFramePr>
          <p:cNvPr id="6" name="Table 5"/>
          <p:cNvGraphicFramePr>
            <a:graphicFrameLocks noGrp="1"/>
          </p:cNvGraphicFramePr>
          <p:nvPr>
            <p:extLst>
              <p:ext uri="{D42A27DB-BD31-4B8C-83A1-F6EECF244321}">
                <p14:modId xmlns:p14="http://schemas.microsoft.com/office/powerpoint/2010/main" val="321090345"/>
              </p:ext>
            </p:extLst>
          </p:nvPr>
        </p:nvGraphicFramePr>
        <p:xfrm>
          <a:off x="927100" y="1193800"/>
          <a:ext cx="7239000" cy="3407727"/>
        </p:xfrm>
        <a:graphic>
          <a:graphicData uri="http://schemas.openxmlformats.org/drawingml/2006/table">
            <a:tbl>
              <a:tblPr firstRow="1" firstCol="1" bandRow="1">
                <a:tableStyleId>{5C22544A-7EE6-4342-B048-85BDC9FD1C3A}</a:tableStyleId>
              </a:tblPr>
              <a:tblGrid>
                <a:gridCol w="2712720">
                  <a:extLst>
                    <a:ext uri="{9D8B030D-6E8A-4147-A177-3AD203B41FA5}">
                      <a16:colId xmlns:a16="http://schemas.microsoft.com/office/drawing/2014/main" val="20000"/>
                    </a:ext>
                  </a:extLst>
                </a:gridCol>
                <a:gridCol w="4526280">
                  <a:extLst>
                    <a:ext uri="{9D8B030D-6E8A-4147-A177-3AD203B41FA5}">
                      <a16:colId xmlns:a16="http://schemas.microsoft.com/office/drawing/2014/main" val="20001"/>
                    </a:ext>
                  </a:extLst>
                </a:gridCol>
              </a:tblGrid>
              <a:tr h="420687">
                <a:tc>
                  <a:txBody>
                    <a:bodyPr/>
                    <a:lstStyle/>
                    <a:p>
                      <a:pPr marL="228600">
                        <a:spcAft>
                          <a:spcPts val="0"/>
                        </a:spcAft>
                      </a:pPr>
                      <a:r>
                        <a:rPr lang="en-GB" sz="1600" dirty="0">
                          <a:solidFill>
                            <a:schemeClr val="tx1"/>
                          </a:solidFill>
                          <a:effectLst/>
                          <a:latin typeface="Arial" panose="020B0604020202020204" pitchFamily="34" charset="0"/>
                          <a:cs typeface="Arial" panose="020B0604020202020204" pitchFamily="34" charset="0"/>
                        </a:rPr>
                        <a:t>Governor Name</a:t>
                      </a:r>
                      <a:endParaRPr lang="en-GB" sz="1600"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tc>
                <a:tc>
                  <a:txBody>
                    <a:bodyPr/>
                    <a:lstStyle/>
                    <a:p>
                      <a:pPr marL="228600">
                        <a:spcAft>
                          <a:spcPts val="0"/>
                        </a:spcAft>
                      </a:pPr>
                      <a:r>
                        <a:rPr lang="en-GB" sz="1600" dirty="0">
                          <a:solidFill>
                            <a:schemeClr val="tx1"/>
                          </a:solidFill>
                          <a:effectLst/>
                          <a:latin typeface="Arial" panose="020B0604020202020204" pitchFamily="34" charset="0"/>
                          <a:cs typeface="Arial" panose="020B0604020202020204" pitchFamily="34" charset="0"/>
                        </a:rPr>
                        <a:t>Constituency</a:t>
                      </a:r>
                      <a:endParaRPr lang="en-GB" sz="1600" dirty="0">
                        <a:solidFill>
                          <a:schemeClr val="tx1"/>
                        </a:solidFill>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0"/>
                  </a:ext>
                </a:extLst>
              </a:tr>
              <a:tr h="0">
                <a:tc>
                  <a:txBody>
                    <a:bodyPr/>
                    <a:lstStyle/>
                    <a:p>
                      <a:pPr marL="228600">
                        <a:spcAft>
                          <a:spcPts val="0"/>
                        </a:spcAft>
                      </a:pPr>
                      <a:r>
                        <a:rPr lang="en-GB" sz="1400" dirty="0">
                          <a:effectLst/>
                          <a:latin typeface="Arial" panose="020B0604020202020204" pitchFamily="34" charset="0"/>
                          <a:cs typeface="Arial" panose="020B0604020202020204" pitchFamily="34" charset="0"/>
                        </a:rPr>
                        <a:t>Christine House  </a:t>
                      </a:r>
                      <a:endParaRPr lang="en-GB" sz="14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228600">
                        <a:spcAft>
                          <a:spcPts val="0"/>
                        </a:spcAft>
                      </a:pPr>
                      <a:r>
                        <a:rPr lang="en-GB" sz="1400" dirty="0">
                          <a:effectLst/>
                          <a:latin typeface="Arial" panose="020B0604020202020204" pitchFamily="34" charset="0"/>
                          <a:cs typeface="Arial" panose="020B0604020202020204" pitchFamily="34" charset="0"/>
                        </a:rPr>
                        <a:t>Liscard &amp; Seacombe</a:t>
                      </a:r>
                      <a:endParaRPr lang="en-GB" sz="1400" dirty="0">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1"/>
                  </a:ext>
                </a:extLst>
              </a:tr>
              <a:tr h="0">
                <a:tc>
                  <a:txBody>
                    <a:bodyPr/>
                    <a:lstStyle/>
                    <a:p>
                      <a:pPr marL="228600">
                        <a:spcAft>
                          <a:spcPts val="0"/>
                        </a:spcAft>
                      </a:pPr>
                      <a:r>
                        <a:rPr lang="en-GB" sz="1400" dirty="0">
                          <a:effectLst/>
                          <a:latin typeface="Arial" panose="020B0604020202020204" pitchFamily="34" charset="0"/>
                          <a:cs typeface="Arial" panose="020B0604020202020204" pitchFamily="34" charset="0"/>
                        </a:rPr>
                        <a:t>Sarah Evans, </a:t>
                      </a:r>
                      <a:endParaRPr lang="en-GB" sz="14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228600">
                        <a:spcAft>
                          <a:spcPts val="0"/>
                        </a:spcAft>
                      </a:pPr>
                      <a:r>
                        <a:rPr lang="en-GB" sz="1400" dirty="0">
                          <a:effectLst/>
                          <a:latin typeface="Arial" panose="020B0604020202020204" pitchFamily="34" charset="0"/>
                          <a:cs typeface="Arial" panose="020B0604020202020204" pitchFamily="34" charset="0"/>
                        </a:rPr>
                        <a:t>Birkenhead, Tranmere and Rock Ferry</a:t>
                      </a:r>
                      <a:endParaRPr lang="en-GB" sz="1400" dirty="0">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2"/>
                  </a:ext>
                </a:extLst>
              </a:tr>
              <a:tr h="0">
                <a:tc>
                  <a:txBody>
                    <a:bodyPr/>
                    <a:lstStyle/>
                    <a:p>
                      <a:pPr marL="228600">
                        <a:spcAft>
                          <a:spcPts val="0"/>
                        </a:spcAft>
                      </a:pPr>
                      <a:r>
                        <a:rPr lang="en-GB" sz="1400" dirty="0">
                          <a:effectLst/>
                          <a:latin typeface="Arial" panose="020B0604020202020204" pitchFamily="34" charset="0"/>
                          <a:cs typeface="Arial" panose="020B0604020202020204" pitchFamily="34" charset="0"/>
                        </a:rPr>
                        <a:t>Peter Israel Peters</a:t>
                      </a:r>
                      <a:endParaRPr lang="en-GB" sz="14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228600">
                        <a:spcAft>
                          <a:spcPts val="0"/>
                        </a:spcAft>
                      </a:pPr>
                      <a:r>
                        <a:rPr lang="en-GB" sz="1400" dirty="0">
                          <a:effectLst/>
                          <a:latin typeface="Arial" panose="020B0604020202020204" pitchFamily="34" charset="0"/>
                          <a:cs typeface="Arial" panose="020B0604020202020204" pitchFamily="34" charset="0"/>
                        </a:rPr>
                        <a:t>,North West &amp; North Wales</a:t>
                      </a:r>
                      <a:endParaRPr lang="en-GB" sz="1400" dirty="0">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3"/>
                  </a:ext>
                </a:extLst>
              </a:tr>
              <a:tr h="0">
                <a:tc>
                  <a:txBody>
                    <a:bodyPr/>
                    <a:lstStyle/>
                    <a:p>
                      <a:pPr marL="228600">
                        <a:spcAft>
                          <a:spcPts val="0"/>
                        </a:spcAft>
                      </a:pPr>
                      <a:r>
                        <a:rPr lang="en-GB" sz="1400" dirty="0">
                          <a:effectLst/>
                          <a:latin typeface="Arial" panose="020B0604020202020204" pitchFamily="34" charset="0"/>
                          <a:cs typeface="Arial" panose="020B0604020202020204" pitchFamily="34" charset="0"/>
                        </a:rPr>
                        <a:t>Paul Dixon</a:t>
                      </a:r>
                      <a:endParaRPr lang="en-GB" sz="14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228600">
                        <a:spcAft>
                          <a:spcPts val="0"/>
                        </a:spcAft>
                      </a:pPr>
                      <a:r>
                        <a:rPr lang="en-GB" sz="1400" dirty="0">
                          <a:effectLst/>
                          <a:latin typeface="Arial" panose="020B0604020202020204" pitchFamily="34" charset="0"/>
                          <a:cs typeface="Arial" panose="020B0604020202020204" pitchFamily="34" charset="0"/>
                        </a:rPr>
                        <a:t>Oxton &amp; Prenton</a:t>
                      </a:r>
                      <a:endParaRPr lang="en-GB" sz="1400" dirty="0">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4"/>
                  </a:ext>
                </a:extLst>
              </a:tr>
              <a:tr h="0">
                <a:tc>
                  <a:txBody>
                    <a:bodyPr/>
                    <a:lstStyle/>
                    <a:p>
                      <a:pPr marL="228600">
                        <a:spcAft>
                          <a:spcPts val="0"/>
                        </a:spcAft>
                      </a:pPr>
                      <a:r>
                        <a:rPr lang="en-GB" sz="1400" dirty="0">
                          <a:effectLst/>
                          <a:latin typeface="Arial" panose="020B0604020202020204" pitchFamily="34" charset="0"/>
                          <a:cs typeface="Arial" panose="020B0604020202020204" pitchFamily="34" charset="0"/>
                        </a:rPr>
                        <a:t>Tony Cragg</a:t>
                      </a:r>
                      <a:endParaRPr lang="en-GB" sz="14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228600">
                        <a:spcAft>
                          <a:spcPts val="0"/>
                        </a:spcAft>
                      </a:pPr>
                      <a:r>
                        <a:rPr lang="en-GB" sz="1400" dirty="0">
                          <a:effectLst/>
                          <a:latin typeface="Arial" panose="020B0604020202020204" pitchFamily="34" charset="0"/>
                          <a:cs typeface="Arial" panose="020B0604020202020204" pitchFamily="34" charset="0"/>
                        </a:rPr>
                        <a:t>Bebington and Clatterbridge</a:t>
                      </a:r>
                      <a:endParaRPr lang="en-GB" sz="1400" dirty="0">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5"/>
                  </a:ext>
                </a:extLst>
              </a:tr>
              <a:tr h="0">
                <a:tc>
                  <a:txBody>
                    <a:bodyPr/>
                    <a:lstStyle/>
                    <a:p>
                      <a:pPr marL="228600">
                        <a:spcAft>
                          <a:spcPts val="0"/>
                        </a:spcAft>
                      </a:pPr>
                      <a:r>
                        <a:rPr lang="en-GB" sz="1400" dirty="0">
                          <a:effectLst/>
                          <a:latin typeface="Arial" panose="020B0604020202020204" pitchFamily="34" charset="0"/>
                          <a:cs typeface="Arial" panose="020B0604020202020204" pitchFamily="34" charset="0"/>
                        </a:rPr>
                        <a:t>Alan Morris</a:t>
                      </a:r>
                      <a:endParaRPr lang="en-GB" sz="14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228600">
                        <a:spcAft>
                          <a:spcPts val="0"/>
                        </a:spcAft>
                      </a:pPr>
                      <a:r>
                        <a:rPr lang="en-GB" sz="1400" dirty="0">
                          <a:effectLst/>
                          <a:latin typeface="Arial" panose="020B0604020202020204" pitchFamily="34" charset="0"/>
                          <a:cs typeface="Arial" panose="020B0604020202020204" pitchFamily="34" charset="0"/>
                        </a:rPr>
                        <a:t>Bidston and Claughton</a:t>
                      </a:r>
                      <a:endParaRPr lang="en-GB" sz="1400" dirty="0">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6"/>
                  </a:ext>
                </a:extLst>
              </a:tr>
              <a:tr h="0">
                <a:tc>
                  <a:txBody>
                    <a:bodyPr/>
                    <a:lstStyle/>
                    <a:p>
                      <a:pPr marL="228600">
                        <a:spcAft>
                          <a:spcPts val="0"/>
                        </a:spcAft>
                      </a:pPr>
                      <a:r>
                        <a:rPr lang="en-GB" sz="1400" dirty="0">
                          <a:effectLst/>
                          <a:latin typeface="Arial" panose="020B0604020202020204" pitchFamily="34" charset="0"/>
                          <a:cs typeface="Arial" panose="020B0604020202020204" pitchFamily="34" charset="0"/>
                        </a:rPr>
                        <a:t>Eileen Hume</a:t>
                      </a:r>
                      <a:endParaRPr lang="en-GB" sz="14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228600">
                        <a:spcAft>
                          <a:spcPts val="0"/>
                        </a:spcAft>
                      </a:pPr>
                      <a:r>
                        <a:rPr lang="en-GB" sz="1400" dirty="0">
                          <a:effectLst/>
                          <a:latin typeface="Arial" panose="020B0604020202020204" pitchFamily="34" charset="0"/>
                          <a:cs typeface="Arial" panose="020B0604020202020204" pitchFamily="34" charset="0"/>
                        </a:rPr>
                        <a:t>Greasby, Frankby, Irby and Upton</a:t>
                      </a:r>
                      <a:endParaRPr lang="en-GB" sz="1400" dirty="0">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7"/>
                  </a:ext>
                </a:extLst>
              </a:tr>
              <a:tr h="0">
                <a:tc>
                  <a:txBody>
                    <a:bodyPr/>
                    <a:lstStyle/>
                    <a:p>
                      <a:pPr marL="228600">
                        <a:spcAft>
                          <a:spcPts val="0"/>
                        </a:spcAft>
                      </a:pPr>
                      <a:r>
                        <a:rPr lang="en-GB" sz="1400" dirty="0">
                          <a:effectLst/>
                          <a:latin typeface="Arial" panose="020B0604020202020204" pitchFamily="34" charset="0"/>
                          <a:cs typeface="Arial" panose="020B0604020202020204" pitchFamily="34" charset="0"/>
                        </a:rPr>
                        <a:t>Paul Ivan</a:t>
                      </a:r>
                      <a:endParaRPr lang="en-GB" sz="14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228600">
                        <a:spcAft>
                          <a:spcPts val="0"/>
                        </a:spcAft>
                      </a:pPr>
                      <a:r>
                        <a:rPr lang="en-GB" sz="1400" dirty="0">
                          <a:effectLst/>
                          <a:latin typeface="Arial" panose="020B0604020202020204" pitchFamily="34" charset="0"/>
                          <a:cs typeface="Arial" panose="020B0604020202020204" pitchFamily="34" charset="0"/>
                        </a:rPr>
                        <a:t>Leasowe, Moreton and Saughall Massie</a:t>
                      </a:r>
                      <a:endParaRPr lang="en-GB" sz="1400" dirty="0">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8"/>
                  </a:ext>
                </a:extLst>
              </a:tr>
              <a:tr h="0">
                <a:tc>
                  <a:txBody>
                    <a:bodyPr/>
                    <a:lstStyle/>
                    <a:p>
                      <a:pPr marL="228600">
                        <a:spcAft>
                          <a:spcPts val="0"/>
                        </a:spcAft>
                      </a:pPr>
                      <a:r>
                        <a:rPr lang="en-GB" sz="1400" dirty="0">
                          <a:effectLst/>
                          <a:latin typeface="Arial" panose="020B0604020202020204" pitchFamily="34" charset="0"/>
                          <a:cs typeface="Arial" panose="020B0604020202020204" pitchFamily="34" charset="0"/>
                        </a:rPr>
                        <a:t>Andrew Tallents</a:t>
                      </a:r>
                      <a:endParaRPr lang="en-GB" sz="14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228600">
                        <a:spcAft>
                          <a:spcPts val="0"/>
                        </a:spcAft>
                      </a:pPr>
                      <a:r>
                        <a:rPr lang="en-GB" sz="1400" dirty="0">
                          <a:effectLst/>
                          <a:latin typeface="Arial" panose="020B0604020202020204" pitchFamily="34" charset="0"/>
                          <a:cs typeface="Arial" panose="020B0604020202020204" pitchFamily="34" charset="0"/>
                        </a:rPr>
                        <a:t>West Wirral</a:t>
                      </a:r>
                      <a:endParaRPr lang="en-GB" sz="1400" dirty="0">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09"/>
                  </a:ext>
                </a:extLst>
              </a:tr>
              <a:tr h="0">
                <a:tc>
                  <a:txBody>
                    <a:bodyPr/>
                    <a:lstStyle/>
                    <a:p>
                      <a:pPr marL="228600">
                        <a:spcAft>
                          <a:spcPts val="0"/>
                        </a:spcAft>
                      </a:pPr>
                      <a:r>
                        <a:rPr lang="en-GB" sz="1400" dirty="0">
                          <a:effectLst/>
                          <a:latin typeface="Arial" panose="020B0604020202020204" pitchFamily="34" charset="0"/>
                          <a:cs typeface="Arial" panose="020B0604020202020204" pitchFamily="34" charset="0"/>
                        </a:rPr>
                        <a:t>Gitana Diana Tyson</a:t>
                      </a:r>
                      <a:endParaRPr lang="en-GB" sz="14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a:spcAft>
                          <a:spcPts val="0"/>
                        </a:spcAft>
                      </a:pPr>
                      <a:r>
                        <a:rPr lang="en-GB" sz="1400" dirty="0">
                          <a:effectLst/>
                          <a:latin typeface="Arial" panose="020B0604020202020204" pitchFamily="34" charset="0"/>
                          <a:cs typeface="Arial" panose="020B0604020202020204" pitchFamily="34" charset="0"/>
                        </a:rPr>
                        <a:t>     Nurses &amp; Midwives CBH &amp; other sites</a:t>
                      </a:r>
                    </a:p>
                    <a:p>
                      <a:pPr marL="228600">
                        <a:spcAft>
                          <a:spcPts val="0"/>
                        </a:spcAft>
                      </a:pPr>
                      <a:r>
                        <a:rPr lang="en-GB" sz="1400" dirty="0">
                          <a:effectLst/>
                          <a:latin typeface="Arial" panose="020B0604020202020204" pitchFamily="34" charset="0"/>
                          <a:cs typeface="Arial" panose="020B0604020202020204" pitchFamily="34" charset="0"/>
                        </a:rPr>
                        <a:t> </a:t>
                      </a:r>
                      <a:endParaRPr lang="en-GB" sz="1400" dirty="0">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10"/>
                  </a:ext>
                </a:extLst>
              </a:tr>
              <a:tr h="0">
                <a:tc>
                  <a:txBody>
                    <a:bodyPr/>
                    <a:lstStyle/>
                    <a:p>
                      <a:pPr marL="228600">
                        <a:spcAft>
                          <a:spcPts val="0"/>
                        </a:spcAft>
                      </a:pPr>
                      <a:r>
                        <a:rPr lang="en-GB" sz="1400" dirty="0">
                          <a:effectLst/>
                          <a:latin typeface="Arial" panose="020B0604020202020204" pitchFamily="34" charset="0"/>
                          <a:cs typeface="Arial" panose="020B0604020202020204" pitchFamily="34" charset="0"/>
                        </a:rPr>
                        <a:t>Ann Taylor</a:t>
                      </a:r>
                      <a:endParaRPr lang="en-GB" sz="14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a:spcAft>
                          <a:spcPts val="0"/>
                        </a:spcAft>
                      </a:pPr>
                      <a:r>
                        <a:rPr lang="en-GB" sz="1400" dirty="0">
                          <a:effectLst/>
                          <a:latin typeface="Arial" panose="020B0604020202020204" pitchFamily="34" charset="0"/>
                          <a:cs typeface="Arial" panose="020B0604020202020204" pitchFamily="34" charset="0"/>
                        </a:rPr>
                        <a:t>     Nurses &amp; Midwives (APH)</a:t>
                      </a:r>
                    </a:p>
                    <a:p>
                      <a:pPr marL="228600">
                        <a:spcAft>
                          <a:spcPts val="0"/>
                        </a:spcAft>
                      </a:pPr>
                      <a:r>
                        <a:rPr lang="en-GB" sz="1400" dirty="0">
                          <a:effectLst/>
                          <a:latin typeface="Arial" panose="020B0604020202020204" pitchFamily="34" charset="0"/>
                          <a:cs typeface="Arial" panose="020B0604020202020204" pitchFamily="34" charset="0"/>
                        </a:rPr>
                        <a:t> </a:t>
                      </a:r>
                      <a:endParaRPr lang="en-GB" sz="1400" dirty="0">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11"/>
                  </a:ext>
                </a:extLst>
              </a:tr>
              <a:tr h="0">
                <a:tc>
                  <a:txBody>
                    <a:bodyPr/>
                    <a:lstStyle/>
                    <a:p>
                      <a:pPr marL="228600">
                        <a:spcAft>
                          <a:spcPts val="0"/>
                        </a:spcAft>
                      </a:pPr>
                      <a:r>
                        <a:rPr lang="en-GB" sz="1400" dirty="0">
                          <a:effectLst/>
                          <a:latin typeface="Arial" panose="020B0604020202020204" pitchFamily="34" charset="0"/>
                          <a:cs typeface="Arial" panose="020B0604020202020204" pitchFamily="34" charset="0"/>
                        </a:rPr>
                        <a:t>Anand Kamalantathan</a:t>
                      </a:r>
                      <a:endParaRPr lang="en-GB" sz="14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marL="228600">
                        <a:spcAft>
                          <a:spcPts val="0"/>
                        </a:spcAft>
                      </a:pPr>
                      <a:r>
                        <a:rPr lang="en-GB" sz="1400" dirty="0">
                          <a:effectLst/>
                          <a:latin typeface="Arial" panose="020B0604020202020204" pitchFamily="34" charset="0"/>
                          <a:cs typeface="Arial" panose="020B0604020202020204" pitchFamily="34" charset="0"/>
                        </a:rPr>
                        <a:t>Medical and Dental</a:t>
                      </a:r>
                      <a:endParaRPr lang="en-GB" sz="1400" dirty="0">
                        <a:effectLst/>
                        <a:latin typeface="Arial" panose="020B0604020202020204" pitchFamily="34" charset="0"/>
                        <a:ea typeface="Calibri"/>
                        <a:cs typeface="Arial" panose="020B0604020202020204" pitchFamily="34" charset="0"/>
                      </a:endParaRPr>
                    </a:p>
                  </a:txBody>
                  <a:tcPr marL="68580" marR="68580" marT="0" marB="0"/>
                </a:tc>
                <a:extLst>
                  <a:ext uri="{0D108BD9-81ED-4DB2-BD59-A6C34878D82A}">
                    <a16:rowId xmlns:a16="http://schemas.microsoft.com/office/drawing/2014/main" val="10012"/>
                  </a:ext>
                </a:extLst>
              </a:tr>
            </a:tbl>
          </a:graphicData>
        </a:graphic>
      </p:graphicFrame>
      <p:sp>
        <p:nvSpPr>
          <p:cNvPr id="7" name="Rectangle 2"/>
          <p:cNvSpPr>
            <a:spLocks noChangeArrowheads="1"/>
          </p:cNvSpPr>
          <p:nvPr/>
        </p:nvSpPr>
        <p:spPr bwMode="auto">
          <a:xfrm>
            <a:off x="2011363" y="16398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65564493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4557</TotalTime>
  <Words>2974</Words>
  <Application>Microsoft Office PowerPoint</Application>
  <PresentationFormat>On-screen Show (16:9)</PresentationFormat>
  <Paragraphs>522</Paragraphs>
  <Slides>64</Slides>
  <Notes>6</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64</vt:i4>
      </vt:variant>
    </vt:vector>
  </HeadingPairs>
  <TitlesOfParts>
    <vt:vector size="71" baseType="lpstr">
      <vt:lpstr>Arial</vt:lpstr>
      <vt:lpstr>Calibri</vt:lpstr>
      <vt:lpstr>Calibri Light</vt:lpstr>
      <vt:lpstr>Times New Roman</vt:lpstr>
      <vt:lpstr>Wingdings</vt:lpstr>
      <vt:lpstr>Office Theme</vt:lpstr>
      <vt:lpstr>2_Office Theme</vt:lpstr>
      <vt:lpstr>PowerPoint Presentation</vt:lpstr>
      <vt:lpstr>PowerPoint Presentation</vt:lpstr>
      <vt:lpstr>PowerPoint Presentation</vt:lpstr>
      <vt:lpstr>18th October 2021 Annual Members Meeting Agenda  </vt:lpstr>
      <vt:lpstr>PowerPoint Presentation</vt:lpstr>
      <vt:lpstr>PowerPoint Presentation</vt:lpstr>
      <vt:lpstr>PowerPoint Presentation</vt:lpstr>
      <vt:lpstr>PowerPoint Presentation</vt:lpstr>
      <vt:lpstr>PowerPoint Presentation</vt:lpstr>
      <vt:lpstr>Election of Lead governor</vt:lpstr>
      <vt:lpstr>Election of Deputy  Lead governor</vt:lpstr>
      <vt:lpstr>PowerPoint Presentation</vt:lpstr>
      <vt:lpstr>PowerPoint Presentation</vt:lpstr>
      <vt:lpstr>PowerPoint Presentation</vt:lpstr>
      <vt:lpstr>PowerPoint Presentation</vt:lpstr>
      <vt:lpstr>Janelle Holmes, CEO Wirral University Teaching Hospital </vt:lpstr>
      <vt:lpstr>Angela Tindall,  Outgoing Governor </vt:lpstr>
      <vt:lpstr>PowerPoint Presentation</vt:lpstr>
      <vt:lpstr>COVID 19-Challenges, Successes and impact on the respiratory service</vt:lpstr>
      <vt:lpstr>Contents </vt:lpstr>
      <vt:lpstr>Respiratory team</vt:lpstr>
      <vt:lpstr>COVID 19</vt:lpstr>
      <vt:lpstr>Feb-March 2020</vt:lpstr>
      <vt:lpstr>Challenges- prepare for a surge </vt:lpstr>
      <vt:lpstr>Isolation facilities </vt:lpstr>
      <vt:lpstr>Overwhelming admissions to all parts of the hospital </vt:lpstr>
      <vt:lpstr>No treatment options and don’t know what is the best way of supporting the patients   </vt:lpstr>
      <vt:lpstr>Discharging the patients </vt:lpstr>
      <vt:lpstr>Pulmonary rehab team</vt:lpstr>
      <vt:lpstr>Staff getting sick </vt:lpstr>
      <vt:lpstr>Normal Respiratory patients- how do we look after them- high risk    </vt:lpstr>
      <vt:lpstr>Clinical Advisory group</vt:lpstr>
      <vt:lpstr>Ongoing Challenges </vt:lpstr>
      <vt:lpstr>My thoughts</vt:lpstr>
      <vt:lpstr>Questions </vt:lpstr>
      <vt:lpstr>PowerPoint Presentation</vt:lpstr>
      <vt:lpstr>What is palliative care?</vt:lpstr>
      <vt:lpstr>Wirral palliative care services</vt:lpstr>
      <vt:lpstr>Palliative care in WUTH</vt:lpstr>
      <vt:lpstr>The last 12 months: Supporting our patients &amp; their families</vt:lpstr>
      <vt:lpstr>The last 12 months: Supporting our colleagues</vt:lpstr>
      <vt:lpstr>The last 12 months: Supporting each other</vt:lpstr>
      <vt:lpstr>The next 12 months &amp; beyond…</vt:lpstr>
      <vt:lpstr>PowerPoint Presentation</vt:lpstr>
      <vt:lpstr>PowerPoint Presentation</vt:lpstr>
      <vt:lpstr>PowerPoint Presentation</vt:lpstr>
      <vt:lpstr>PowerPoint Presentation</vt:lpstr>
      <vt:lpstr>Capital Schemes Delivered 20/21</vt:lpstr>
      <vt:lpstr>Capital Schemes Delivered 20/21</vt:lpstr>
      <vt:lpstr>2021/22 HDU Upgrade Programme</vt:lpstr>
      <vt:lpstr>21/22 Backlog Schemes &amp; Improvements</vt:lpstr>
      <vt:lpstr>Arrowe Park- Bowmans Restaurant &amp; staff changing facilities refurbishment </vt:lpstr>
      <vt:lpstr>Arrowe Park Hospital Ward 1 reconfiguration and decant of Ambulatory Day Case Ward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Marcu</dc:creator>
  <cp:lastModifiedBy>AGUILERA, Nathalia (WIRRAL UNIVERSITY TEACHING HOSPITAL NHS FOUNDATION TRUST)</cp:lastModifiedBy>
  <cp:revision>198</cp:revision>
  <cp:lastPrinted>2019-10-28T15:48:49Z</cp:lastPrinted>
  <dcterms:created xsi:type="dcterms:W3CDTF">2017-07-12T11:57:53Z</dcterms:created>
  <dcterms:modified xsi:type="dcterms:W3CDTF">2021-10-19T13:26:31Z</dcterms:modified>
</cp:coreProperties>
</file>